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4"/>
  </p:sldMasterIdLst>
  <p:notesMasterIdLst>
    <p:notesMasterId r:id="rId16"/>
  </p:notesMasterIdLst>
  <p:sldIdLst>
    <p:sldId id="256" r:id="rId5"/>
    <p:sldId id="257" r:id="rId6"/>
    <p:sldId id="258" r:id="rId7"/>
    <p:sldId id="261" r:id="rId8"/>
    <p:sldId id="263" r:id="rId9"/>
    <p:sldId id="259" r:id="rId10"/>
    <p:sldId id="260" r:id="rId11"/>
    <p:sldId id="264" r:id="rId12"/>
    <p:sldId id="262" r:id="rId13"/>
    <p:sldId id="266" r:id="rId14"/>
    <p:sldId id="26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D6628F-E18D-4DB2-F2E8-EAA0BF9198D7}" v="181" dt="2024-04-28T22:31:45.351"/>
    <p1510:client id="{168D2C7E-0DBC-449B-B3ED-9F0D7E8DD3DC}" v="1418" dt="2024-04-28T19:41:27.655"/>
    <p1510:client id="{1E182D15-7C31-4291-9BF2-0BBAADD478B1}" v="442" dt="2024-04-28T19:19:35.252"/>
    <p1510:client id="{7F592B74-69E2-1954-DD5C-F558264B2532}" v="692" dt="2024-04-28T22:25:25.175"/>
    <p1510:client id="{8F46D189-4A60-4EC6-9A31-717B3940F172}" v="404" dt="2024-04-28T22:38:46.195"/>
    <p1510:client id="{A2FCAB15-8F52-FF99-C3C2-15738C25D822}" v="8" dt="2024-04-28T17:37:03.175"/>
    <p1510:client id="{A6C6187A-AECA-14EF-73A4-5FFB995C76A7}" v="13" dt="2024-04-28T22:40:20.035"/>
    <p1510:client id="{A9FFCA53-117F-B2DF-07BE-C1ED6487221D}" v="82" dt="2024-04-28T23:21:24.772"/>
    <p1510:client id="{DCC25DF8-7DF4-AB83-3E48-FA52B90C1B10}" v="284" dt="2024-04-28T00:54:58.4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6CDB77-BCD6-452A-842D-9F70F8DE5533}" type="datetimeFigureOut">
              <a:t>4/29/2024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08A08E-5809-4274-916D-2A43DC7E9FE8}" type="slidenum">
              <a:t>‹#›</a:t>
            </a:fld>
            <a:endParaRPr lang="en-US"/>
          </a:p>
        </p:txBody>
      </p:sp>
    </p:spTree>
    <p:extLst>
      <p:ext uri="{BB962C8B-B14F-4D97-AF65-F5344CB8AC3E}">
        <p14:creationId xmlns:p14="http://schemas.microsoft.com/office/powerpoint/2010/main" val="3802091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decision tree model is the first one we'll talk about, since it was our primary model as well as our best performing model. 8 independent variables were used, turnover was the target variable, and 20% of the dataset was randomly chosen to be the validation portion for the model. The automatic splitting split the dataset four times, as seen here. Age was the decisive splitting device used, and some interesting notes here are that it seems like the ages 32 and 36, it seems like that a majority of these leaving the company happen below the age of 32, and all those that make it to 36, tend to stay with the company. This is likely due to younger people being more likely to bounce around jobs after college in the hopes of getting a competitive salary, and those in their mid-late 30s need to start thinking about retirement.</a:t>
            </a:r>
          </a:p>
        </p:txBody>
      </p:sp>
      <p:sp>
        <p:nvSpPr>
          <p:cNvPr id="4" name="Slide Number Placeholder 3"/>
          <p:cNvSpPr>
            <a:spLocks noGrp="1"/>
          </p:cNvSpPr>
          <p:nvPr>
            <p:ph type="sldNum" sz="quarter" idx="5"/>
          </p:nvPr>
        </p:nvSpPr>
        <p:spPr/>
        <p:txBody>
          <a:bodyPr/>
          <a:lstStyle/>
          <a:p>
            <a:fld id="{FC08A08E-5809-4274-916D-2A43DC7E9FE8}" type="slidenum">
              <a:t>3</a:t>
            </a:fld>
            <a:endParaRPr lang="en-US"/>
          </a:p>
        </p:txBody>
      </p:sp>
    </p:spTree>
    <p:extLst>
      <p:ext uri="{BB962C8B-B14F-4D97-AF65-F5344CB8AC3E}">
        <p14:creationId xmlns:p14="http://schemas.microsoft.com/office/powerpoint/2010/main" val="1739665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Here we see the ROC curve for the data and the "hard-stats" for this model. You can see that the ROC curve comes pretty close to that top left corner where the "perfect" model would go. Some stats of note are the generalized </a:t>
            </a:r>
            <a:r>
              <a:rPr lang="en-US" err="1">
                <a:cs typeface="Calibri"/>
              </a:rPr>
              <a:t>Rsq</a:t>
            </a:r>
            <a:r>
              <a:rPr lang="en-US">
                <a:cs typeface="Calibri"/>
              </a:rPr>
              <a:t> values and the True Negative values, the generalized </a:t>
            </a:r>
            <a:r>
              <a:rPr lang="en-US" err="1">
                <a:cs typeface="Calibri"/>
              </a:rPr>
              <a:t>Rsq</a:t>
            </a:r>
            <a:r>
              <a:rPr lang="en-US">
                <a:cs typeface="Calibri"/>
              </a:rPr>
              <a:t> is the highest across the three models, and we had a 100% true negative prediction rate.</a:t>
            </a:r>
          </a:p>
        </p:txBody>
      </p:sp>
      <p:sp>
        <p:nvSpPr>
          <p:cNvPr id="4" name="Slide Number Placeholder 3"/>
          <p:cNvSpPr>
            <a:spLocks noGrp="1"/>
          </p:cNvSpPr>
          <p:nvPr>
            <p:ph type="sldNum" sz="quarter" idx="5"/>
          </p:nvPr>
        </p:nvSpPr>
        <p:spPr/>
        <p:txBody>
          <a:bodyPr/>
          <a:lstStyle/>
          <a:p>
            <a:fld id="{FC08A08E-5809-4274-916D-2A43DC7E9FE8}" type="slidenum">
              <a:t>4</a:t>
            </a:fld>
            <a:endParaRPr lang="en-US"/>
          </a:p>
        </p:txBody>
      </p:sp>
    </p:spTree>
    <p:extLst>
      <p:ext uri="{BB962C8B-B14F-4D97-AF65-F5344CB8AC3E}">
        <p14:creationId xmlns:p14="http://schemas.microsoft.com/office/powerpoint/2010/main" val="2727571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At the end of the day, any recommendations that we make can only be improved in the future with more data collection. As far as the recommendations go, from our modeling we can see that it tends to be the younger ages that leave the company so making changes that will benefit and promote them to stay long term will be the best course of action. This can be that maybe the company values don't align with a Gen Z or Millennial point of view, it could be adjusting the salary to be more competitive with other companies hiring college grads, or maybe to adjust benefit packages to appeal to people aiming for more vacation and less medical coverage. As far as data is concerned, it would be useful to know if these employees are married, what their family size looks like, if they're taking the company insurance or not, who their manager </a:t>
            </a:r>
            <a:r>
              <a:rPr lang="en-US" err="1">
                <a:cs typeface="Calibri"/>
              </a:rPr>
              <a:t>is,and</a:t>
            </a:r>
            <a:r>
              <a:rPr lang="en-US">
                <a:cs typeface="Calibri"/>
              </a:rPr>
              <a:t> how much of their PTO do they use. These data points can help pin-point what in particular is making them leave such as problematic managers/supervisors and those looking to start families tend to stay or not.</a:t>
            </a:r>
          </a:p>
        </p:txBody>
      </p:sp>
      <p:sp>
        <p:nvSpPr>
          <p:cNvPr id="4" name="Slide Number Placeholder 3"/>
          <p:cNvSpPr>
            <a:spLocks noGrp="1"/>
          </p:cNvSpPr>
          <p:nvPr>
            <p:ph type="sldNum" sz="quarter" idx="5"/>
          </p:nvPr>
        </p:nvSpPr>
        <p:spPr/>
        <p:txBody>
          <a:bodyPr/>
          <a:lstStyle/>
          <a:p>
            <a:fld id="{FC08A08E-5809-4274-916D-2A43DC7E9FE8}" type="slidenum">
              <a:rPr lang="en-US"/>
              <a:t>11</a:t>
            </a:fld>
            <a:endParaRPr lang="en-US"/>
          </a:p>
        </p:txBody>
      </p:sp>
    </p:spTree>
    <p:extLst>
      <p:ext uri="{BB962C8B-B14F-4D97-AF65-F5344CB8AC3E}">
        <p14:creationId xmlns:p14="http://schemas.microsoft.com/office/powerpoint/2010/main" val="2590182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DD129-A8C2-419E-B641-6CC90F50732D}"/>
              </a:ext>
            </a:extLst>
          </p:cNvPr>
          <p:cNvSpPr>
            <a:spLocks noGrp="1"/>
          </p:cNvSpPr>
          <p:nvPr>
            <p:ph type="ctrTitle"/>
          </p:nvPr>
        </p:nvSpPr>
        <p:spPr>
          <a:xfrm>
            <a:off x="762000" y="1524000"/>
            <a:ext cx="10668000" cy="22860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B33C04-8A23-4499-A6EF-1D190F0FB38E}"/>
              </a:ext>
            </a:extLst>
          </p:cNvPr>
          <p:cNvSpPr>
            <a:spLocks noGrp="1"/>
          </p:cNvSpPr>
          <p:nvPr>
            <p:ph type="subTitle" idx="1"/>
          </p:nvPr>
        </p:nvSpPr>
        <p:spPr>
          <a:xfrm>
            <a:off x="762000" y="4571999"/>
            <a:ext cx="10668000" cy="1524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FA99FB-5674-4BC5-949F-8D45EC167511}"/>
              </a:ext>
            </a:extLst>
          </p:cNvPr>
          <p:cNvSpPr>
            <a:spLocks noGrp="1"/>
          </p:cNvSpPr>
          <p:nvPr>
            <p:ph type="dt" sz="half" idx="10"/>
          </p:nvPr>
        </p:nvSpPr>
        <p:spPr/>
        <p:txBody>
          <a:bodyPr/>
          <a:lstStyle/>
          <a:p>
            <a:fld id="{76969C88-B244-455D-A017-012B25B1ACDD}" type="datetimeFigureOut">
              <a:rPr lang="en-US" smtClean="0"/>
              <a:t>4/29/2024</a:t>
            </a:fld>
            <a:endParaRPr lang="en-US"/>
          </a:p>
        </p:txBody>
      </p:sp>
      <p:sp>
        <p:nvSpPr>
          <p:cNvPr id="5" name="Footer Placeholder 4">
            <a:extLst>
              <a:ext uri="{FF2B5EF4-FFF2-40B4-BE49-F238E27FC236}">
                <a16:creationId xmlns:a16="http://schemas.microsoft.com/office/drawing/2014/main" id="{0763CF93-DD67-4FE2-8083-864693FE8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E934-32B6-44B1-9622-67F30BDA3F3A}"/>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4023260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AF011-A499-4054-89BF-A4800A68F6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6FB6E8-D956-45B5-9B4A-9D31DF466B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CDB9DB-9E62-4292-915C-1DD4134740DB}"/>
              </a:ext>
            </a:extLst>
          </p:cNvPr>
          <p:cNvSpPr>
            <a:spLocks noGrp="1"/>
          </p:cNvSpPr>
          <p:nvPr>
            <p:ph type="dt" sz="half" idx="10"/>
          </p:nvPr>
        </p:nvSpPr>
        <p:spPr/>
        <p:txBody>
          <a:bodyPr/>
          <a:lstStyle/>
          <a:p>
            <a:fld id="{76969C88-B244-455D-A017-012B25B1ACDD}" type="datetimeFigureOut">
              <a:rPr lang="en-US" smtClean="0"/>
              <a:t>4/29/2024</a:t>
            </a:fld>
            <a:endParaRPr lang="en-US"/>
          </a:p>
        </p:txBody>
      </p:sp>
      <p:sp>
        <p:nvSpPr>
          <p:cNvPr id="5" name="Footer Placeholder 4">
            <a:extLst>
              <a:ext uri="{FF2B5EF4-FFF2-40B4-BE49-F238E27FC236}">
                <a16:creationId xmlns:a16="http://schemas.microsoft.com/office/drawing/2014/main" id="{2BD462F1-BC30-4172-8353-363123A1D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2EE8A-96DF-4D7D-B434-778324756D04}"/>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738926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453A-F2B4-4EDB-B8FA-150267BC1A9A}"/>
              </a:ext>
            </a:extLst>
          </p:cNvPr>
          <p:cNvSpPr>
            <a:spLocks noGrp="1"/>
          </p:cNvSpPr>
          <p:nvPr>
            <p:ph type="title"/>
          </p:nvPr>
        </p:nvSpPr>
        <p:spPr>
          <a:xfrm>
            <a:off x="762000" y="1524000"/>
            <a:ext cx="10668000" cy="3038475"/>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C46C51-ADF1-48FC-A4D9-38C369E78304}"/>
              </a:ext>
            </a:extLst>
          </p:cNvPr>
          <p:cNvSpPr>
            <a:spLocks noGrp="1"/>
          </p:cNvSpPr>
          <p:nvPr>
            <p:ph type="body" idx="1"/>
          </p:nvPr>
        </p:nvSpPr>
        <p:spPr>
          <a:xfrm>
            <a:off x="762000" y="4589463"/>
            <a:ext cx="10668000" cy="15065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C43B56-4DC7-490B-AEFD-55ED1ECFF82E}"/>
              </a:ext>
            </a:extLst>
          </p:cNvPr>
          <p:cNvSpPr>
            <a:spLocks noGrp="1"/>
          </p:cNvSpPr>
          <p:nvPr>
            <p:ph type="dt" sz="half" idx="10"/>
          </p:nvPr>
        </p:nvSpPr>
        <p:spPr/>
        <p:txBody>
          <a:bodyPr/>
          <a:lstStyle/>
          <a:p>
            <a:fld id="{76969C88-B244-455D-A017-012B25B1ACDD}" type="datetimeFigureOut">
              <a:rPr lang="en-US" smtClean="0"/>
              <a:t>4/29/2024</a:t>
            </a:fld>
            <a:endParaRPr lang="en-US"/>
          </a:p>
        </p:txBody>
      </p:sp>
      <p:sp>
        <p:nvSpPr>
          <p:cNvPr id="5" name="Footer Placeholder 4">
            <a:extLst>
              <a:ext uri="{FF2B5EF4-FFF2-40B4-BE49-F238E27FC236}">
                <a16:creationId xmlns:a16="http://schemas.microsoft.com/office/drawing/2014/main" id="{454738F8-C4B2-41D8-B627-A6DDB24B2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43D49-23F8-4C4B-9C30-EDC030EE6F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174654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5556D-6916-42E6-8820-8A0D328A5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2747A5-C962-477F-89AA-A32385D57996}"/>
              </a:ext>
            </a:extLst>
          </p:cNvPr>
          <p:cNvSpPr>
            <a:spLocks noGrp="1"/>
          </p:cNvSpPr>
          <p:nvPr>
            <p:ph sz="half" idx="1"/>
          </p:nvPr>
        </p:nvSpPr>
        <p:spPr>
          <a:xfrm>
            <a:off x="762000" y="2285999"/>
            <a:ext cx="5151119"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D08312-30FC-44D8-B2A9-B5CAAD9F066F}"/>
              </a:ext>
            </a:extLst>
          </p:cNvPr>
          <p:cNvSpPr>
            <a:spLocks noGrp="1"/>
          </p:cNvSpPr>
          <p:nvPr>
            <p:ph sz="half" idx="2"/>
          </p:nvPr>
        </p:nvSpPr>
        <p:spPr>
          <a:xfrm>
            <a:off x="6278879" y="2285999"/>
            <a:ext cx="5151121"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ED84EB-AF90-4F19-A376-0FE5E50F9EA5}"/>
              </a:ext>
            </a:extLst>
          </p:cNvPr>
          <p:cNvSpPr>
            <a:spLocks noGrp="1"/>
          </p:cNvSpPr>
          <p:nvPr>
            <p:ph type="dt" sz="half" idx="10"/>
          </p:nvPr>
        </p:nvSpPr>
        <p:spPr/>
        <p:txBody>
          <a:bodyPr/>
          <a:lstStyle/>
          <a:p>
            <a:fld id="{76969C88-B244-455D-A017-012B25B1ACDD}" type="datetimeFigureOut">
              <a:rPr lang="en-US" smtClean="0"/>
              <a:t>4/29/2024</a:t>
            </a:fld>
            <a:endParaRPr lang="en-US"/>
          </a:p>
        </p:txBody>
      </p:sp>
      <p:sp>
        <p:nvSpPr>
          <p:cNvPr id="6" name="Footer Placeholder 5">
            <a:extLst>
              <a:ext uri="{FF2B5EF4-FFF2-40B4-BE49-F238E27FC236}">
                <a16:creationId xmlns:a16="http://schemas.microsoft.com/office/drawing/2014/main" id="{7B838ED0-2789-41E4-A36E-83F92CA2E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221A83-6D60-45F0-9173-5F6D2438BC3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927912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FAE2-03F4-4A94-86C4-9305B237CA89}"/>
              </a:ext>
            </a:extLst>
          </p:cNvPr>
          <p:cNvSpPr>
            <a:spLocks noGrp="1"/>
          </p:cNvSpPr>
          <p:nvPr>
            <p:ph type="title"/>
          </p:nvPr>
        </p:nvSpPr>
        <p:spPr>
          <a:xfrm>
            <a:off x="762000" y="762000"/>
            <a:ext cx="10668000" cy="1524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BAC5A5-E184-46B6-8AB5-C8E132D3624B}"/>
              </a:ext>
            </a:extLst>
          </p:cNvPr>
          <p:cNvSpPr>
            <a:spLocks noGrp="1"/>
          </p:cNvSpPr>
          <p:nvPr>
            <p:ph type="body" idx="1"/>
          </p:nvPr>
        </p:nvSpPr>
        <p:spPr>
          <a:xfrm>
            <a:off x="762000" y="2285999"/>
            <a:ext cx="5151119"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DCFE87-5D80-45CB-9D13-DFC9AFCEC7F9}"/>
              </a:ext>
            </a:extLst>
          </p:cNvPr>
          <p:cNvSpPr>
            <a:spLocks noGrp="1"/>
          </p:cNvSpPr>
          <p:nvPr>
            <p:ph sz="half" idx="2"/>
          </p:nvPr>
        </p:nvSpPr>
        <p:spPr>
          <a:xfrm>
            <a:off x="762000" y="3048000"/>
            <a:ext cx="5151119"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AC1E5A-8423-4749-8EDA-E13425F69658}"/>
              </a:ext>
            </a:extLst>
          </p:cNvPr>
          <p:cNvSpPr>
            <a:spLocks noGrp="1"/>
          </p:cNvSpPr>
          <p:nvPr>
            <p:ph type="body" sz="quarter" idx="3"/>
          </p:nvPr>
        </p:nvSpPr>
        <p:spPr>
          <a:xfrm>
            <a:off x="6278878" y="2286000"/>
            <a:ext cx="5151122"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832AAA-4BB8-4A3D-9C79-516F82F8001D}"/>
              </a:ext>
            </a:extLst>
          </p:cNvPr>
          <p:cNvSpPr>
            <a:spLocks noGrp="1"/>
          </p:cNvSpPr>
          <p:nvPr>
            <p:ph sz="quarter" idx="4"/>
          </p:nvPr>
        </p:nvSpPr>
        <p:spPr>
          <a:xfrm>
            <a:off x="6278878" y="3048000"/>
            <a:ext cx="5151122"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0BEC63-51D3-4C70-B804-BE9EF765AD21}"/>
              </a:ext>
            </a:extLst>
          </p:cNvPr>
          <p:cNvSpPr>
            <a:spLocks noGrp="1"/>
          </p:cNvSpPr>
          <p:nvPr>
            <p:ph type="dt" sz="half" idx="10"/>
          </p:nvPr>
        </p:nvSpPr>
        <p:spPr/>
        <p:txBody>
          <a:bodyPr/>
          <a:lstStyle/>
          <a:p>
            <a:fld id="{76969C88-B244-455D-A017-012B25B1ACDD}" type="datetimeFigureOut">
              <a:rPr lang="en-US" smtClean="0"/>
              <a:t>4/29/2024</a:t>
            </a:fld>
            <a:endParaRPr lang="en-US"/>
          </a:p>
        </p:txBody>
      </p:sp>
      <p:sp>
        <p:nvSpPr>
          <p:cNvPr id="8" name="Footer Placeholder 7">
            <a:extLst>
              <a:ext uri="{FF2B5EF4-FFF2-40B4-BE49-F238E27FC236}">
                <a16:creationId xmlns:a16="http://schemas.microsoft.com/office/drawing/2014/main" id="{735CA295-8563-402F-92C3-1F20C977C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FA5918-109D-4342-84C0-9774A52C9E7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091345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F2662-CBD1-4498-9B6E-2961F5EF1B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F739AE-8101-4C18-8CF3-911BDF3978A8}"/>
              </a:ext>
            </a:extLst>
          </p:cNvPr>
          <p:cNvSpPr>
            <a:spLocks noGrp="1"/>
          </p:cNvSpPr>
          <p:nvPr>
            <p:ph type="dt" sz="half" idx="10"/>
          </p:nvPr>
        </p:nvSpPr>
        <p:spPr/>
        <p:txBody>
          <a:bodyPr/>
          <a:lstStyle/>
          <a:p>
            <a:fld id="{76969C88-B244-455D-A017-012B25B1ACDD}" type="datetimeFigureOut">
              <a:rPr lang="en-US" smtClean="0"/>
              <a:t>4/29/2024</a:t>
            </a:fld>
            <a:endParaRPr lang="en-US"/>
          </a:p>
        </p:txBody>
      </p:sp>
      <p:sp>
        <p:nvSpPr>
          <p:cNvPr id="4" name="Footer Placeholder 3">
            <a:extLst>
              <a:ext uri="{FF2B5EF4-FFF2-40B4-BE49-F238E27FC236}">
                <a16:creationId xmlns:a16="http://schemas.microsoft.com/office/drawing/2014/main" id="{66EB1C88-D181-449C-9BE1-E85068C188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38A2C9-E93B-4F0A-A021-9E3AEBC3FA8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15191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0AE8D9-9B42-438E-ADA6-CCFE45788460}"/>
              </a:ext>
            </a:extLst>
          </p:cNvPr>
          <p:cNvSpPr>
            <a:spLocks noGrp="1"/>
          </p:cNvSpPr>
          <p:nvPr>
            <p:ph type="dt" sz="half" idx="10"/>
          </p:nvPr>
        </p:nvSpPr>
        <p:spPr/>
        <p:txBody>
          <a:bodyPr/>
          <a:lstStyle/>
          <a:p>
            <a:fld id="{76969C88-B244-455D-A017-012B25B1ACDD}" type="datetimeFigureOut">
              <a:rPr lang="en-US" smtClean="0"/>
              <a:t>4/29/2024</a:t>
            </a:fld>
            <a:endParaRPr lang="en-US"/>
          </a:p>
        </p:txBody>
      </p:sp>
      <p:sp>
        <p:nvSpPr>
          <p:cNvPr id="3" name="Footer Placeholder 2">
            <a:extLst>
              <a:ext uri="{FF2B5EF4-FFF2-40B4-BE49-F238E27FC236}">
                <a16:creationId xmlns:a16="http://schemas.microsoft.com/office/drawing/2014/main" id="{C4F792B9-A8AF-4E13-8A25-741E89691E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3A2CF6-DBC5-4491-B213-B3CD09D3130C}"/>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398933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27076-58C8-494C-B6B1-DC86F62DDC24}"/>
              </a:ext>
            </a:extLst>
          </p:cNvPr>
          <p:cNvSpPr>
            <a:spLocks noGrp="1"/>
          </p:cNvSpPr>
          <p:nvPr>
            <p:ph type="title"/>
          </p:nvPr>
        </p:nvSpPr>
        <p:spPr>
          <a:xfrm>
            <a:off x="762000" y="761998"/>
            <a:ext cx="3810000" cy="1524002"/>
          </a:xfrm>
        </p:spPr>
        <p:txBody>
          <a:bodyPr anchor="t" anchorCtr="0"/>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9F29E36-0340-452F-8D0A-1BC3F3A388CF}"/>
              </a:ext>
            </a:extLst>
          </p:cNvPr>
          <p:cNvSpPr>
            <a:spLocks noGrp="1"/>
          </p:cNvSpPr>
          <p:nvPr>
            <p:ph idx="1"/>
          </p:nvPr>
        </p:nvSpPr>
        <p:spPr>
          <a:xfrm>
            <a:off x="5334000" y="762001"/>
            <a:ext cx="6096000" cy="5334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051C2E-E587-45E8-BDB1-DFF2F2791BF6}"/>
              </a:ext>
            </a:extLst>
          </p:cNvPr>
          <p:cNvSpPr>
            <a:spLocks noGrp="1"/>
          </p:cNvSpPr>
          <p:nvPr>
            <p:ph type="body" sz="half" idx="2"/>
          </p:nvPr>
        </p:nvSpPr>
        <p:spPr>
          <a:xfrm>
            <a:off x="762000" y="2286000"/>
            <a:ext cx="3810000" cy="38100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21D993-DEDD-470E-B48B-CB053A55A119}"/>
              </a:ext>
            </a:extLst>
          </p:cNvPr>
          <p:cNvSpPr>
            <a:spLocks noGrp="1"/>
          </p:cNvSpPr>
          <p:nvPr>
            <p:ph type="dt" sz="half" idx="10"/>
          </p:nvPr>
        </p:nvSpPr>
        <p:spPr/>
        <p:txBody>
          <a:bodyPr/>
          <a:lstStyle/>
          <a:p>
            <a:fld id="{76969C88-B244-455D-A017-012B25B1ACDD}" type="datetimeFigureOut">
              <a:rPr lang="en-US" smtClean="0"/>
              <a:t>4/29/2024</a:t>
            </a:fld>
            <a:endParaRPr lang="en-US"/>
          </a:p>
        </p:txBody>
      </p:sp>
      <p:sp>
        <p:nvSpPr>
          <p:cNvPr id="6" name="Footer Placeholder 5">
            <a:extLst>
              <a:ext uri="{FF2B5EF4-FFF2-40B4-BE49-F238E27FC236}">
                <a16:creationId xmlns:a16="http://schemas.microsoft.com/office/drawing/2014/main" id="{67926C64-7401-4CA4-859F-74472AF86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108F41-F1F6-431C-9B45-8A447F188CB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344771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104FB-422C-4023-9381-EB12F1582D44}"/>
              </a:ext>
            </a:extLst>
          </p:cNvPr>
          <p:cNvSpPr>
            <a:spLocks noGrp="1"/>
          </p:cNvSpPr>
          <p:nvPr>
            <p:ph type="title"/>
          </p:nvPr>
        </p:nvSpPr>
        <p:spPr>
          <a:xfrm>
            <a:off x="762001" y="762000"/>
            <a:ext cx="3809999" cy="1524000"/>
          </a:xfrm>
        </p:spPr>
        <p:txBody>
          <a:bodyPr anchor="t" anchorCtr="0"/>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DBA3AA-DE44-4B1F-91D1-09F67B89B941}"/>
              </a:ext>
            </a:extLst>
          </p:cNvPr>
          <p:cNvSpPr>
            <a:spLocks noGrp="1"/>
          </p:cNvSpPr>
          <p:nvPr>
            <p:ph type="pic" idx="1"/>
          </p:nvPr>
        </p:nvSpPr>
        <p:spPr>
          <a:xfrm>
            <a:off x="5334000" y="762001"/>
            <a:ext cx="6021388" cy="5334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A27B131-5117-4106-80DB-2AB208C4C953}"/>
              </a:ext>
            </a:extLst>
          </p:cNvPr>
          <p:cNvSpPr>
            <a:spLocks noGrp="1"/>
          </p:cNvSpPr>
          <p:nvPr>
            <p:ph type="body" sz="half" idx="2"/>
          </p:nvPr>
        </p:nvSpPr>
        <p:spPr>
          <a:xfrm>
            <a:off x="762001" y="2286000"/>
            <a:ext cx="3809999" cy="381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13918A-7F23-4C72-8E80-591324A3046C}"/>
              </a:ext>
            </a:extLst>
          </p:cNvPr>
          <p:cNvSpPr>
            <a:spLocks noGrp="1"/>
          </p:cNvSpPr>
          <p:nvPr>
            <p:ph type="dt" sz="half" idx="10"/>
          </p:nvPr>
        </p:nvSpPr>
        <p:spPr/>
        <p:txBody>
          <a:bodyPr/>
          <a:lstStyle/>
          <a:p>
            <a:fld id="{76969C88-B244-455D-A017-012B25B1ACDD}" type="datetimeFigureOut">
              <a:rPr lang="en-US" smtClean="0"/>
              <a:t>4/29/2024</a:t>
            </a:fld>
            <a:endParaRPr lang="en-US"/>
          </a:p>
        </p:txBody>
      </p:sp>
      <p:sp>
        <p:nvSpPr>
          <p:cNvPr id="6" name="Footer Placeholder 5">
            <a:extLst>
              <a:ext uri="{FF2B5EF4-FFF2-40B4-BE49-F238E27FC236}">
                <a16:creationId xmlns:a16="http://schemas.microsoft.com/office/drawing/2014/main" id="{181071C8-76FE-4B83-8317-BD53C7C84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23681A-6F29-48FC-9409-319ED3E96635}"/>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126481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5B09-FC60-445F-8A12-79869BEC60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A219F7-87F2-409F-BB0B-8FE9270C98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C2BB8-59E0-4EB2-B3BE-59D8641EE133}"/>
              </a:ext>
            </a:extLst>
          </p:cNvPr>
          <p:cNvSpPr>
            <a:spLocks noGrp="1"/>
          </p:cNvSpPr>
          <p:nvPr>
            <p:ph type="dt" sz="half" idx="10"/>
          </p:nvPr>
        </p:nvSpPr>
        <p:spPr/>
        <p:txBody>
          <a:bodyPr/>
          <a:lstStyle/>
          <a:p>
            <a:fld id="{76969C88-B244-455D-A017-012B25B1ACDD}" type="datetimeFigureOut">
              <a:rPr lang="en-US" smtClean="0"/>
              <a:t>4/29/2024</a:t>
            </a:fld>
            <a:endParaRPr lang="en-US"/>
          </a:p>
        </p:txBody>
      </p:sp>
      <p:sp>
        <p:nvSpPr>
          <p:cNvPr id="5" name="Footer Placeholder 4">
            <a:extLst>
              <a:ext uri="{FF2B5EF4-FFF2-40B4-BE49-F238E27FC236}">
                <a16:creationId xmlns:a16="http://schemas.microsoft.com/office/drawing/2014/main" id="{2D56984E-C0DE-461B-8011-8FC31B0EE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E7C03-68D3-445E-A5A2-8A935CFC97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056043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21F0D7-112D-48B1-B32B-170B1AA2B51E}"/>
              </a:ext>
            </a:extLst>
          </p:cNvPr>
          <p:cNvSpPr>
            <a:spLocks noGrp="1"/>
          </p:cNvSpPr>
          <p:nvPr>
            <p:ph type="title" orient="vert"/>
          </p:nvPr>
        </p:nvSpPr>
        <p:spPr>
          <a:xfrm>
            <a:off x="9143998" y="761999"/>
            <a:ext cx="2286000" cy="5334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27A7C1-8E5B-41DA-9802-F242D382B66B}"/>
              </a:ext>
            </a:extLst>
          </p:cNvPr>
          <p:cNvSpPr>
            <a:spLocks noGrp="1"/>
          </p:cNvSpPr>
          <p:nvPr>
            <p:ph type="body" orient="vert" idx="1"/>
          </p:nvPr>
        </p:nvSpPr>
        <p:spPr>
          <a:xfrm>
            <a:off x="762001" y="761999"/>
            <a:ext cx="7619999" cy="5334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961CC7-F5B1-464A-8127-60645FB21081}"/>
              </a:ext>
            </a:extLst>
          </p:cNvPr>
          <p:cNvSpPr>
            <a:spLocks noGrp="1"/>
          </p:cNvSpPr>
          <p:nvPr>
            <p:ph type="dt" sz="half" idx="10"/>
          </p:nvPr>
        </p:nvSpPr>
        <p:spPr/>
        <p:txBody>
          <a:bodyPr/>
          <a:lstStyle/>
          <a:p>
            <a:fld id="{76969C88-B244-455D-A017-012B25B1ACDD}" type="datetimeFigureOut">
              <a:rPr lang="en-US" smtClean="0"/>
              <a:t>4/29/2024</a:t>
            </a:fld>
            <a:endParaRPr lang="en-US"/>
          </a:p>
        </p:txBody>
      </p:sp>
      <p:sp>
        <p:nvSpPr>
          <p:cNvPr id="5" name="Footer Placeholder 4">
            <a:extLst>
              <a:ext uri="{FF2B5EF4-FFF2-40B4-BE49-F238E27FC236}">
                <a16:creationId xmlns:a16="http://schemas.microsoft.com/office/drawing/2014/main" id="{53B94302-B381-4F37-A9FF-5CC551917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07151-541F-4104-B989-83A9DCA6E61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595857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6EF5A53-0A64-4CA5-B9C7-1CB97CB5CF1C}"/>
              </a:ext>
            </a:extLst>
          </p:cNvPr>
          <p:cNvSpPr/>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1" name="Freeform: Shape 10">
            <a:extLst>
              <a:ext uri="{FF2B5EF4-FFF2-40B4-BE49-F238E27FC236}">
                <a16:creationId xmlns:a16="http://schemas.microsoft.com/office/drawing/2014/main" id="{34ABFBEA-4EB0-4D02-A2C0-1733CD3D6F12}"/>
              </a:ext>
            </a:extLst>
          </p:cNvPr>
          <p:cNvSpPr/>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2" name="Freeform: Shape 11">
            <a:extLst>
              <a:ext uri="{FF2B5EF4-FFF2-40B4-BE49-F238E27FC236}">
                <a16:creationId xmlns:a16="http://schemas.microsoft.com/office/drawing/2014/main" id="{19E083F6-57F4-487B-A766-EA0462B1EED8}"/>
              </a:ext>
            </a:extLst>
          </p:cNvPr>
          <p:cNvSpPr/>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Placeholder 1">
            <a:extLst>
              <a:ext uri="{FF2B5EF4-FFF2-40B4-BE49-F238E27FC236}">
                <a16:creationId xmlns:a16="http://schemas.microsoft.com/office/drawing/2014/main" id="{A3A2F988-7148-4375-83D8-12EE5EBC7BE0}"/>
              </a:ext>
            </a:extLst>
          </p:cNvPr>
          <p:cNvSpPr>
            <a:spLocks noGrp="1"/>
          </p:cNvSpPr>
          <p:nvPr>
            <p:ph type="title"/>
          </p:nvPr>
        </p:nvSpPr>
        <p:spPr>
          <a:xfrm>
            <a:off x="762000" y="762000"/>
            <a:ext cx="106680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896238-C5B3-4F3C-97FA-890E1A51A203}"/>
              </a:ext>
            </a:extLst>
          </p:cNvPr>
          <p:cNvSpPr>
            <a:spLocks noGrp="1"/>
          </p:cNvSpPr>
          <p:nvPr>
            <p:ph type="body" idx="1"/>
          </p:nvPr>
        </p:nvSpPr>
        <p:spPr>
          <a:xfrm>
            <a:off x="762000" y="2286000"/>
            <a:ext cx="10668000" cy="38180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6E4474-0442-4E4B-9E5B-CA7B3951C1DA}"/>
              </a:ext>
            </a:extLst>
          </p:cNvPr>
          <p:cNvSpPr>
            <a:spLocks noGrp="1"/>
          </p:cNvSpPr>
          <p:nvPr>
            <p:ph type="dt" sz="half" idx="2"/>
          </p:nvPr>
        </p:nvSpPr>
        <p:spPr>
          <a:xfrm>
            <a:off x="9389165" y="194320"/>
            <a:ext cx="2040835"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76969C88-B244-455D-A017-012B25B1ACDD}" type="datetimeFigureOut">
              <a:rPr lang="en-US" smtClean="0"/>
              <a:pPr/>
              <a:t>4/29/2024</a:t>
            </a:fld>
            <a:endParaRPr lang="en-US"/>
          </a:p>
        </p:txBody>
      </p:sp>
      <p:sp>
        <p:nvSpPr>
          <p:cNvPr id="5" name="Footer Placeholder 4">
            <a:extLst>
              <a:ext uri="{FF2B5EF4-FFF2-40B4-BE49-F238E27FC236}">
                <a16:creationId xmlns:a16="http://schemas.microsoft.com/office/drawing/2014/main" id="{E0626A98-F887-40E1-B9BA-9D93DE90E022}"/>
              </a:ext>
            </a:extLst>
          </p:cNvPr>
          <p:cNvSpPr>
            <a:spLocks noGrp="1"/>
          </p:cNvSpPr>
          <p:nvPr>
            <p:ph type="ftr" sz="quarter" idx="3"/>
          </p:nvPr>
        </p:nvSpPr>
        <p:spPr>
          <a:xfrm>
            <a:off x="761999" y="6356350"/>
            <a:ext cx="6612835" cy="365125"/>
          </a:xfrm>
          <a:prstGeom prst="rect">
            <a:avLst/>
          </a:prstGeom>
        </p:spPr>
        <p:txBody>
          <a:bodyPr vert="horz" lIns="91440" tIns="45720" rIns="91440" bIns="45720" rtlCol="0" anchor="ctr"/>
          <a:lstStyle>
            <a:lvl1pPr algn="l">
              <a:defRPr sz="1200">
                <a:solidFill>
                  <a:schemeClr val="tx1">
                    <a:tint val="75000"/>
                    <a:alpha val="70000"/>
                  </a:schemeClr>
                </a:solidFill>
              </a:defRPr>
            </a:lvl1pPr>
          </a:lstStyle>
          <a:p>
            <a:endParaRPr lang="en-US"/>
          </a:p>
        </p:txBody>
      </p:sp>
      <p:sp>
        <p:nvSpPr>
          <p:cNvPr id="6" name="Slide Number Placeholder 5">
            <a:extLst>
              <a:ext uri="{FF2B5EF4-FFF2-40B4-BE49-F238E27FC236}">
                <a16:creationId xmlns:a16="http://schemas.microsoft.com/office/drawing/2014/main" id="{482C8119-73F6-4713-9AD3-3628DCDFB8F2}"/>
              </a:ext>
            </a:extLst>
          </p:cNvPr>
          <p:cNvSpPr>
            <a:spLocks noGrp="1"/>
          </p:cNvSpPr>
          <p:nvPr>
            <p:ph type="sldNum" sz="quarter" idx="4"/>
          </p:nvPr>
        </p:nvSpPr>
        <p:spPr>
          <a:xfrm>
            <a:off x="9906000" y="6356350"/>
            <a:ext cx="1524000"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07CE569E-9B7C-4CB9-AB80-C0841F922CFF}" type="slidenum">
              <a:rPr lang="en-US" smtClean="0"/>
              <a:pPr/>
              <a:t>‹#›</a:t>
            </a:fld>
            <a:endParaRPr lang="en-US"/>
          </a:p>
        </p:txBody>
      </p:sp>
    </p:spTree>
    <p:extLst>
      <p:ext uri="{BB962C8B-B14F-4D97-AF65-F5344CB8AC3E}">
        <p14:creationId xmlns:p14="http://schemas.microsoft.com/office/powerpoint/2010/main" val="2694383300"/>
      </p:ext>
    </p:extLst>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04" r:id="rId6"/>
    <p:sldLayoutId id="2147483700" r:id="rId7"/>
    <p:sldLayoutId id="2147483701" r:id="rId8"/>
    <p:sldLayoutId id="2147483702" r:id="rId9"/>
    <p:sldLayoutId id="2147483703"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4" name="Picture 3" descr="Abstract smoke background">
            <a:extLst>
              <a:ext uri="{FF2B5EF4-FFF2-40B4-BE49-F238E27FC236}">
                <a16:creationId xmlns:a16="http://schemas.microsoft.com/office/drawing/2014/main" id="{249715AB-E4D3-E1A7-DF13-96EE510C09D2}"/>
              </a:ext>
            </a:extLst>
          </p:cNvPr>
          <p:cNvPicPr>
            <a:picLocks noChangeAspect="1"/>
          </p:cNvPicPr>
          <p:nvPr/>
        </p:nvPicPr>
        <p:blipFill rotWithShape="1">
          <a:blip r:embed="rId2"/>
          <a:srcRect t="5616" r="-2" b="9863"/>
          <a:stretch/>
        </p:blipFill>
        <p:spPr>
          <a:xfrm>
            <a:off x="20" y="-1"/>
            <a:ext cx="12191979" cy="6858001"/>
          </a:xfrm>
          <a:custGeom>
            <a:avLst/>
            <a:gdLst/>
            <a:ahLst/>
            <a:cxnLst/>
            <a:rect l="l" t="t" r="r" b="b"/>
            <a:pathLst>
              <a:path w="12192000" h="6858000">
                <a:moveTo>
                  <a:pt x="0" y="0"/>
                </a:moveTo>
                <a:lnTo>
                  <a:pt x="12192000" y="0"/>
                </a:lnTo>
                <a:lnTo>
                  <a:pt x="12192000" y="529223"/>
                </a:lnTo>
                <a:lnTo>
                  <a:pt x="11953979" y="541759"/>
                </a:lnTo>
                <a:cubicBezTo>
                  <a:pt x="11205478" y="591203"/>
                  <a:pt x="10431054" y="699982"/>
                  <a:pt x="9651089" y="827627"/>
                </a:cubicBezTo>
                <a:cubicBezTo>
                  <a:pt x="7233991" y="1222984"/>
                  <a:pt x="6590499" y="2476708"/>
                  <a:pt x="6133345" y="3948664"/>
                </a:cubicBezTo>
                <a:cubicBezTo>
                  <a:pt x="5827390" y="4934281"/>
                  <a:pt x="5572190" y="5830059"/>
                  <a:pt x="6876220" y="6551721"/>
                </a:cubicBezTo>
                <a:cubicBezTo>
                  <a:pt x="7059065" y="6652933"/>
                  <a:pt x="7253882" y="6741181"/>
                  <a:pt x="7457481" y="6819371"/>
                </a:cubicBezTo>
                <a:lnTo>
                  <a:pt x="7563875" y="6858000"/>
                </a:lnTo>
                <a:lnTo>
                  <a:pt x="0" y="6858000"/>
                </a:lnTo>
                <a:close/>
              </a:path>
            </a:pathLst>
          </a:custGeom>
        </p:spPr>
      </p:pic>
      <p:sp>
        <p:nvSpPr>
          <p:cNvPr id="11" name="Freeform: Shape 10">
            <a:extLst>
              <a:ext uri="{FF2B5EF4-FFF2-40B4-BE49-F238E27FC236}">
                <a16:creationId xmlns:a16="http://schemas.microsoft.com/office/drawing/2014/main" id="{3B2B1500-BB55-471C-8A9E-67288297E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886451" y="529224"/>
            <a:ext cx="6305549" cy="6328777"/>
          </a:xfrm>
          <a:custGeom>
            <a:avLst/>
            <a:gdLst>
              <a:gd name="connsiteX0" fmla="*/ 0 w 4212773"/>
              <a:gd name="connsiteY0" fmla="*/ 0 h 6498740"/>
              <a:gd name="connsiteX1" fmla="*/ 159023 w 4212773"/>
              <a:gd name="connsiteY1" fmla="*/ 12872 h 6498740"/>
              <a:gd name="connsiteX2" fmla="*/ 1697597 w 4212773"/>
              <a:gd name="connsiteY2" fmla="*/ 306418 h 6498740"/>
              <a:gd name="connsiteX3" fmla="*/ 4047822 w 4212773"/>
              <a:gd name="connsiteY3" fmla="*/ 3511272 h 6498740"/>
              <a:gd name="connsiteX4" fmla="*/ 3551503 w 4212773"/>
              <a:gd name="connsiteY4" fmla="*/ 6184235 h 6498740"/>
              <a:gd name="connsiteX5" fmla="*/ 3163159 w 4212773"/>
              <a:gd name="connsiteY5" fmla="*/ 6459073 h 6498740"/>
              <a:gd name="connsiteX6" fmla="*/ 3092077 w 4212773"/>
              <a:gd name="connsiteY6" fmla="*/ 6498740 h 6498740"/>
              <a:gd name="connsiteX7" fmla="*/ 0 w 4212773"/>
              <a:gd name="connsiteY7" fmla="*/ 6498740 h 6498740"/>
              <a:gd name="connsiteX8" fmla="*/ 0 w 4212773"/>
              <a:gd name="connsiteY8" fmla="*/ 0 h 649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2773" h="6498740">
                <a:moveTo>
                  <a:pt x="0" y="0"/>
                </a:moveTo>
                <a:lnTo>
                  <a:pt x="159023" y="12872"/>
                </a:lnTo>
                <a:cubicBezTo>
                  <a:pt x="659101" y="63644"/>
                  <a:pt x="1176498" y="175345"/>
                  <a:pt x="1697597" y="306418"/>
                </a:cubicBezTo>
                <a:cubicBezTo>
                  <a:pt x="3312474" y="712392"/>
                  <a:pt x="3742395" y="1999786"/>
                  <a:pt x="4047822" y="3511272"/>
                </a:cubicBezTo>
                <a:cubicBezTo>
                  <a:pt x="4252232" y="4523358"/>
                  <a:pt x="4422733" y="5443193"/>
                  <a:pt x="3551503" y="6184235"/>
                </a:cubicBezTo>
                <a:cubicBezTo>
                  <a:pt x="3429343" y="6288166"/>
                  <a:pt x="3299185" y="6378784"/>
                  <a:pt x="3163159" y="6459073"/>
                </a:cubicBezTo>
                <a:lnTo>
                  <a:pt x="3092077" y="6498740"/>
                </a:lnTo>
                <a:lnTo>
                  <a:pt x="0" y="649874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3045E22C-A99D-41BB-AF14-EF1B1E745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1608" y="311727"/>
            <a:ext cx="6130391" cy="6546274"/>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3" name="Subtitle 2"/>
          <p:cNvSpPr>
            <a:spLocks noGrp="1"/>
          </p:cNvSpPr>
          <p:nvPr>
            <p:ph type="subTitle" idx="1"/>
          </p:nvPr>
        </p:nvSpPr>
        <p:spPr>
          <a:xfrm>
            <a:off x="7620000" y="4571999"/>
            <a:ext cx="3810000" cy="1524000"/>
          </a:xfrm>
        </p:spPr>
        <p:txBody>
          <a:bodyPr anchor="b">
            <a:normAutofit/>
          </a:bodyPr>
          <a:lstStyle/>
          <a:p>
            <a:pPr algn="l"/>
            <a:r>
              <a:rPr lang="en-US">
                <a:solidFill>
                  <a:srgbClr val="FFFFFF">
                    <a:alpha val="70000"/>
                  </a:srgbClr>
                </a:solidFill>
              </a:rPr>
              <a:t>Garrett Moseley, Josh Secrist, Mimi Tran</a:t>
            </a:r>
            <a:endParaRPr lang="en-US"/>
          </a:p>
        </p:txBody>
      </p:sp>
      <p:sp>
        <p:nvSpPr>
          <p:cNvPr id="2" name="Title 1"/>
          <p:cNvSpPr>
            <a:spLocks noGrp="1"/>
          </p:cNvSpPr>
          <p:nvPr>
            <p:ph type="ctrTitle"/>
          </p:nvPr>
        </p:nvSpPr>
        <p:spPr>
          <a:xfrm>
            <a:off x="7620000" y="2299787"/>
            <a:ext cx="3810000" cy="2286000"/>
          </a:xfrm>
        </p:spPr>
        <p:txBody>
          <a:bodyPr>
            <a:normAutofit fontScale="90000"/>
          </a:bodyPr>
          <a:lstStyle/>
          <a:p>
            <a:pPr algn="l"/>
            <a:r>
              <a:rPr lang="en-US" sz="4400"/>
              <a:t>Employee Turnover: Semester Project </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82762-F285-2B32-6A13-587E1902EF13}"/>
              </a:ext>
            </a:extLst>
          </p:cNvPr>
          <p:cNvSpPr>
            <a:spLocks noGrp="1"/>
          </p:cNvSpPr>
          <p:nvPr>
            <p:ph type="title"/>
          </p:nvPr>
        </p:nvSpPr>
        <p:spPr/>
        <p:txBody>
          <a:bodyPr/>
          <a:lstStyle/>
          <a:p>
            <a:r>
              <a:rPr lang="en-US"/>
              <a:t>Business Problem</a:t>
            </a:r>
          </a:p>
        </p:txBody>
      </p:sp>
      <p:sp>
        <p:nvSpPr>
          <p:cNvPr id="3" name="Content Placeholder 2">
            <a:extLst>
              <a:ext uri="{FF2B5EF4-FFF2-40B4-BE49-F238E27FC236}">
                <a16:creationId xmlns:a16="http://schemas.microsoft.com/office/drawing/2014/main" id="{5BD6AA15-85FF-07FB-BD1A-497F7CFEF36B}"/>
              </a:ext>
            </a:extLst>
          </p:cNvPr>
          <p:cNvSpPr>
            <a:spLocks noGrp="1"/>
          </p:cNvSpPr>
          <p:nvPr>
            <p:ph idx="1"/>
          </p:nvPr>
        </p:nvSpPr>
        <p:spPr/>
        <p:txBody>
          <a:bodyPr vert="horz" lIns="91440" tIns="45720" rIns="91440" bIns="45720" rtlCol="0" anchor="t">
            <a:normAutofit/>
          </a:bodyPr>
          <a:lstStyle/>
          <a:p>
            <a:r>
              <a:rPr lang="en-US" sz="2400">
                <a:solidFill>
                  <a:srgbClr val="FFFFFF">
                    <a:alpha val="70000"/>
                  </a:srgbClr>
                </a:solidFill>
              </a:rPr>
              <a:t>TECHCO is a technology company focused on developing strategies to reduce employee turnover within the company</a:t>
            </a:r>
          </a:p>
          <a:p>
            <a:r>
              <a:rPr lang="en-US" sz="2400">
                <a:solidFill>
                  <a:srgbClr val="FFFFFF">
                    <a:alpha val="70000"/>
                  </a:srgbClr>
                </a:solidFill>
              </a:rPr>
              <a:t>HR collected data from 1,191 employees over the course of 40 months</a:t>
            </a:r>
          </a:p>
          <a:p>
            <a:r>
              <a:rPr lang="en-US" sz="2400">
                <a:solidFill>
                  <a:srgbClr val="FFFFFF">
                    <a:alpha val="70000"/>
                  </a:srgbClr>
                </a:solidFill>
              </a:rPr>
              <a:t>We aim to answer the following questions:</a:t>
            </a:r>
          </a:p>
          <a:p>
            <a:pPr lvl="1">
              <a:buFont typeface="Courier New" panose="020B0604020202020204" pitchFamily="34" charset="0"/>
              <a:buChar char="o"/>
            </a:pPr>
            <a:r>
              <a:rPr lang="en-US" sz="2000">
                <a:solidFill>
                  <a:srgbClr val="FFFFFF">
                    <a:alpha val="70000"/>
                  </a:srgbClr>
                </a:solidFill>
              </a:rPr>
              <a:t>What combination of attributes result in high employee turnover rates?</a:t>
            </a:r>
          </a:p>
          <a:p>
            <a:pPr lvl="1">
              <a:buFont typeface="Courier New" panose="020B0604020202020204" pitchFamily="34" charset="0"/>
              <a:buChar char="o"/>
            </a:pPr>
            <a:r>
              <a:rPr lang="en-US" sz="2000">
                <a:solidFill>
                  <a:srgbClr val="FFFFFF">
                    <a:alpha val="70000"/>
                  </a:srgbClr>
                </a:solidFill>
              </a:rPr>
              <a:t>What additional factors are needed to predict employee turnover?</a:t>
            </a:r>
          </a:p>
          <a:p>
            <a:pPr lvl="1">
              <a:buFont typeface="Courier New" panose="020B0604020202020204" pitchFamily="34" charset="0"/>
              <a:buChar char="o"/>
            </a:pPr>
            <a:endParaRPr lang="en-US" sz="2000">
              <a:solidFill>
                <a:srgbClr val="FFFFFF">
                  <a:alpha val="70000"/>
                </a:srgbClr>
              </a:solidFill>
            </a:endParaRPr>
          </a:p>
          <a:p>
            <a:pPr lvl="1">
              <a:buFont typeface="Courier New" panose="020B0604020202020204" pitchFamily="34" charset="0"/>
              <a:buChar char="o"/>
            </a:pPr>
            <a:endParaRPr lang="en-US" sz="2000">
              <a:solidFill>
                <a:srgbClr val="FFFFFF">
                  <a:alpha val="70000"/>
                </a:srgbClr>
              </a:solidFill>
            </a:endParaRPr>
          </a:p>
          <a:p>
            <a:endParaRPr lang="en-US" sz="2400">
              <a:solidFill>
                <a:srgbClr val="FFFFFF">
                  <a:alpha val="70000"/>
                </a:srgbClr>
              </a:solidFill>
            </a:endParaRPr>
          </a:p>
          <a:p>
            <a:endParaRPr lang="en-US" sz="2400">
              <a:solidFill>
                <a:srgbClr val="FFFFFF">
                  <a:alpha val="70000"/>
                </a:srgbClr>
              </a:solidFill>
            </a:endParaRPr>
          </a:p>
          <a:p>
            <a:endParaRPr lang="en-US" sz="2400">
              <a:solidFill>
                <a:srgbClr val="FFFFFF">
                  <a:alpha val="70000"/>
                </a:srgbClr>
              </a:solidFill>
            </a:endParaRPr>
          </a:p>
        </p:txBody>
      </p:sp>
    </p:spTree>
    <p:extLst>
      <p:ext uri="{BB962C8B-B14F-4D97-AF65-F5344CB8AC3E}">
        <p14:creationId xmlns:p14="http://schemas.microsoft.com/office/powerpoint/2010/main" val="3650163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3D065C6D-EB42-400B-99C4-D0ACE936F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13174" y="0"/>
            <a:ext cx="5578824" cy="6028256"/>
          </a:xfrm>
          <a:custGeom>
            <a:avLst/>
            <a:gdLst>
              <a:gd name="connsiteX0" fmla="*/ 1681218 w 5578824"/>
              <a:gd name="connsiteY0" fmla="*/ 0 h 6028256"/>
              <a:gd name="connsiteX1" fmla="*/ 5578824 w 5578824"/>
              <a:gd name="connsiteY1" fmla="*/ 0 h 6028256"/>
              <a:gd name="connsiteX2" fmla="*/ 5578824 w 5578824"/>
              <a:gd name="connsiteY2" fmla="*/ 5760161 h 6028256"/>
              <a:gd name="connsiteX3" fmla="*/ 5441231 w 5578824"/>
              <a:gd name="connsiteY3" fmla="*/ 5804042 h 6028256"/>
              <a:gd name="connsiteX4" fmla="*/ 4253224 w 5578824"/>
              <a:gd name="connsiteY4" fmla="*/ 5980388 h 6028256"/>
              <a:gd name="connsiteX5" fmla="*/ 837278 w 5578824"/>
              <a:gd name="connsiteY5" fmla="*/ 4877588 h 6028256"/>
              <a:gd name="connsiteX6" fmla="*/ 109626 w 5578824"/>
              <a:gd name="connsiteY6" fmla="*/ 3329255 h 6028256"/>
              <a:gd name="connsiteX7" fmla="*/ 156962 w 5578824"/>
              <a:gd name="connsiteY7" fmla="*/ 1773839 h 6028256"/>
              <a:gd name="connsiteX8" fmla="*/ 904890 w 5578824"/>
              <a:gd name="connsiteY8" fmla="*/ 738354 h 6028256"/>
              <a:gd name="connsiteX9" fmla="*/ 1304592 w 5578824"/>
              <a:gd name="connsiteY9" fmla="*/ 360545 h 6028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78824" h="6028256">
                <a:moveTo>
                  <a:pt x="1681218" y="0"/>
                </a:moveTo>
                <a:lnTo>
                  <a:pt x="5578824" y="0"/>
                </a:lnTo>
                <a:lnTo>
                  <a:pt x="5578824" y="5760161"/>
                </a:lnTo>
                <a:lnTo>
                  <a:pt x="5441231" y="5804042"/>
                </a:lnTo>
                <a:cubicBezTo>
                  <a:pt x="5079089" y="5907589"/>
                  <a:pt x="4674877" y="5944442"/>
                  <a:pt x="4253224" y="5980388"/>
                </a:cubicBezTo>
                <a:cubicBezTo>
                  <a:pt x="2813852" y="6102970"/>
                  <a:pt x="1551586" y="6071494"/>
                  <a:pt x="837278" y="4877588"/>
                </a:cubicBezTo>
                <a:cubicBezTo>
                  <a:pt x="529862" y="4363935"/>
                  <a:pt x="255162" y="3847185"/>
                  <a:pt x="109626" y="3329255"/>
                </a:cubicBezTo>
                <a:cubicBezTo>
                  <a:pt x="-35907" y="2811325"/>
                  <a:pt x="-52277" y="2292214"/>
                  <a:pt x="156962" y="1773839"/>
                </a:cubicBezTo>
                <a:cubicBezTo>
                  <a:pt x="296494" y="1428108"/>
                  <a:pt x="536161" y="1082881"/>
                  <a:pt x="904890" y="738354"/>
                </a:cubicBezTo>
                <a:cubicBezTo>
                  <a:pt x="1036690" y="615181"/>
                  <a:pt x="1169968" y="488910"/>
                  <a:pt x="1304592" y="360545"/>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3362A0EA-3E81-4464-94B8-70BE5870E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87883"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pic>
        <p:nvPicPr>
          <p:cNvPr id="5" name="Content Placeholder 4" descr="A computer screen shot of a computer&#10;&#10;Description automatically generated">
            <a:extLst>
              <a:ext uri="{FF2B5EF4-FFF2-40B4-BE49-F238E27FC236}">
                <a16:creationId xmlns:a16="http://schemas.microsoft.com/office/drawing/2014/main" id="{35770582-B0C2-2A2C-75B1-8E984BB60119}"/>
              </a:ext>
            </a:extLst>
          </p:cNvPr>
          <p:cNvPicPr>
            <a:picLocks noGrp="1" noChangeAspect="1"/>
          </p:cNvPicPr>
          <p:nvPr>
            <p:ph idx="1"/>
          </p:nvPr>
        </p:nvPicPr>
        <p:blipFill>
          <a:blip r:embed="rId3"/>
          <a:stretch>
            <a:fillRect/>
          </a:stretch>
        </p:blipFill>
        <p:spPr>
          <a:xfrm>
            <a:off x="3048000" y="1525950"/>
            <a:ext cx="7792528" cy="5100062"/>
          </a:xfrm>
        </p:spPr>
      </p:pic>
      <p:sp>
        <p:nvSpPr>
          <p:cNvPr id="2" name="Title 1">
            <a:extLst>
              <a:ext uri="{FF2B5EF4-FFF2-40B4-BE49-F238E27FC236}">
                <a16:creationId xmlns:a16="http://schemas.microsoft.com/office/drawing/2014/main" id="{78DF553D-E220-D386-9A9D-26253B35A0E7}"/>
              </a:ext>
            </a:extLst>
          </p:cNvPr>
          <p:cNvSpPr>
            <a:spLocks noGrp="1"/>
          </p:cNvSpPr>
          <p:nvPr>
            <p:ph type="title"/>
          </p:nvPr>
        </p:nvSpPr>
        <p:spPr>
          <a:xfrm>
            <a:off x="762000" y="762000"/>
            <a:ext cx="5334000" cy="1524000"/>
          </a:xfrm>
        </p:spPr>
        <p:txBody>
          <a:bodyPr>
            <a:normAutofit/>
          </a:bodyPr>
          <a:lstStyle/>
          <a:p>
            <a:r>
              <a:rPr lang="en-US" sz="3200"/>
              <a:t>Decision Tree Model Discussion</a:t>
            </a:r>
          </a:p>
        </p:txBody>
      </p:sp>
    </p:spTree>
    <p:extLst>
      <p:ext uri="{BB962C8B-B14F-4D97-AF65-F5344CB8AC3E}">
        <p14:creationId xmlns:p14="http://schemas.microsoft.com/office/powerpoint/2010/main" val="2428374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75615F8-B807-416B-8DBB-536E4371AA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97028D78-CF60-4861-994F-297E70E6E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00898" y="1431448"/>
            <a:ext cx="4006507" cy="5426994"/>
          </a:xfrm>
          <a:custGeom>
            <a:avLst/>
            <a:gdLst>
              <a:gd name="connsiteX0" fmla="*/ 2857958 w 4006507"/>
              <a:gd name="connsiteY0" fmla="*/ 67 h 5426994"/>
              <a:gd name="connsiteX1" fmla="*/ 3458885 w 4006507"/>
              <a:gd name="connsiteY1" fmla="*/ 123390 h 5426994"/>
              <a:gd name="connsiteX2" fmla="*/ 3963390 w 4006507"/>
              <a:gd name="connsiteY2" fmla="*/ 955979 h 5426994"/>
              <a:gd name="connsiteX3" fmla="*/ 3433549 w 4006507"/>
              <a:gd name="connsiteY3" fmla="*/ 2042884 h 5426994"/>
              <a:gd name="connsiteX4" fmla="*/ 2311892 w 4006507"/>
              <a:gd name="connsiteY4" fmla="*/ 3929089 h 5426994"/>
              <a:gd name="connsiteX5" fmla="*/ 1244372 w 4006507"/>
              <a:gd name="connsiteY5" fmla="*/ 5405901 h 5426994"/>
              <a:gd name="connsiteX6" fmla="*/ 1223208 w 4006507"/>
              <a:gd name="connsiteY6" fmla="*/ 5426994 h 5426994"/>
              <a:gd name="connsiteX7" fmla="*/ 132933 w 4006507"/>
              <a:gd name="connsiteY7" fmla="*/ 5426994 h 5426994"/>
              <a:gd name="connsiteX8" fmla="*/ 121677 w 4006507"/>
              <a:gd name="connsiteY8" fmla="*/ 5377139 h 5426994"/>
              <a:gd name="connsiteX9" fmla="*/ 891 w 4006507"/>
              <a:gd name="connsiteY9" fmla="*/ 3205484 h 5426994"/>
              <a:gd name="connsiteX10" fmla="*/ 121242 w 4006507"/>
              <a:gd name="connsiteY10" fmla="*/ 2494264 h 5426994"/>
              <a:gd name="connsiteX11" fmla="*/ 731705 w 4006507"/>
              <a:gd name="connsiteY11" fmla="*/ 1504120 h 5426994"/>
              <a:gd name="connsiteX12" fmla="*/ 1648739 w 4006507"/>
              <a:gd name="connsiteY12" fmla="*/ 574777 h 5426994"/>
              <a:gd name="connsiteX13" fmla="*/ 2857958 w 4006507"/>
              <a:gd name="connsiteY13" fmla="*/ 67 h 5426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06507" h="5426994">
                <a:moveTo>
                  <a:pt x="2857958" y="67"/>
                </a:moveTo>
                <a:cubicBezTo>
                  <a:pt x="3066227" y="2186"/>
                  <a:pt x="3261966" y="55011"/>
                  <a:pt x="3458885" y="123390"/>
                </a:cubicBezTo>
                <a:cubicBezTo>
                  <a:pt x="3810457" y="245536"/>
                  <a:pt x="4123732" y="364068"/>
                  <a:pt x="3963390" y="955979"/>
                </a:cubicBezTo>
                <a:cubicBezTo>
                  <a:pt x="3867494" y="1310116"/>
                  <a:pt x="3647859" y="1682576"/>
                  <a:pt x="3433549" y="2042884"/>
                </a:cubicBezTo>
                <a:cubicBezTo>
                  <a:pt x="3059665" y="2671619"/>
                  <a:pt x="2685777" y="3300355"/>
                  <a:pt x="2311892" y="3929089"/>
                </a:cubicBezTo>
                <a:cubicBezTo>
                  <a:pt x="2037268" y="4390860"/>
                  <a:pt x="1633498" y="4992125"/>
                  <a:pt x="1244372" y="5405901"/>
                </a:cubicBezTo>
                <a:lnTo>
                  <a:pt x="1223208" y="5426994"/>
                </a:lnTo>
                <a:lnTo>
                  <a:pt x="132933" y="5426994"/>
                </a:lnTo>
                <a:lnTo>
                  <a:pt x="121677" y="5377139"/>
                </a:lnTo>
                <a:cubicBezTo>
                  <a:pt x="3003" y="4741566"/>
                  <a:pt x="23178" y="3907188"/>
                  <a:pt x="891" y="3205484"/>
                </a:cubicBezTo>
                <a:cubicBezTo>
                  <a:pt x="-6931" y="2960136"/>
                  <a:pt x="37062" y="2723722"/>
                  <a:pt x="121242" y="2494264"/>
                </a:cubicBezTo>
                <a:cubicBezTo>
                  <a:pt x="247446" y="2150220"/>
                  <a:pt x="464027" y="1822104"/>
                  <a:pt x="731705" y="1504120"/>
                </a:cubicBezTo>
                <a:cubicBezTo>
                  <a:pt x="999382" y="1186136"/>
                  <a:pt x="1318156" y="878286"/>
                  <a:pt x="1648739" y="574777"/>
                </a:cubicBezTo>
                <a:cubicBezTo>
                  <a:pt x="2128924" y="133855"/>
                  <a:pt x="2510843" y="-3465"/>
                  <a:pt x="2857958" y="67"/>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7C42F23C-D8FA-4310-812E-D57E72B697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4818" y="4407329"/>
            <a:ext cx="3045183" cy="1999293"/>
          </a:xfrm>
          <a:custGeom>
            <a:avLst/>
            <a:gdLst>
              <a:gd name="connsiteX0" fmla="*/ 1829804 w 3045183"/>
              <a:gd name="connsiteY0" fmla="*/ 1297 h 1999293"/>
              <a:gd name="connsiteX1" fmla="*/ 2488053 w 3045183"/>
              <a:gd name="connsiteY1" fmla="*/ 117738 h 1999293"/>
              <a:gd name="connsiteX2" fmla="*/ 2939275 w 3045183"/>
              <a:gd name="connsiteY2" fmla="*/ 987763 h 1999293"/>
              <a:gd name="connsiteX3" fmla="*/ 455242 w 3045183"/>
              <a:gd name="connsiteY3" fmla="*/ 1950219 h 1999293"/>
              <a:gd name="connsiteX4" fmla="*/ 6116 w 3045183"/>
              <a:gd name="connsiteY4" fmla="*/ 1264125 h 1999293"/>
              <a:gd name="connsiteX5" fmla="*/ 776586 w 3045183"/>
              <a:gd name="connsiteY5" fmla="*/ 254521 h 1999293"/>
              <a:gd name="connsiteX6" fmla="*/ 1596811 w 3045183"/>
              <a:gd name="connsiteY6" fmla="*/ 4800 h 1999293"/>
              <a:gd name="connsiteX7" fmla="*/ 1829804 w 3045183"/>
              <a:gd name="connsiteY7" fmla="*/ 1297 h 1999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5183" h="1999293">
                <a:moveTo>
                  <a:pt x="1829804" y="1297"/>
                </a:moveTo>
                <a:cubicBezTo>
                  <a:pt x="2062772" y="8825"/>
                  <a:pt x="2292294" y="48997"/>
                  <a:pt x="2488053" y="117738"/>
                </a:cubicBezTo>
                <a:cubicBezTo>
                  <a:pt x="2935499" y="274993"/>
                  <a:pt x="3206571" y="581130"/>
                  <a:pt x="2939275" y="987763"/>
                </a:cubicBezTo>
                <a:cubicBezTo>
                  <a:pt x="2631337" y="1455807"/>
                  <a:pt x="1188429" y="2197114"/>
                  <a:pt x="455242" y="1950219"/>
                </a:cubicBezTo>
                <a:cubicBezTo>
                  <a:pt x="121331" y="1837629"/>
                  <a:pt x="-33686" y="1534283"/>
                  <a:pt x="6116" y="1264125"/>
                </a:cubicBezTo>
                <a:cubicBezTo>
                  <a:pt x="61838" y="885715"/>
                  <a:pt x="409996" y="512893"/>
                  <a:pt x="776586" y="254521"/>
                </a:cubicBezTo>
                <a:cubicBezTo>
                  <a:pt x="990262" y="104400"/>
                  <a:pt x="1287616" y="24377"/>
                  <a:pt x="1596811" y="4800"/>
                </a:cubicBezTo>
                <a:cubicBezTo>
                  <a:pt x="1674110" y="-95"/>
                  <a:pt x="1752149" y="-1213"/>
                  <a:pt x="1829804" y="1297"/>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ED624FE3-5369-40F2-A004-87E5887D10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4586" y="1162050"/>
            <a:ext cx="4580366" cy="5700398"/>
          </a:xfrm>
          <a:custGeom>
            <a:avLst/>
            <a:gdLst>
              <a:gd name="connsiteX0" fmla="*/ 3173139 w 4448352"/>
              <a:gd name="connsiteY0" fmla="*/ 74 h 6025492"/>
              <a:gd name="connsiteX1" fmla="*/ 3840337 w 4448352"/>
              <a:gd name="connsiteY1" fmla="*/ 136997 h 6025492"/>
              <a:gd name="connsiteX2" fmla="*/ 4400480 w 4448352"/>
              <a:gd name="connsiteY2" fmla="*/ 1061406 h 6025492"/>
              <a:gd name="connsiteX3" fmla="*/ 3812207 w 4448352"/>
              <a:gd name="connsiteY3" fmla="*/ 2268177 h 6025492"/>
              <a:gd name="connsiteX4" fmla="*/ 2566852 w 4448352"/>
              <a:gd name="connsiteY4" fmla="*/ 4362395 h 6025492"/>
              <a:gd name="connsiteX5" fmla="*/ 1381603 w 4448352"/>
              <a:gd name="connsiteY5" fmla="*/ 6002073 h 6025492"/>
              <a:gd name="connsiteX6" fmla="*/ 1358105 w 4448352"/>
              <a:gd name="connsiteY6" fmla="*/ 6025492 h 6025492"/>
              <a:gd name="connsiteX7" fmla="*/ 147593 w 4448352"/>
              <a:gd name="connsiteY7" fmla="*/ 6025492 h 6025492"/>
              <a:gd name="connsiteX8" fmla="*/ 135095 w 4448352"/>
              <a:gd name="connsiteY8" fmla="*/ 5970139 h 6025492"/>
              <a:gd name="connsiteX9" fmla="*/ 989 w 4448352"/>
              <a:gd name="connsiteY9" fmla="*/ 3558990 h 6025492"/>
              <a:gd name="connsiteX10" fmla="*/ 134613 w 4448352"/>
              <a:gd name="connsiteY10" fmla="*/ 2769335 h 6025492"/>
              <a:gd name="connsiteX11" fmla="*/ 812398 w 4448352"/>
              <a:gd name="connsiteY11" fmla="*/ 1669996 h 6025492"/>
              <a:gd name="connsiteX12" fmla="*/ 1830565 w 4448352"/>
              <a:gd name="connsiteY12" fmla="*/ 638164 h 6025492"/>
              <a:gd name="connsiteX13" fmla="*/ 3173139 w 4448352"/>
              <a:gd name="connsiteY13" fmla="*/ 74 h 6025492"/>
              <a:gd name="connsiteX0" fmla="*/ 147593 w 4448352"/>
              <a:gd name="connsiteY0" fmla="*/ 6025492 h 6112608"/>
              <a:gd name="connsiteX1" fmla="*/ 135095 w 4448352"/>
              <a:gd name="connsiteY1" fmla="*/ 5970139 h 6112608"/>
              <a:gd name="connsiteX2" fmla="*/ 989 w 4448352"/>
              <a:gd name="connsiteY2" fmla="*/ 3558990 h 6112608"/>
              <a:gd name="connsiteX3" fmla="*/ 134613 w 4448352"/>
              <a:gd name="connsiteY3" fmla="*/ 2769335 h 6112608"/>
              <a:gd name="connsiteX4" fmla="*/ 812398 w 4448352"/>
              <a:gd name="connsiteY4" fmla="*/ 1669996 h 6112608"/>
              <a:gd name="connsiteX5" fmla="*/ 1830565 w 4448352"/>
              <a:gd name="connsiteY5" fmla="*/ 638164 h 6112608"/>
              <a:gd name="connsiteX6" fmla="*/ 3173139 w 4448352"/>
              <a:gd name="connsiteY6" fmla="*/ 74 h 6112608"/>
              <a:gd name="connsiteX7" fmla="*/ 3840337 w 4448352"/>
              <a:gd name="connsiteY7" fmla="*/ 136997 h 6112608"/>
              <a:gd name="connsiteX8" fmla="*/ 4400480 w 4448352"/>
              <a:gd name="connsiteY8" fmla="*/ 1061406 h 6112608"/>
              <a:gd name="connsiteX9" fmla="*/ 3812207 w 4448352"/>
              <a:gd name="connsiteY9" fmla="*/ 2268177 h 6112608"/>
              <a:gd name="connsiteX10" fmla="*/ 2566852 w 4448352"/>
              <a:gd name="connsiteY10" fmla="*/ 4362395 h 6112608"/>
              <a:gd name="connsiteX11" fmla="*/ 1381603 w 4448352"/>
              <a:gd name="connsiteY11" fmla="*/ 6002073 h 6112608"/>
              <a:gd name="connsiteX12" fmla="*/ 1457187 w 4448352"/>
              <a:gd name="connsiteY12" fmla="*/ 6112608 h 6112608"/>
              <a:gd name="connsiteX0" fmla="*/ 147593 w 4448352"/>
              <a:gd name="connsiteY0" fmla="*/ 6025492 h 6025492"/>
              <a:gd name="connsiteX1" fmla="*/ 135095 w 4448352"/>
              <a:gd name="connsiteY1" fmla="*/ 5970139 h 6025492"/>
              <a:gd name="connsiteX2" fmla="*/ 989 w 4448352"/>
              <a:gd name="connsiteY2" fmla="*/ 3558990 h 6025492"/>
              <a:gd name="connsiteX3" fmla="*/ 134613 w 4448352"/>
              <a:gd name="connsiteY3" fmla="*/ 2769335 h 6025492"/>
              <a:gd name="connsiteX4" fmla="*/ 812398 w 4448352"/>
              <a:gd name="connsiteY4" fmla="*/ 1669996 h 6025492"/>
              <a:gd name="connsiteX5" fmla="*/ 1830565 w 4448352"/>
              <a:gd name="connsiteY5" fmla="*/ 638164 h 6025492"/>
              <a:gd name="connsiteX6" fmla="*/ 3173139 w 4448352"/>
              <a:gd name="connsiteY6" fmla="*/ 74 h 6025492"/>
              <a:gd name="connsiteX7" fmla="*/ 3840337 w 4448352"/>
              <a:gd name="connsiteY7" fmla="*/ 136997 h 6025492"/>
              <a:gd name="connsiteX8" fmla="*/ 4400480 w 4448352"/>
              <a:gd name="connsiteY8" fmla="*/ 1061406 h 6025492"/>
              <a:gd name="connsiteX9" fmla="*/ 3812207 w 4448352"/>
              <a:gd name="connsiteY9" fmla="*/ 2268177 h 6025492"/>
              <a:gd name="connsiteX10" fmla="*/ 2566852 w 4448352"/>
              <a:gd name="connsiteY10" fmla="*/ 4362395 h 6025492"/>
              <a:gd name="connsiteX11" fmla="*/ 1381603 w 4448352"/>
              <a:gd name="connsiteY11" fmla="*/ 6002073 h 6025492"/>
              <a:gd name="connsiteX0" fmla="*/ 147593 w 4448352"/>
              <a:gd name="connsiteY0" fmla="*/ 6025492 h 6029730"/>
              <a:gd name="connsiteX1" fmla="*/ 135095 w 4448352"/>
              <a:gd name="connsiteY1" fmla="*/ 5970139 h 6029730"/>
              <a:gd name="connsiteX2" fmla="*/ 989 w 4448352"/>
              <a:gd name="connsiteY2" fmla="*/ 3558990 h 6029730"/>
              <a:gd name="connsiteX3" fmla="*/ 134613 w 4448352"/>
              <a:gd name="connsiteY3" fmla="*/ 2769335 h 6029730"/>
              <a:gd name="connsiteX4" fmla="*/ 812398 w 4448352"/>
              <a:gd name="connsiteY4" fmla="*/ 1669996 h 6029730"/>
              <a:gd name="connsiteX5" fmla="*/ 1830565 w 4448352"/>
              <a:gd name="connsiteY5" fmla="*/ 638164 h 6029730"/>
              <a:gd name="connsiteX6" fmla="*/ 3173139 w 4448352"/>
              <a:gd name="connsiteY6" fmla="*/ 74 h 6029730"/>
              <a:gd name="connsiteX7" fmla="*/ 3840337 w 4448352"/>
              <a:gd name="connsiteY7" fmla="*/ 136997 h 6029730"/>
              <a:gd name="connsiteX8" fmla="*/ 4400480 w 4448352"/>
              <a:gd name="connsiteY8" fmla="*/ 1061406 h 6029730"/>
              <a:gd name="connsiteX9" fmla="*/ 3812207 w 4448352"/>
              <a:gd name="connsiteY9" fmla="*/ 2268177 h 6029730"/>
              <a:gd name="connsiteX10" fmla="*/ 2566852 w 4448352"/>
              <a:gd name="connsiteY10" fmla="*/ 4362395 h 6029730"/>
              <a:gd name="connsiteX11" fmla="*/ 1397330 w 4448352"/>
              <a:gd name="connsiteY11" fmla="*/ 6029730 h 602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48352" h="6029730">
                <a:moveTo>
                  <a:pt x="147593" y="6025492"/>
                </a:moveTo>
                <a:lnTo>
                  <a:pt x="135095" y="5970139"/>
                </a:lnTo>
                <a:cubicBezTo>
                  <a:pt x="3334" y="5264474"/>
                  <a:pt x="25734" y="4338079"/>
                  <a:pt x="989" y="3558990"/>
                </a:cubicBezTo>
                <a:cubicBezTo>
                  <a:pt x="-7696" y="3286585"/>
                  <a:pt x="41149" y="3024098"/>
                  <a:pt x="134613" y="2769335"/>
                </a:cubicBezTo>
                <a:cubicBezTo>
                  <a:pt x="274734" y="2387350"/>
                  <a:pt x="515201" y="2023048"/>
                  <a:pt x="812398" y="1669996"/>
                </a:cubicBezTo>
                <a:cubicBezTo>
                  <a:pt x="1109596" y="1316945"/>
                  <a:pt x="1463524" y="975145"/>
                  <a:pt x="1830565" y="638164"/>
                </a:cubicBezTo>
                <a:cubicBezTo>
                  <a:pt x="2363706" y="148617"/>
                  <a:pt x="2787743" y="-3847"/>
                  <a:pt x="3173139" y="74"/>
                </a:cubicBezTo>
                <a:cubicBezTo>
                  <a:pt x="3404376" y="2427"/>
                  <a:pt x="3621702" y="61078"/>
                  <a:pt x="3840337" y="136997"/>
                </a:cubicBezTo>
                <a:cubicBezTo>
                  <a:pt x="4230681" y="272614"/>
                  <a:pt x="4578505" y="404218"/>
                  <a:pt x="4400480" y="1061406"/>
                </a:cubicBezTo>
                <a:cubicBezTo>
                  <a:pt x="4294008" y="1454598"/>
                  <a:pt x="4050152" y="1868133"/>
                  <a:pt x="3812207" y="2268177"/>
                </a:cubicBezTo>
                <a:cubicBezTo>
                  <a:pt x="3397089" y="2966250"/>
                  <a:pt x="2969331" y="3735470"/>
                  <a:pt x="2566852" y="4362395"/>
                </a:cubicBezTo>
                <a:cubicBezTo>
                  <a:pt x="2164373" y="4989320"/>
                  <a:pt x="1829370" y="5570322"/>
                  <a:pt x="1397330" y="602973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2" name="Title 1">
            <a:extLst>
              <a:ext uri="{FF2B5EF4-FFF2-40B4-BE49-F238E27FC236}">
                <a16:creationId xmlns:a16="http://schemas.microsoft.com/office/drawing/2014/main" id="{CBB61A83-D981-596B-91D5-CBF15C80C9CC}"/>
              </a:ext>
            </a:extLst>
          </p:cNvPr>
          <p:cNvSpPr>
            <a:spLocks noGrp="1"/>
          </p:cNvSpPr>
          <p:nvPr>
            <p:ph type="title"/>
          </p:nvPr>
        </p:nvSpPr>
        <p:spPr>
          <a:xfrm>
            <a:off x="328083" y="399666"/>
            <a:ext cx="5818435" cy="1524000"/>
          </a:xfrm>
        </p:spPr>
        <p:txBody>
          <a:bodyPr anchor="t">
            <a:normAutofit/>
          </a:bodyPr>
          <a:lstStyle/>
          <a:p>
            <a:r>
              <a:rPr lang="en-US" sz="3200"/>
              <a:t>Decision Tree Model Figures</a:t>
            </a:r>
          </a:p>
        </p:txBody>
      </p:sp>
      <p:pic>
        <p:nvPicPr>
          <p:cNvPr id="5" name="Picture 4" descr="A screenshot of a graph&#10;&#10;Description automatically generated">
            <a:extLst>
              <a:ext uri="{FF2B5EF4-FFF2-40B4-BE49-F238E27FC236}">
                <a16:creationId xmlns:a16="http://schemas.microsoft.com/office/drawing/2014/main" id="{B15D2908-64D7-0FEA-1A9B-F3F060395777}"/>
              </a:ext>
            </a:extLst>
          </p:cNvPr>
          <p:cNvPicPr>
            <a:picLocks noChangeAspect="1"/>
          </p:cNvPicPr>
          <p:nvPr/>
        </p:nvPicPr>
        <p:blipFill>
          <a:blip r:embed="rId3"/>
          <a:stretch>
            <a:fillRect/>
          </a:stretch>
        </p:blipFill>
        <p:spPr>
          <a:xfrm>
            <a:off x="328083" y="882368"/>
            <a:ext cx="7101417" cy="2753782"/>
          </a:xfrm>
          <a:prstGeom prst="rect">
            <a:avLst/>
          </a:prstGeom>
        </p:spPr>
      </p:pic>
      <p:graphicFrame>
        <p:nvGraphicFramePr>
          <p:cNvPr id="8" name="Content Placeholder 7">
            <a:extLst>
              <a:ext uri="{FF2B5EF4-FFF2-40B4-BE49-F238E27FC236}">
                <a16:creationId xmlns:a16="http://schemas.microsoft.com/office/drawing/2014/main" id="{62F8C41C-45B9-03E6-6B6B-2B8EC608EAFD}"/>
              </a:ext>
            </a:extLst>
          </p:cNvPr>
          <p:cNvGraphicFramePr>
            <a:graphicFrameLocks noGrp="1"/>
          </p:cNvGraphicFramePr>
          <p:nvPr>
            <p:ph idx="1"/>
            <p:extLst>
              <p:ext uri="{D42A27DB-BD31-4B8C-83A1-F6EECF244321}">
                <p14:modId xmlns:p14="http://schemas.microsoft.com/office/powerpoint/2010/main" val="1393182270"/>
              </p:ext>
            </p:extLst>
          </p:nvPr>
        </p:nvGraphicFramePr>
        <p:xfrm>
          <a:off x="330679" y="3637470"/>
          <a:ext cx="10146201" cy="3260968"/>
        </p:xfrm>
        <a:graphic>
          <a:graphicData uri="http://schemas.openxmlformats.org/drawingml/2006/table">
            <a:tbl>
              <a:tblPr bandRow="1">
                <a:tableStyleId>{5C22544A-7EE6-4342-B048-85BDC9FD1C3A}</a:tableStyleId>
              </a:tblPr>
              <a:tblGrid>
                <a:gridCol w="4028509">
                  <a:extLst>
                    <a:ext uri="{9D8B030D-6E8A-4147-A177-3AD203B41FA5}">
                      <a16:colId xmlns:a16="http://schemas.microsoft.com/office/drawing/2014/main" val="2072855416"/>
                    </a:ext>
                  </a:extLst>
                </a:gridCol>
                <a:gridCol w="2627291">
                  <a:extLst>
                    <a:ext uri="{9D8B030D-6E8A-4147-A177-3AD203B41FA5}">
                      <a16:colId xmlns:a16="http://schemas.microsoft.com/office/drawing/2014/main" val="930918647"/>
                    </a:ext>
                  </a:extLst>
                </a:gridCol>
                <a:gridCol w="3490401">
                  <a:extLst>
                    <a:ext uri="{9D8B030D-6E8A-4147-A177-3AD203B41FA5}">
                      <a16:colId xmlns:a16="http://schemas.microsoft.com/office/drawing/2014/main" val="2321359592"/>
                    </a:ext>
                  </a:extLst>
                </a:gridCol>
              </a:tblGrid>
              <a:tr h="407621">
                <a:tc>
                  <a:txBody>
                    <a:bodyPr/>
                    <a:lstStyle/>
                    <a:p>
                      <a:pPr algn="l" rtl="0" fontAlgn="base"/>
                      <a:r>
                        <a:rPr lang="en-US" sz="1800" b="1" i="0">
                          <a:solidFill>
                            <a:srgbClr val="FFFFFF"/>
                          </a:solidFill>
                          <a:effectLst/>
                          <a:highlight>
                            <a:srgbClr val="E72986"/>
                          </a:highlight>
                          <a:latin typeface="Avenir Next LT Pro"/>
                        </a:rPr>
                        <a:t>Stat</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14602" cap="flat" cmpd="sng" algn="ctr">
                      <a:solidFill>
                        <a:srgbClr val="FFFFFF"/>
                      </a:solidFill>
                      <a:prstDash val="solid"/>
                      <a:round/>
                      <a:headEnd type="none" w="med" len="med"/>
                      <a:tailEnd type="none" w="med" len="med"/>
                    </a:lnB>
                    <a:solidFill>
                      <a:srgbClr val="E72986"/>
                    </a:solidFill>
                  </a:tcPr>
                </a:tc>
                <a:tc>
                  <a:txBody>
                    <a:bodyPr/>
                    <a:lstStyle/>
                    <a:p>
                      <a:pPr algn="l" rtl="0" fontAlgn="base"/>
                      <a:r>
                        <a:rPr lang="en-US" sz="1800" b="1" i="0">
                          <a:solidFill>
                            <a:srgbClr val="FFFFFF"/>
                          </a:solidFill>
                          <a:effectLst/>
                          <a:highlight>
                            <a:srgbClr val="E72986"/>
                          </a:highlight>
                          <a:latin typeface="Avenir Next LT Pro"/>
                        </a:rPr>
                        <a:t>Training</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14602" cap="flat" cmpd="sng" algn="ctr">
                      <a:solidFill>
                        <a:srgbClr val="FFFFFF"/>
                      </a:solidFill>
                      <a:prstDash val="solid"/>
                      <a:round/>
                      <a:headEnd type="none" w="med" len="med"/>
                      <a:tailEnd type="none" w="med" len="med"/>
                    </a:lnB>
                    <a:solidFill>
                      <a:srgbClr val="E72986"/>
                    </a:solidFill>
                  </a:tcPr>
                </a:tc>
                <a:tc>
                  <a:txBody>
                    <a:bodyPr/>
                    <a:lstStyle/>
                    <a:p>
                      <a:pPr algn="l" rtl="0" fontAlgn="base"/>
                      <a:r>
                        <a:rPr lang="en-US" sz="1800" b="1" i="0">
                          <a:solidFill>
                            <a:srgbClr val="FFFFFF"/>
                          </a:solidFill>
                          <a:effectLst/>
                          <a:highlight>
                            <a:srgbClr val="E72986"/>
                          </a:highlight>
                          <a:latin typeface="Avenir Next LT Pro"/>
                        </a:rPr>
                        <a:t>Validation</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14602" cap="flat" cmpd="sng" algn="ctr">
                      <a:solidFill>
                        <a:srgbClr val="FFFFFF"/>
                      </a:solidFill>
                      <a:prstDash val="solid"/>
                      <a:round/>
                      <a:headEnd type="none" w="med" len="med"/>
                      <a:tailEnd type="none" w="med" len="med"/>
                    </a:lnB>
                    <a:solidFill>
                      <a:srgbClr val="E72986"/>
                    </a:solidFill>
                  </a:tcPr>
                </a:tc>
                <a:extLst>
                  <a:ext uri="{0D108BD9-81ED-4DB2-BD59-A6C34878D82A}">
                    <a16:rowId xmlns:a16="http://schemas.microsoft.com/office/drawing/2014/main" val="1005371643"/>
                  </a:ext>
                </a:extLst>
              </a:tr>
              <a:tr h="407621">
                <a:tc>
                  <a:txBody>
                    <a:bodyPr/>
                    <a:lstStyle/>
                    <a:p>
                      <a:pPr algn="l" rtl="0" fontAlgn="base"/>
                      <a:r>
                        <a:rPr lang="en-US" sz="1800" b="0" i="0">
                          <a:solidFill>
                            <a:srgbClr val="000000"/>
                          </a:solidFill>
                          <a:effectLst/>
                          <a:highlight>
                            <a:srgbClr val="F6CDD9"/>
                          </a:highlight>
                          <a:latin typeface="Avenir Next LT Pro"/>
                        </a:rPr>
                        <a:t>Entropy </a:t>
                      </a:r>
                      <a:r>
                        <a:rPr lang="en-US" sz="1800" b="0" i="0" err="1">
                          <a:solidFill>
                            <a:srgbClr val="000000"/>
                          </a:solidFill>
                          <a:effectLst/>
                          <a:highlight>
                            <a:srgbClr val="F6CDD9"/>
                          </a:highlight>
                          <a:latin typeface="Avenir Next LT Pro"/>
                        </a:rPr>
                        <a:t>RSq</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14602"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6CDD9"/>
                    </a:solidFill>
                  </a:tcPr>
                </a:tc>
                <a:tc>
                  <a:txBody>
                    <a:bodyPr/>
                    <a:lstStyle/>
                    <a:p>
                      <a:pPr algn="l" rtl="0" fontAlgn="base"/>
                      <a:r>
                        <a:rPr lang="en-US" sz="1800" b="0" i="0">
                          <a:solidFill>
                            <a:srgbClr val="000000"/>
                          </a:solidFill>
                          <a:effectLst/>
                          <a:highlight>
                            <a:srgbClr val="F6CDD9"/>
                          </a:highlight>
                          <a:latin typeface="Avenir Next LT Pro"/>
                        </a:rPr>
                        <a:t>.6954</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14602"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6CDD9"/>
                    </a:solidFill>
                  </a:tcPr>
                </a:tc>
                <a:tc>
                  <a:txBody>
                    <a:bodyPr/>
                    <a:lstStyle/>
                    <a:p>
                      <a:pPr algn="l" rtl="0" fontAlgn="base"/>
                      <a:r>
                        <a:rPr lang="en-US" sz="1800" b="0" i="0">
                          <a:solidFill>
                            <a:srgbClr val="000000"/>
                          </a:solidFill>
                          <a:effectLst/>
                          <a:highlight>
                            <a:srgbClr val="F6CDD9"/>
                          </a:highlight>
                          <a:latin typeface="Avenir Next LT Pro"/>
                        </a:rPr>
                        <a:t>.7190</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14602"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6CDD9"/>
                    </a:solidFill>
                  </a:tcPr>
                </a:tc>
                <a:extLst>
                  <a:ext uri="{0D108BD9-81ED-4DB2-BD59-A6C34878D82A}">
                    <a16:rowId xmlns:a16="http://schemas.microsoft.com/office/drawing/2014/main" val="3663359845"/>
                  </a:ext>
                </a:extLst>
              </a:tr>
              <a:tr h="407621">
                <a:tc>
                  <a:txBody>
                    <a:bodyPr/>
                    <a:lstStyle/>
                    <a:p>
                      <a:pPr algn="l" rtl="0" fontAlgn="base"/>
                      <a:r>
                        <a:rPr lang="en-US" sz="1800" b="0" i="0">
                          <a:solidFill>
                            <a:srgbClr val="000000"/>
                          </a:solidFill>
                          <a:effectLst/>
                          <a:highlight>
                            <a:srgbClr val="FAE8ED"/>
                          </a:highlight>
                          <a:latin typeface="Avenir Next LT Pro"/>
                        </a:rPr>
                        <a:t>Generalized </a:t>
                      </a:r>
                      <a:r>
                        <a:rPr lang="en-US" sz="1800" b="0" i="0" err="1">
                          <a:solidFill>
                            <a:srgbClr val="000000"/>
                          </a:solidFill>
                          <a:effectLst/>
                          <a:highlight>
                            <a:srgbClr val="FAE8ED"/>
                          </a:highlight>
                          <a:latin typeface="Avenir Next LT Pro"/>
                        </a:rPr>
                        <a:t>RSq</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AE8ED"/>
                    </a:solidFill>
                  </a:tcPr>
                </a:tc>
                <a:tc>
                  <a:txBody>
                    <a:bodyPr/>
                    <a:lstStyle/>
                    <a:p>
                      <a:pPr algn="l" rtl="0" fontAlgn="base"/>
                      <a:r>
                        <a:rPr lang="en-US" sz="1800" b="0" i="0">
                          <a:solidFill>
                            <a:srgbClr val="000000"/>
                          </a:solidFill>
                          <a:effectLst/>
                          <a:highlight>
                            <a:srgbClr val="FAE8ED"/>
                          </a:highlight>
                          <a:latin typeface="Avenir Next LT Pro"/>
                        </a:rPr>
                        <a:t>.8225</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AE8ED"/>
                    </a:solidFill>
                  </a:tcPr>
                </a:tc>
                <a:tc>
                  <a:txBody>
                    <a:bodyPr/>
                    <a:lstStyle/>
                    <a:p>
                      <a:pPr algn="l" rtl="0" fontAlgn="base"/>
                      <a:r>
                        <a:rPr lang="en-US" sz="1800" b="0" i="0">
                          <a:solidFill>
                            <a:srgbClr val="000000"/>
                          </a:solidFill>
                          <a:effectLst/>
                          <a:highlight>
                            <a:srgbClr val="FAE8ED"/>
                          </a:highlight>
                          <a:latin typeface="Avenir Next LT Pro"/>
                        </a:rPr>
                        <a:t>.8391</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AE8ED"/>
                    </a:solidFill>
                  </a:tcPr>
                </a:tc>
                <a:extLst>
                  <a:ext uri="{0D108BD9-81ED-4DB2-BD59-A6C34878D82A}">
                    <a16:rowId xmlns:a16="http://schemas.microsoft.com/office/drawing/2014/main" val="2586204020"/>
                  </a:ext>
                </a:extLst>
              </a:tr>
              <a:tr h="407621">
                <a:tc>
                  <a:txBody>
                    <a:bodyPr/>
                    <a:lstStyle/>
                    <a:p>
                      <a:pPr algn="l" rtl="0" fontAlgn="base"/>
                      <a:r>
                        <a:rPr lang="en-US" sz="1800" b="0" i="0">
                          <a:solidFill>
                            <a:srgbClr val="000000"/>
                          </a:solidFill>
                          <a:effectLst/>
                          <a:highlight>
                            <a:srgbClr val="F6CDD9"/>
                          </a:highlight>
                          <a:latin typeface="Avenir Next LT Pro"/>
                        </a:rPr>
                        <a:t>RASE</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6CDD9"/>
                    </a:solidFill>
                  </a:tcPr>
                </a:tc>
                <a:tc>
                  <a:txBody>
                    <a:bodyPr/>
                    <a:lstStyle/>
                    <a:p>
                      <a:pPr algn="l" rtl="0" fontAlgn="base"/>
                      <a:r>
                        <a:rPr lang="en-US" sz="1800" b="0" i="0">
                          <a:solidFill>
                            <a:srgbClr val="000000"/>
                          </a:solidFill>
                          <a:effectLst/>
                          <a:highlight>
                            <a:srgbClr val="F6CDD9"/>
                          </a:highlight>
                          <a:latin typeface="Avenir Next LT Pro"/>
                        </a:rPr>
                        <a:t>.2431</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6CDD9"/>
                    </a:solidFill>
                  </a:tcPr>
                </a:tc>
                <a:tc>
                  <a:txBody>
                    <a:bodyPr/>
                    <a:lstStyle/>
                    <a:p>
                      <a:pPr algn="l" rtl="0" fontAlgn="base"/>
                      <a:r>
                        <a:rPr lang="en-US" sz="1800" b="0" i="0">
                          <a:solidFill>
                            <a:srgbClr val="000000"/>
                          </a:solidFill>
                          <a:effectLst/>
                          <a:highlight>
                            <a:srgbClr val="F6CDD9"/>
                          </a:highlight>
                          <a:latin typeface="Avenir Next LT Pro"/>
                        </a:rPr>
                        <a:t>.2267</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6CDD9"/>
                    </a:solidFill>
                  </a:tcPr>
                </a:tc>
                <a:extLst>
                  <a:ext uri="{0D108BD9-81ED-4DB2-BD59-A6C34878D82A}">
                    <a16:rowId xmlns:a16="http://schemas.microsoft.com/office/drawing/2014/main" val="2072170486"/>
                  </a:ext>
                </a:extLst>
              </a:tr>
              <a:tr h="407621">
                <a:tc>
                  <a:txBody>
                    <a:bodyPr/>
                    <a:lstStyle/>
                    <a:p>
                      <a:pPr algn="l" rtl="0" fontAlgn="base"/>
                      <a:r>
                        <a:rPr lang="en-US" sz="1800" b="0" i="0">
                          <a:solidFill>
                            <a:srgbClr val="000000"/>
                          </a:solidFill>
                          <a:effectLst/>
                          <a:highlight>
                            <a:srgbClr val="FAE8ED"/>
                          </a:highlight>
                          <a:latin typeface="Avenir Next LT Pro"/>
                        </a:rPr>
                        <a:t>True Positive</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AE8ED"/>
                    </a:solidFill>
                  </a:tcPr>
                </a:tc>
                <a:tc>
                  <a:txBody>
                    <a:bodyPr/>
                    <a:lstStyle/>
                    <a:p>
                      <a:pPr algn="l" rtl="0" fontAlgn="base"/>
                      <a:r>
                        <a:rPr lang="en-US" sz="1800" b="0" i="0">
                          <a:solidFill>
                            <a:srgbClr val="000000"/>
                          </a:solidFill>
                          <a:effectLst/>
                          <a:highlight>
                            <a:srgbClr val="FAE8ED"/>
                          </a:highlight>
                          <a:latin typeface="Avenir Next LT Pro"/>
                        </a:rPr>
                        <a:t>.829</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AE8ED"/>
                    </a:solidFill>
                  </a:tcPr>
                </a:tc>
                <a:tc>
                  <a:txBody>
                    <a:bodyPr/>
                    <a:lstStyle/>
                    <a:p>
                      <a:pPr algn="l" rtl="0" fontAlgn="base"/>
                      <a:r>
                        <a:rPr lang="en-US" sz="1800" b="0" i="0">
                          <a:solidFill>
                            <a:srgbClr val="000000"/>
                          </a:solidFill>
                          <a:effectLst/>
                          <a:highlight>
                            <a:srgbClr val="FAE8ED"/>
                          </a:highlight>
                          <a:latin typeface="Avenir Next LT Pro"/>
                        </a:rPr>
                        <a:t>.853</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AE8ED"/>
                    </a:solidFill>
                  </a:tcPr>
                </a:tc>
                <a:extLst>
                  <a:ext uri="{0D108BD9-81ED-4DB2-BD59-A6C34878D82A}">
                    <a16:rowId xmlns:a16="http://schemas.microsoft.com/office/drawing/2014/main" val="1838022973"/>
                  </a:ext>
                </a:extLst>
              </a:tr>
              <a:tr h="407621">
                <a:tc>
                  <a:txBody>
                    <a:bodyPr/>
                    <a:lstStyle/>
                    <a:p>
                      <a:pPr algn="l" rtl="0" fontAlgn="base"/>
                      <a:r>
                        <a:rPr lang="en-US" sz="1800" b="0" i="0">
                          <a:solidFill>
                            <a:srgbClr val="000000"/>
                          </a:solidFill>
                          <a:effectLst/>
                          <a:highlight>
                            <a:srgbClr val="F6CDD9"/>
                          </a:highlight>
                          <a:latin typeface="Avenir Next LT Pro"/>
                        </a:rPr>
                        <a:t>False Positive</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6CDD9"/>
                    </a:solidFill>
                  </a:tcPr>
                </a:tc>
                <a:tc>
                  <a:txBody>
                    <a:bodyPr/>
                    <a:lstStyle/>
                    <a:p>
                      <a:pPr algn="l" rtl="0" fontAlgn="base"/>
                      <a:r>
                        <a:rPr lang="en-US" sz="1800" b="0" i="0">
                          <a:solidFill>
                            <a:srgbClr val="000000"/>
                          </a:solidFill>
                          <a:effectLst/>
                          <a:highlight>
                            <a:srgbClr val="F6CDD9"/>
                          </a:highlight>
                          <a:latin typeface="Avenir Next LT Pro"/>
                        </a:rPr>
                        <a:t>.171</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6CDD9"/>
                    </a:solidFill>
                  </a:tcPr>
                </a:tc>
                <a:tc>
                  <a:txBody>
                    <a:bodyPr/>
                    <a:lstStyle/>
                    <a:p>
                      <a:pPr algn="l" rtl="0" fontAlgn="base"/>
                      <a:r>
                        <a:rPr lang="en-US" sz="1800" b="0" i="0">
                          <a:solidFill>
                            <a:srgbClr val="000000"/>
                          </a:solidFill>
                          <a:effectLst/>
                          <a:highlight>
                            <a:srgbClr val="F6CDD9"/>
                          </a:highlight>
                          <a:latin typeface="Avenir Next LT Pro"/>
                        </a:rPr>
                        <a:t>.147</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6CDD9"/>
                    </a:solidFill>
                  </a:tcPr>
                </a:tc>
                <a:extLst>
                  <a:ext uri="{0D108BD9-81ED-4DB2-BD59-A6C34878D82A}">
                    <a16:rowId xmlns:a16="http://schemas.microsoft.com/office/drawing/2014/main" val="4162683680"/>
                  </a:ext>
                </a:extLst>
              </a:tr>
              <a:tr h="407621">
                <a:tc>
                  <a:txBody>
                    <a:bodyPr/>
                    <a:lstStyle/>
                    <a:p>
                      <a:pPr algn="l" rtl="0" fontAlgn="base"/>
                      <a:r>
                        <a:rPr lang="en-US" sz="1800" b="0" i="0">
                          <a:solidFill>
                            <a:srgbClr val="000000"/>
                          </a:solidFill>
                          <a:effectLst/>
                          <a:highlight>
                            <a:srgbClr val="FAE8ED"/>
                          </a:highlight>
                          <a:latin typeface="Avenir Next LT Pro"/>
                        </a:rPr>
                        <a:t>True Negative</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AE8ED"/>
                    </a:solidFill>
                  </a:tcPr>
                </a:tc>
                <a:tc>
                  <a:txBody>
                    <a:bodyPr/>
                    <a:lstStyle/>
                    <a:p>
                      <a:pPr algn="l" rtl="0" fontAlgn="base"/>
                      <a:r>
                        <a:rPr lang="en-US" sz="1800" b="0" i="0">
                          <a:solidFill>
                            <a:srgbClr val="000000"/>
                          </a:solidFill>
                          <a:effectLst/>
                          <a:highlight>
                            <a:srgbClr val="FAE8ED"/>
                          </a:highlight>
                          <a:latin typeface="Avenir Next LT Pro"/>
                        </a:rPr>
                        <a:t>1.0</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AE8ED"/>
                    </a:solidFill>
                  </a:tcPr>
                </a:tc>
                <a:tc>
                  <a:txBody>
                    <a:bodyPr/>
                    <a:lstStyle/>
                    <a:p>
                      <a:pPr algn="l" rtl="0" fontAlgn="base"/>
                      <a:r>
                        <a:rPr lang="en-US" sz="1800" b="0" i="0">
                          <a:solidFill>
                            <a:srgbClr val="000000"/>
                          </a:solidFill>
                          <a:effectLst/>
                          <a:highlight>
                            <a:srgbClr val="FAE8ED"/>
                          </a:highlight>
                          <a:latin typeface="Avenir Next LT Pro"/>
                        </a:rPr>
                        <a:t>1.0</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AE8ED"/>
                    </a:solidFill>
                  </a:tcPr>
                </a:tc>
                <a:extLst>
                  <a:ext uri="{0D108BD9-81ED-4DB2-BD59-A6C34878D82A}">
                    <a16:rowId xmlns:a16="http://schemas.microsoft.com/office/drawing/2014/main" val="299762817"/>
                  </a:ext>
                </a:extLst>
              </a:tr>
              <a:tr h="407621">
                <a:tc>
                  <a:txBody>
                    <a:bodyPr/>
                    <a:lstStyle/>
                    <a:p>
                      <a:pPr algn="l" rtl="0" fontAlgn="base"/>
                      <a:r>
                        <a:rPr lang="en-US" sz="1800" b="0" i="0">
                          <a:solidFill>
                            <a:srgbClr val="000000"/>
                          </a:solidFill>
                          <a:effectLst/>
                          <a:highlight>
                            <a:srgbClr val="F6CDD9"/>
                          </a:highlight>
                          <a:latin typeface="Avenir Next LT Pro"/>
                        </a:rPr>
                        <a:t>False Negative</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6CDD9"/>
                    </a:solidFill>
                  </a:tcPr>
                </a:tc>
                <a:tc>
                  <a:txBody>
                    <a:bodyPr/>
                    <a:lstStyle/>
                    <a:p>
                      <a:pPr algn="l" rtl="0" fontAlgn="base"/>
                      <a:r>
                        <a:rPr lang="en-US" sz="1800" b="0" i="0">
                          <a:solidFill>
                            <a:srgbClr val="000000"/>
                          </a:solidFill>
                          <a:effectLst/>
                          <a:highlight>
                            <a:srgbClr val="F6CDD9"/>
                          </a:highlight>
                          <a:latin typeface="Avenir Next LT Pro"/>
                        </a:rPr>
                        <a:t>0.0</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6CDD9"/>
                    </a:solidFill>
                  </a:tcPr>
                </a:tc>
                <a:tc>
                  <a:txBody>
                    <a:bodyPr/>
                    <a:lstStyle/>
                    <a:p>
                      <a:pPr algn="l" rtl="0" fontAlgn="base"/>
                      <a:r>
                        <a:rPr lang="en-US" sz="1800" b="0" i="0">
                          <a:solidFill>
                            <a:srgbClr val="000000"/>
                          </a:solidFill>
                          <a:effectLst/>
                          <a:highlight>
                            <a:srgbClr val="F6CDD9"/>
                          </a:highlight>
                          <a:latin typeface="Avenir Next LT Pro"/>
                        </a:rPr>
                        <a:t>0.0</a:t>
                      </a:r>
                    </a:p>
                  </a:txBody>
                  <a:tcPr marL="45939" marR="45939" marT="22974" marB="22974">
                    <a:lnL w="4867" cap="flat" cmpd="sng" algn="ctr">
                      <a:solidFill>
                        <a:srgbClr val="FFFFFF"/>
                      </a:solidFill>
                      <a:prstDash val="solid"/>
                      <a:round/>
                      <a:headEnd type="none" w="med" len="med"/>
                      <a:tailEnd type="none" w="med" len="med"/>
                    </a:lnL>
                    <a:lnR w="4867" cap="flat" cmpd="sng" algn="ctr">
                      <a:solidFill>
                        <a:srgbClr val="FFFFFF"/>
                      </a:solidFill>
                      <a:prstDash val="solid"/>
                      <a:round/>
                      <a:headEnd type="none" w="med" len="med"/>
                      <a:tailEnd type="none" w="med" len="med"/>
                    </a:lnR>
                    <a:lnT w="4867" cap="flat" cmpd="sng" algn="ctr">
                      <a:solidFill>
                        <a:srgbClr val="FFFFFF"/>
                      </a:solidFill>
                      <a:prstDash val="solid"/>
                      <a:round/>
                      <a:headEnd type="none" w="med" len="med"/>
                      <a:tailEnd type="none" w="med" len="med"/>
                    </a:lnT>
                    <a:lnB w="4867" cap="flat" cmpd="sng" algn="ctr">
                      <a:solidFill>
                        <a:srgbClr val="FFFFFF"/>
                      </a:solidFill>
                      <a:prstDash val="solid"/>
                      <a:round/>
                      <a:headEnd type="none" w="med" len="med"/>
                      <a:tailEnd type="none" w="med" len="med"/>
                    </a:lnB>
                    <a:solidFill>
                      <a:srgbClr val="F6CDD9"/>
                    </a:solidFill>
                  </a:tcPr>
                </a:tc>
                <a:extLst>
                  <a:ext uri="{0D108BD9-81ED-4DB2-BD59-A6C34878D82A}">
                    <a16:rowId xmlns:a16="http://schemas.microsoft.com/office/drawing/2014/main" val="423408589"/>
                  </a:ext>
                </a:extLst>
              </a:tr>
            </a:tbl>
          </a:graphicData>
        </a:graphic>
      </p:graphicFrame>
    </p:spTree>
    <p:extLst>
      <p:ext uri="{BB962C8B-B14F-4D97-AF65-F5344CB8AC3E}">
        <p14:creationId xmlns:p14="http://schemas.microsoft.com/office/powerpoint/2010/main" val="3678745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7372C-00A9-8786-413F-DB8661DF1F71}"/>
              </a:ext>
            </a:extLst>
          </p:cNvPr>
          <p:cNvSpPr>
            <a:spLocks noGrp="1"/>
          </p:cNvSpPr>
          <p:nvPr>
            <p:ph type="title"/>
          </p:nvPr>
        </p:nvSpPr>
        <p:spPr/>
        <p:txBody>
          <a:bodyPr/>
          <a:lstStyle/>
          <a:p>
            <a:r>
              <a:rPr lang="en-US"/>
              <a:t>Neural Network Model Discussion</a:t>
            </a:r>
          </a:p>
        </p:txBody>
      </p:sp>
      <p:graphicFrame>
        <p:nvGraphicFramePr>
          <p:cNvPr id="4" name="Content Placeholder 3">
            <a:extLst>
              <a:ext uri="{FF2B5EF4-FFF2-40B4-BE49-F238E27FC236}">
                <a16:creationId xmlns:a16="http://schemas.microsoft.com/office/drawing/2014/main" id="{1D0CB684-24CD-DA95-FF04-869131D036E9}"/>
              </a:ext>
            </a:extLst>
          </p:cNvPr>
          <p:cNvGraphicFramePr>
            <a:graphicFrameLocks noGrp="1"/>
          </p:cNvGraphicFramePr>
          <p:nvPr>
            <p:ph idx="1"/>
            <p:extLst>
              <p:ext uri="{D42A27DB-BD31-4B8C-83A1-F6EECF244321}">
                <p14:modId xmlns:p14="http://schemas.microsoft.com/office/powerpoint/2010/main" val="435753058"/>
              </p:ext>
            </p:extLst>
          </p:nvPr>
        </p:nvGraphicFramePr>
        <p:xfrm>
          <a:off x="762000" y="2286000"/>
          <a:ext cx="10668000" cy="323596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328392476"/>
                    </a:ext>
                  </a:extLst>
                </a:gridCol>
                <a:gridCol w="2133600">
                  <a:extLst>
                    <a:ext uri="{9D8B030D-6E8A-4147-A177-3AD203B41FA5}">
                      <a16:colId xmlns:a16="http://schemas.microsoft.com/office/drawing/2014/main" val="1016800221"/>
                    </a:ext>
                  </a:extLst>
                </a:gridCol>
                <a:gridCol w="2133600">
                  <a:extLst>
                    <a:ext uri="{9D8B030D-6E8A-4147-A177-3AD203B41FA5}">
                      <a16:colId xmlns:a16="http://schemas.microsoft.com/office/drawing/2014/main" val="2455598852"/>
                    </a:ext>
                  </a:extLst>
                </a:gridCol>
                <a:gridCol w="2133600">
                  <a:extLst>
                    <a:ext uri="{9D8B030D-6E8A-4147-A177-3AD203B41FA5}">
                      <a16:colId xmlns:a16="http://schemas.microsoft.com/office/drawing/2014/main" val="568543273"/>
                    </a:ext>
                  </a:extLst>
                </a:gridCol>
                <a:gridCol w="2133600">
                  <a:extLst>
                    <a:ext uri="{9D8B030D-6E8A-4147-A177-3AD203B41FA5}">
                      <a16:colId xmlns:a16="http://schemas.microsoft.com/office/drawing/2014/main" val="3132289910"/>
                    </a:ext>
                  </a:extLst>
                </a:gridCol>
              </a:tblGrid>
              <a:tr h="361950">
                <a:tc>
                  <a:txBody>
                    <a:bodyPr/>
                    <a:lstStyle/>
                    <a:p>
                      <a:pPr lvl="0" algn="ctr">
                        <a:buNone/>
                      </a:pPr>
                      <a:r>
                        <a:rPr lang="en-US"/>
                        <a:t>Run</a:t>
                      </a:r>
                    </a:p>
                  </a:txBody>
                  <a:tcPr anchor="ctr"/>
                </a:tc>
                <a:tc>
                  <a:txBody>
                    <a:bodyPr/>
                    <a:lstStyle/>
                    <a:p>
                      <a:pPr lvl="0" algn="ctr">
                        <a:buNone/>
                      </a:pPr>
                      <a:r>
                        <a:rPr lang="en-US"/>
                        <a:t>K-Fold </a:t>
                      </a:r>
                    </a:p>
                    <a:p>
                      <a:pPr lvl="0" algn="ctr">
                        <a:buNone/>
                      </a:pPr>
                      <a:r>
                        <a:rPr lang="en-US"/>
                        <a:t>Training</a:t>
                      </a:r>
                    </a:p>
                  </a:txBody>
                  <a:tcPr anchor="ctr"/>
                </a:tc>
                <a:tc>
                  <a:txBody>
                    <a:bodyPr/>
                    <a:lstStyle/>
                    <a:p>
                      <a:pPr lvl="0" algn="ctr">
                        <a:buNone/>
                      </a:pPr>
                      <a:r>
                        <a:rPr lang="en-US"/>
                        <a:t>K-Fold</a:t>
                      </a:r>
                    </a:p>
                    <a:p>
                      <a:pPr lvl="0" algn="ctr">
                        <a:buNone/>
                      </a:pPr>
                      <a:r>
                        <a:rPr lang="en-US"/>
                        <a:t>Validation</a:t>
                      </a:r>
                    </a:p>
                  </a:txBody>
                  <a:tcPr anchor="ctr"/>
                </a:tc>
                <a:tc>
                  <a:txBody>
                    <a:bodyPr/>
                    <a:lstStyle/>
                    <a:p>
                      <a:pPr lvl="0" algn="ctr">
                        <a:buNone/>
                      </a:pPr>
                      <a:r>
                        <a:rPr lang="en-US"/>
                        <a:t>Holdback Training</a:t>
                      </a:r>
                    </a:p>
                  </a:txBody>
                  <a:tcPr anchor="ctr"/>
                </a:tc>
                <a:tc>
                  <a:txBody>
                    <a:bodyPr/>
                    <a:lstStyle/>
                    <a:p>
                      <a:pPr lvl="0" algn="ctr">
                        <a:buNone/>
                      </a:pPr>
                      <a:r>
                        <a:rPr lang="en-US"/>
                        <a:t>Holdback Validation</a:t>
                      </a:r>
                    </a:p>
                  </a:txBody>
                  <a:tcPr anchor="ctr"/>
                </a:tc>
                <a:extLst>
                  <a:ext uri="{0D108BD9-81ED-4DB2-BD59-A6C34878D82A}">
                    <a16:rowId xmlns:a16="http://schemas.microsoft.com/office/drawing/2014/main" val="279204892"/>
                  </a:ext>
                </a:extLst>
              </a:tr>
              <a:tr h="370840">
                <a:tc>
                  <a:txBody>
                    <a:bodyPr/>
                    <a:lstStyle/>
                    <a:p>
                      <a:pPr lvl="0" algn="ctr">
                        <a:buNone/>
                      </a:pPr>
                      <a:r>
                        <a:rPr lang="en-US" err="1"/>
                        <a:t>RSquare</a:t>
                      </a:r>
                    </a:p>
                  </a:txBody>
                  <a:tcPr anchor="ctr"/>
                </a:tc>
                <a:tc>
                  <a:txBody>
                    <a:bodyPr/>
                    <a:lstStyle/>
                    <a:p>
                      <a:pPr lvl="0" algn="ctr">
                        <a:buNone/>
                      </a:pPr>
                      <a:endParaRPr lang="en-US"/>
                    </a:p>
                  </a:txBody>
                  <a:tcPr anchor="ctr"/>
                </a:tc>
                <a:tc>
                  <a:txBody>
                    <a:bodyPr/>
                    <a:lstStyle/>
                    <a:p>
                      <a:pPr lvl="0" algn="ctr">
                        <a:buNone/>
                      </a:pPr>
                      <a:endParaRPr lang="en-US"/>
                    </a:p>
                  </a:txBody>
                  <a:tcPr anchor="ctr"/>
                </a:tc>
                <a:tc>
                  <a:txBody>
                    <a:bodyPr/>
                    <a:lstStyle/>
                    <a:p>
                      <a:pPr lvl="0" algn="ctr">
                        <a:buNone/>
                      </a:pPr>
                      <a:endParaRPr lang="en-US"/>
                    </a:p>
                  </a:txBody>
                  <a:tcPr anchor="ctr"/>
                </a:tc>
                <a:tc>
                  <a:txBody>
                    <a:bodyPr/>
                    <a:lstStyle/>
                    <a:p>
                      <a:pPr lvl="0" algn="ctr">
                        <a:buNone/>
                      </a:pPr>
                      <a:endParaRPr lang="en-US"/>
                    </a:p>
                  </a:txBody>
                  <a:tcPr anchor="ctr"/>
                </a:tc>
                <a:extLst>
                  <a:ext uri="{0D108BD9-81ED-4DB2-BD59-A6C34878D82A}">
                    <a16:rowId xmlns:a16="http://schemas.microsoft.com/office/drawing/2014/main" val="1588052491"/>
                  </a:ext>
                </a:extLst>
              </a:tr>
              <a:tr h="370840">
                <a:tc>
                  <a:txBody>
                    <a:bodyPr/>
                    <a:lstStyle/>
                    <a:p>
                      <a:pPr lvl="0" algn="ctr">
                        <a:buNone/>
                      </a:pPr>
                      <a:r>
                        <a:rPr lang="en-US"/>
                        <a:t>Untransformed</a:t>
                      </a:r>
                    </a:p>
                  </a:txBody>
                  <a:tcPr anchor="ctr"/>
                </a:tc>
                <a:tc>
                  <a:txBody>
                    <a:bodyPr/>
                    <a:lstStyle/>
                    <a:p>
                      <a:pPr lvl="0" algn="ctr">
                        <a:buNone/>
                      </a:pPr>
                      <a:r>
                        <a:rPr lang="en-US"/>
                        <a:t>0.8091</a:t>
                      </a:r>
                    </a:p>
                  </a:txBody>
                  <a:tcPr anchor="ctr"/>
                </a:tc>
                <a:tc>
                  <a:txBody>
                    <a:bodyPr/>
                    <a:lstStyle/>
                    <a:p>
                      <a:pPr lvl="0" algn="ctr">
                        <a:buNone/>
                      </a:pPr>
                      <a:r>
                        <a:rPr lang="en-US"/>
                        <a:t>0.8142</a:t>
                      </a:r>
                    </a:p>
                  </a:txBody>
                  <a:tcPr anchor="ctr"/>
                </a:tc>
                <a:tc>
                  <a:txBody>
                    <a:bodyPr/>
                    <a:lstStyle/>
                    <a:p>
                      <a:pPr lvl="0" algn="ctr">
                        <a:buNone/>
                      </a:pPr>
                      <a:r>
                        <a:rPr lang="en-US"/>
                        <a:t>0.8064</a:t>
                      </a:r>
                    </a:p>
                  </a:txBody>
                  <a:tcPr anchor="ctr"/>
                </a:tc>
                <a:tc>
                  <a:txBody>
                    <a:bodyPr/>
                    <a:lstStyle/>
                    <a:p>
                      <a:pPr lvl="0" algn="ctr">
                        <a:buNone/>
                      </a:pPr>
                      <a:r>
                        <a:rPr lang="en-US"/>
                        <a:t>0.7770</a:t>
                      </a:r>
                    </a:p>
                  </a:txBody>
                  <a:tcPr anchor="ctr"/>
                </a:tc>
                <a:extLst>
                  <a:ext uri="{0D108BD9-81ED-4DB2-BD59-A6C34878D82A}">
                    <a16:rowId xmlns:a16="http://schemas.microsoft.com/office/drawing/2014/main" val="3782044587"/>
                  </a:ext>
                </a:extLst>
              </a:tr>
              <a:tr h="370840">
                <a:tc>
                  <a:txBody>
                    <a:bodyPr/>
                    <a:lstStyle/>
                    <a:p>
                      <a:pPr lvl="0" algn="ctr">
                        <a:buNone/>
                      </a:pPr>
                      <a:r>
                        <a:rPr lang="en-US"/>
                        <a:t>Transformed</a:t>
                      </a:r>
                    </a:p>
                  </a:txBody>
                  <a:tcPr anchor="ctr"/>
                </a:tc>
                <a:tc>
                  <a:txBody>
                    <a:bodyPr/>
                    <a:lstStyle/>
                    <a:p>
                      <a:pPr lvl="0" algn="ctr">
                        <a:buNone/>
                      </a:pPr>
                      <a:r>
                        <a:rPr lang="en-US"/>
                        <a:t>0.8139</a:t>
                      </a:r>
                    </a:p>
                  </a:txBody>
                  <a:tcPr anchor="ctr"/>
                </a:tc>
                <a:tc>
                  <a:txBody>
                    <a:bodyPr/>
                    <a:lstStyle/>
                    <a:p>
                      <a:pPr lvl="0" algn="ctr">
                        <a:buNone/>
                      </a:pPr>
                      <a:r>
                        <a:rPr lang="en-US"/>
                        <a:t>0.8248</a:t>
                      </a:r>
                    </a:p>
                  </a:txBody>
                  <a:tcPr anchor="ctr"/>
                </a:tc>
                <a:tc>
                  <a:txBody>
                    <a:bodyPr/>
                    <a:lstStyle/>
                    <a:p>
                      <a:pPr lvl="0" algn="ctr">
                        <a:buNone/>
                      </a:pPr>
                      <a:r>
                        <a:rPr lang="en-US"/>
                        <a:t>0.8036</a:t>
                      </a:r>
                    </a:p>
                  </a:txBody>
                  <a:tcPr anchor="ctr"/>
                </a:tc>
                <a:tc>
                  <a:txBody>
                    <a:bodyPr/>
                    <a:lstStyle/>
                    <a:p>
                      <a:pPr lvl="0" algn="ctr">
                        <a:buNone/>
                      </a:pPr>
                      <a:r>
                        <a:rPr lang="en-US"/>
                        <a:t>0.7770</a:t>
                      </a:r>
                    </a:p>
                  </a:txBody>
                  <a:tcPr anchor="ctr"/>
                </a:tc>
                <a:extLst>
                  <a:ext uri="{0D108BD9-81ED-4DB2-BD59-A6C34878D82A}">
                    <a16:rowId xmlns:a16="http://schemas.microsoft.com/office/drawing/2014/main" val="1249859924"/>
                  </a:ext>
                </a:extLst>
              </a:tr>
              <a:tr h="370840">
                <a:tc>
                  <a:txBody>
                    <a:bodyPr/>
                    <a:lstStyle/>
                    <a:p>
                      <a:pPr lvl="0" algn="ctr">
                        <a:buNone/>
                      </a:pPr>
                      <a:endParaRPr lang="en-US"/>
                    </a:p>
                  </a:txBody>
                  <a:tcPr anchor="ctr"/>
                </a:tc>
                <a:tc>
                  <a:txBody>
                    <a:bodyPr/>
                    <a:lstStyle/>
                    <a:p>
                      <a:pPr lvl="0" algn="ctr">
                        <a:buNone/>
                      </a:pPr>
                      <a:endParaRPr lang="en-US"/>
                    </a:p>
                  </a:txBody>
                  <a:tcPr anchor="ctr"/>
                </a:tc>
                <a:tc>
                  <a:txBody>
                    <a:bodyPr/>
                    <a:lstStyle/>
                    <a:p>
                      <a:pPr lvl="0" algn="ctr">
                        <a:buNone/>
                      </a:pPr>
                      <a:endParaRPr lang="en-US"/>
                    </a:p>
                  </a:txBody>
                  <a:tcPr anchor="ctr"/>
                </a:tc>
                <a:tc>
                  <a:txBody>
                    <a:bodyPr/>
                    <a:lstStyle/>
                    <a:p>
                      <a:pPr lvl="0" algn="ctr">
                        <a:buNone/>
                      </a:pPr>
                      <a:endParaRPr lang="en-US"/>
                    </a:p>
                  </a:txBody>
                  <a:tcPr anchor="ctr"/>
                </a:tc>
                <a:tc>
                  <a:txBody>
                    <a:bodyPr/>
                    <a:lstStyle/>
                    <a:p>
                      <a:pPr lvl="0" algn="ctr">
                        <a:buNone/>
                      </a:pPr>
                      <a:endParaRPr lang="en-US"/>
                    </a:p>
                  </a:txBody>
                  <a:tcPr anchor="ctr"/>
                </a:tc>
                <a:extLst>
                  <a:ext uri="{0D108BD9-81ED-4DB2-BD59-A6C34878D82A}">
                    <a16:rowId xmlns:a16="http://schemas.microsoft.com/office/drawing/2014/main" val="2663069776"/>
                  </a:ext>
                </a:extLst>
              </a:tr>
              <a:tr h="370840">
                <a:tc>
                  <a:txBody>
                    <a:bodyPr/>
                    <a:lstStyle/>
                    <a:p>
                      <a:pPr lvl="0" algn="ctr">
                        <a:buNone/>
                      </a:pPr>
                      <a:r>
                        <a:rPr lang="en-US"/>
                        <a:t>RASE</a:t>
                      </a:r>
                    </a:p>
                  </a:txBody>
                  <a:tcPr anchor="ctr"/>
                </a:tc>
                <a:tc>
                  <a:txBody>
                    <a:bodyPr/>
                    <a:lstStyle/>
                    <a:p>
                      <a:pPr lvl="0" algn="ctr">
                        <a:buNone/>
                      </a:pPr>
                      <a:endParaRPr lang="en-US"/>
                    </a:p>
                  </a:txBody>
                  <a:tcPr anchor="ctr"/>
                </a:tc>
                <a:tc>
                  <a:txBody>
                    <a:bodyPr/>
                    <a:lstStyle/>
                    <a:p>
                      <a:pPr lvl="0" algn="ctr">
                        <a:buNone/>
                      </a:pPr>
                      <a:endParaRPr lang="en-US"/>
                    </a:p>
                  </a:txBody>
                  <a:tcPr anchor="ctr"/>
                </a:tc>
                <a:tc>
                  <a:txBody>
                    <a:bodyPr/>
                    <a:lstStyle/>
                    <a:p>
                      <a:pPr lvl="0" algn="ctr">
                        <a:buNone/>
                      </a:pPr>
                      <a:endParaRPr lang="en-US"/>
                    </a:p>
                  </a:txBody>
                  <a:tcPr anchor="ctr"/>
                </a:tc>
                <a:tc>
                  <a:txBody>
                    <a:bodyPr/>
                    <a:lstStyle/>
                    <a:p>
                      <a:pPr lvl="0" algn="ctr">
                        <a:buNone/>
                      </a:pPr>
                      <a:endParaRPr lang="en-US"/>
                    </a:p>
                  </a:txBody>
                  <a:tcPr anchor="ctr"/>
                </a:tc>
                <a:extLst>
                  <a:ext uri="{0D108BD9-81ED-4DB2-BD59-A6C34878D82A}">
                    <a16:rowId xmlns:a16="http://schemas.microsoft.com/office/drawing/2014/main" val="3582022865"/>
                  </a:ext>
                </a:extLst>
              </a:tr>
              <a:tr h="370840">
                <a:tc>
                  <a:txBody>
                    <a:bodyPr/>
                    <a:lstStyle/>
                    <a:p>
                      <a:pPr lvl="0" algn="ctr">
                        <a:buNone/>
                      </a:pPr>
                      <a:r>
                        <a:rPr lang="en-US"/>
                        <a:t>Untransformed</a:t>
                      </a:r>
                    </a:p>
                  </a:txBody>
                  <a:tcPr anchor="ctr"/>
                </a:tc>
                <a:tc>
                  <a:txBody>
                    <a:bodyPr/>
                    <a:lstStyle/>
                    <a:p>
                      <a:pPr lvl="0" algn="ctr">
                        <a:buNone/>
                      </a:pPr>
                      <a:r>
                        <a:rPr lang="en-US"/>
                        <a:t>0.2539</a:t>
                      </a:r>
                    </a:p>
                  </a:txBody>
                  <a:tcPr anchor="ctr"/>
                </a:tc>
                <a:tc>
                  <a:txBody>
                    <a:bodyPr/>
                    <a:lstStyle/>
                    <a:p>
                      <a:pPr lvl="0" algn="ctr">
                        <a:buNone/>
                      </a:pPr>
                      <a:r>
                        <a:rPr lang="en-US"/>
                        <a:t>0.2498</a:t>
                      </a:r>
                    </a:p>
                  </a:txBody>
                  <a:tcPr anchor="ctr"/>
                </a:tc>
                <a:tc>
                  <a:txBody>
                    <a:bodyPr/>
                    <a:lstStyle/>
                    <a:p>
                      <a:pPr lvl="0" algn="ctr">
                        <a:buNone/>
                      </a:pPr>
                      <a:r>
                        <a:rPr lang="en-US"/>
                        <a:t>0.2567</a:t>
                      </a:r>
                    </a:p>
                  </a:txBody>
                  <a:tcPr anchor="ctr"/>
                </a:tc>
                <a:tc>
                  <a:txBody>
                    <a:bodyPr/>
                    <a:lstStyle/>
                    <a:p>
                      <a:pPr lvl="0" algn="ctr">
                        <a:buNone/>
                      </a:pPr>
                      <a:r>
                        <a:rPr lang="en-US"/>
                        <a:t>0.2659</a:t>
                      </a:r>
                    </a:p>
                  </a:txBody>
                  <a:tcPr anchor="ctr"/>
                </a:tc>
                <a:extLst>
                  <a:ext uri="{0D108BD9-81ED-4DB2-BD59-A6C34878D82A}">
                    <a16:rowId xmlns:a16="http://schemas.microsoft.com/office/drawing/2014/main" val="1381108673"/>
                  </a:ext>
                </a:extLst>
              </a:tr>
              <a:tr h="370840">
                <a:tc>
                  <a:txBody>
                    <a:bodyPr/>
                    <a:lstStyle/>
                    <a:p>
                      <a:pPr lvl="0" algn="ctr">
                        <a:buNone/>
                      </a:pPr>
                      <a:r>
                        <a:rPr lang="en-US"/>
                        <a:t>Transformed</a:t>
                      </a:r>
                    </a:p>
                  </a:txBody>
                  <a:tcPr anchor="ctr"/>
                </a:tc>
                <a:tc>
                  <a:txBody>
                    <a:bodyPr/>
                    <a:lstStyle/>
                    <a:p>
                      <a:pPr lvl="0" algn="ctr">
                        <a:buNone/>
                      </a:pPr>
                      <a:r>
                        <a:rPr lang="en-US"/>
                        <a:t>0.2498</a:t>
                      </a:r>
                    </a:p>
                  </a:txBody>
                  <a:tcPr anchor="ctr"/>
                </a:tc>
                <a:tc>
                  <a:txBody>
                    <a:bodyPr/>
                    <a:lstStyle/>
                    <a:p>
                      <a:pPr lvl="0" algn="ctr">
                        <a:buNone/>
                      </a:pPr>
                      <a:r>
                        <a:rPr lang="en-US"/>
                        <a:t>0.2483</a:t>
                      </a:r>
                    </a:p>
                  </a:txBody>
                  <a:tcPr anchor="ctr"/>
                </a:tc>
                <a:tc>
                  <a:txBody>
                    <a:bodyPr/>
                    <a:lstStyle/>
                    <a:p>
                      <a:pPr lvl="0" algn="ctr">
                        <a:buNone/>
                      </a:pPr>
                      <a:r>
                        <a:rPr lang="en-US"/>
                        <a:t>0.2556</a:t>
                      </a:r>
                    </a:p>
                  </a:txBody>
                  <a:tcPr anchor="ctr"/>
                </a:tc>
                <a:tc>
                  <a:txBody>
                    <a:bodyPr/>
                    <a:lstStyle/>
                    <a:p>
                      <a:pPr lvl="0" algn="ctr">
                        <a:buNone/>
                      </a:pPr>
                      <a:r>
                        <a:rPr lang="en-US"/>
                        <a:t>0.2689</a:t>
                      </a:r>
                    </a:p>
                  </a:txBody>
                  <a:tcPr anchor="ctr"/>
                </a:tc>
                <a:extLst>
                  <a:ext uri="{0D108BD9-81ED-4DB2-BD59-A6C34878D82A}">
                    <a16:rowId xmlns:a16="http://schemas.microsoft.com/office/drawing/2014/main" val="1490656554"/>
                  </a:ext>
                </a:extLst>
              </a:tr>
            </a:tbl>
          </a:graphicData>
        </a:graphic>
      </p:graphicFrame>
    </p:spTree>
    <p:extLst>
      <p:ext uri="{BB962C8B-B14F-4D97-AF65-F5344CB8AC3E}">
        <p14:creationId xmlns:p14="http://schemas.microsoft.com/office/powerpoint/2010/main" val="3487026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74D93-6A1B-E44E-D563-D299EE9C7869}"/>
              </a:ext>
            </a:extLst>
          </p:cNvPr>
          <p:cNvSpPr>
            <a:spLocks noGrp="1"/>
          </p:cNvSpPr>
          <p:nvPr>
            <p:ph type="title"/>
          </p:nvPr>
        </p:nvSpPr>
        <p:spPr/>
        <p:txBody>
          <a:bodyPr/>
          <a:lstStyle/>
          <a:p>
            <a:r>
              <a:rPr lang="en-US"/>
              <a:t>Neural Network Model Figures</a:t>
            </a:r>
          </a:p>
        </p:txBody>
      </p:sp>
      <p:pic>
        <p:nvPicPr>
          <p:cNvPr id="5" name="Content Placeholder 4" descr="A diagram of a network&#10;&#10;Description automatically generated">
            <a:extLst>
              <a:ext uri="{FF2B5EF4-FFF2-40B4-BE49-F238E27FC236}">
                <a16:creationId xmlns:a16="http://schemas.microsoft.com/office/drawing/2014/main" id="{702AF277-EBD4-5228-958E-AC5EE8F1B127}"/>
              </a:ext>
            </a:extLst>
          </p:cNvPr>
          <p:cNvPicPr>
            <a:picLocks noGrp="1" noChangeAspect="1"/>
          </p:cNvPicPr>
          <p:nvPr>
            <p:ph sz="half" idx="1"/>
          </p:nvPr>
        </p:nvPicPr>
        <p:blipFill>
          <a:blip r:embed="rId2"/>
          <a:stretch>
            <a:fillRect/>
          </a:stretch>
        </p:blipFill>
        <p:spPr>
          <a:xfrm>
            <a:off x="758859" y="2026250"/>
            <a:ext cx="4210050" cy="3752850"/>
          </a:xfrm>
        </p:spPr>
      </p:pic>
      <p:pic>
        <p:nvPicPr>
          <p:cNvPr id="12" name="Picture 11">
            <a:extLst>
              <a:ext uri="{FF2B5EF4-FFF2-40B4-BE49-F238E27FC236}">
                <a16:creationId xmlns:a16="http://schemas.microsoft.com/office/drawing/2014/main" id="{F2E1BB1B-AF1D-8158-871E-EA2A77AE95B0}"/>
              </a:ext>
            </a:extLst>
          </p:cNvPr>
          <p:cNvPicPr>
            <a:picLocks noChangeAspect="1"/>
          </p:cNvPicPr>
          <p:nvPr/>
        </p:nvPicPr>
        <p:blipFill>
          <a:blip r:embed="rId3"/>
          <a:stretch>
            <a:fillRect/>
          </a:stretch>
        </p:blipFill>
        <p:spPr>
          <a:xfrm>
            <a:off x="5514368" y="2736444"/>
            <a:ext cx="3183227" cy="2331524"/>
          </a:xfrm>
          <a:prstGeom prst="rect">
            <a:avLst/>
          </a:prstGeom>
        </p:spPr>
      </p:pic>
      <p:pic>
        <p:nvPicPr>
          <p:cNvPr id="4" name="Picture 3" descr="A graph of a function&#10;&#10;Description automatically generated">
            <a:extLst>
              <a:ext uri="{FF2B5EF4-FFF2-40B4-BE49-F238E27FC236}">
                <a16:creationId xmlns:a16="http://schemas.microsoft.com/office/drawing/2014/main" id="{01E64434-0F06-E049-BD0A-C24572B35A8F}"/>
              </a:ext>
            </a:extLst>
          </p:cNvPr>
          <p:cNvPicPr>
            <a:picLocks noChangeAspect="1"/>
          </p:cNvPicPr>
          <p:nvPr/>
        </p:nvPicPr>
        <p:blipFill>
          <a:blip r:embed="rId4"/>
          <a:stretch>
            <a:fillRect/>
          </a:stretch>
        </p:blipFill>
        <p:spPr>
          <a:xfrm>
            <a:off x="8688344" y="2734186"/>
            <a:ext cx="3183228" cy="2333651"/>
          </a:xfrm>
          <a:prstGeom prst="rect">
            <a:avLst/>
          </a:prstGeom>
        </p:spPr>
      </p:pic>
      <p:sp>
        <p:nvSpPr>
          <p:cNvPr id="6" name="TextBox 5">
            <a:extLst>
              <a:ext uri="{FF2B5EF4-FFF2-40B4-BE49-F238E27FC236}">
                <a16:creationId xmlns:a16="http://schemas.microsoft.com/office/drawing/2014/main" id="{407E3075-E710-A99A-617A-5EAE021529A4}"/>
              </a:ext>
            </a:extLst>
          </p:cNvPr>
          <p:cNvSpPr txBox="1"/>
          <p:nvPr/>
        </p:nvSpPr>
        <p:spPr>
          <a:xfrm>
            <a:off x="762000" y="5879756"/>
            <a:ext cx="4211593" cy="307777"/>
          </a:xfrm>
          <a:prstGeom prst="rect">
            <a:avLst/>
          </a:prstGeom>
          <a:solidFill>
            <a:schemeClr val="tx1"/>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chemeClr val="bg1"/>
                </a:solidFill>
              </a:rPr>
              <a:t>Neural Network Diagram of TECHCO Dataset</a:t>
            </a:r>
            <a:endParaRPr lang="en-US"/>
          </a:p>
        </p:txBody>
      </p:sp>
      <p:sp>
        <p:nvSpPr>
          <p:cNvPr id="7" name="TextBox 6">
            <a:extLst>
              <a:ext uri="{FF2B5EF4-FFF2-40B4-BE49-F238E27FC236}">
                <a16:creationId xmlns:a16="http://schemas.microsoft.com/office/drawing/2014/main" id="{FF712740-62B7-D4F4-95E6-FF225882AE6B}"/>
              </a:ext>
            </a:extLst>
          </p:cNvPr>
          <p:cNvSpPr txBox="1"/>
          <p:nvPr/>
        </p:nvSpPr>
        <p:spPr>
          <a:xfrm>
            <a:off x="6337043" y="2024361"/>
            <a:ext cx="4694550" cy="307777"/>
          </a:xfrm>
          <a:prstGeom prst="rect">
            <a:avLst/>
          </a:prstGeom>
          <a:solidFill>
            <a:schemeClr val="tx1"/>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chemeClr val="bg1"/>
                </a:solidFill>
              </a:rPr>
              <a:t>ROC Curves for Transformed K-Fold Validation Method</a:t>
            </a:r>
            <a:endParaRPr lang="en-US">
              <a:solidFill>
                <a:schemeClr val="bg1"/>
              </a:solidFill>
            </a:endParaRPr>
          </a:p>
        </p:txBody>
      </p:sp>
    </p:spTree>
    <p:extLst>
      <p:ext uri="{BB962C8B-B14F-4D97-AF65-F5344CB8AC3E}">
        <p14:creationId xmlns:p14="http://schemas.microsoft.com/office/powerpoint/2010/main" val="3906523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00901-F7CB-CC13-F4B3-C038C2797911}"/>
              </a:ext>
            </a:extLst>
          </p:cNvPr>
          <p:cNvSpPr>
            <a:spLocks noGrp="1"/>
          </p:cNvSpPr>
          <p:nvPr>
            <p:ph type="title"/>
          </p:nvPr>
        </p:nvSpPr>
        <p:spPr/>
        <p:txBody>
          <a:bodyPr/>
          <a:lstStyle/>
          <a:p>
            <a:r>
              <a:rPr lang="en-US"/>
              <a:t>k-Means Clustering – Preparation</a:t>
            </a:r>
          </a:p>
        </p:txBody>
      </p:sp>
      <p:pic>
        <p:nvPicPr>
          <p:cNvPr id="4" name="Content Placeholder 3" descr="A black and white diagram&#10;&#10;Description automatically generated">
            <a:extLst>
              <a:ext uri="{FF2B5EF4-FFF2-40B4-BE49-F238E27FC236}">
                <a16:creationId xmlns:a16="http://schemas.microsoft.com/office/drawing/2014/main" id="{F8E5F011-804E-645E-5A6A-8A6E7FD120E9}"/>
              </a:ext>
            </a:extLst>
          </p:cNvPr>
          <p:cNvPicPr>
            <a:picLocks noGrp="1" noChangeAspect="1"/>
          </p:cNvPicPr>
          <p:nvPr>
            <p:ph idx="1"/>
          </p:nvPr>
        </p:nvPicPr>
        <p:blipFill>
          <a:blip r:embed="rId2"/>
          <a:stretch>
            <a:fillRect/>
          </a:stretch>
        </p:blipFill>
        <p:spPr>
          <a:xfrm>
            <a:off x="762769" y="2008852"/>
            <a:ext cx="2917673" cy="4114800"/>
          </a:xfrm>
        </p:spPr>
      </p:pic>
      <p:pic>
        <p:nvPicPr>
          <p:cNvPr id="5" name="Picture 4" descr="A screenshot of a computer&#10;&#10;Description automatically generated">
            <a:extLst>
              <a:ext uri="{FF2B5EF4-FFF2-40B4-BE49-F238E27FC236}">
                <a16:creationId xmlns:a16="http://schemas.microsoft.com/office/drawing/2014/main" id="{3DE64EB5-B052-A9CF-25DD-E377BA6A5C6A}"/>
              </a:ext>
            </a:extLst>
          </p:cNvPr>
          <p:cNvPicPr>
            <a:picLocks noChangeAspect="1"/>
          </p:cNvPicPr>
          <p:nvPr/>
        </p:nvPicPr>
        <p:blipFill>
          <a:blip r:embed="rId3"/>
          <a:stretch>
            <a:fillRect/>
          </a:stretch>
        </p:blipFill>
        <p:spPr>
          <a:xfrm>
            <a:off x="9394266" y="2004945"/>
            <a:ext cx="2032314" cy="4093068"/>
          </a:xfrm>
          <a:prstGeom prst="rect">
            <a:avLst/>
          </a:prstGeom>
        </p:spPr>
      </p:pic>
      <p:pic>
        <p:nvPicPr>
          <p:cNvPr id="6" name="Picture 5" descr="A black and white diagram&#10;&#10;Description automatically generated">
            <a:extLst>
              <a:ext uri="{FF2B5EF4-FFF2-40B4-BE49-F238E27FC236}">
                <a16:creationId xmlns:a16="http://schemas.microsoft.com/office/drawing/2014/main" id="{ABF5399E-434E-97B1-CC70-60917B8C3BD0}"/>
              </a:ext>
            </a:extLst>
          </p:cNvPr>
          <p:cNvPicPr>
            <a:picLocks noChangeAspect="1"/>
          </p:cNvPicPr>
          <p:nvPr/>
        </p:nvPicPr>
        <p:blipFill rotWithShape="1">
          <a:blip r:embed="rId2"/>
          <a:srcRect l="8118" t="91906" r="-369"/>
          <a:stretch/>
        </p:blipFill>
        <p:spPr>
          <a:xfrm>
            <a:off x="4003952" y="3340995"/>
            <a:ext cx="5065589" cy="635274"/>
          </a:xfrm>
          <a:prstGeom prst="rect">
            <a:avLst/>
          </a:prstGeom>
        </p:spPr>
      </p:pic>
    </p:spTree>
    <p:extLst>
      <p:ext uri="{BB962C8B-B14F-4D97-AF65-F5344CB8AC3E}">
        <p14:creationId xmlns:p14="http://schemas.microsoft.com/office/powerpoint/2010/main" val="4081383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B12DE-648E-75F2-919E-69BE412909BD}"/>
              </a:ext>
            </a:extLst>
          </p:cNvPr>
          <p:cNvSpPr>
            <a:spLocks noGrp="1"/>
          </p:cNvSpPr>
          <p:nvPr>
            <p:ph type="title"/>
          </p:nvPr>
        </p:nvSpPr>
        <p:spPr/>
        <p:txBody>
          <a:bodyPr/>
          <a:lstStyle/>
          <a:p>
            <a:r>
              <a:rPr lang="en-US"/>
              <a:t>k-Means Clustering – Regression Results</a:t>
            </a:r>
          </a:p>
        </p:txBody>
      </p:sp>
      <p:graphicFrame>
        <p:nvGraphicFramePr>
          <p:cNvPr id="12" name="Content Placeholder 11">
            <a:extLst>
              <a:ext uri="{FF2B5EF4-FFF2-40B4-BE49-F238E27FC236}">
                <a16:creationId xmlns:a16="http://schemas.microsoft.com/office/drawing/2014/main" id="{7FAC0BF9-6949-BAD0-F5A0-199C2AF18EB6}"/>
              </a:ext>
            </a:extLst>
          </p:cNvPr>
          <p:cNvGraphicFramePr>
            <a:graphicFrameLocks noGrp="1"/>
          </p:cNvGraphicFramePr>
          <p:nvPr>
            <p:ph sz="half" idx="1"/>
            <p:extLst>
              <p:ext uri="{D42A27DB-BD31-4B8C-83A1-F6EECF244321}">
                <p14:modId xmlns:p14="http://schemas.microsoft.com/office/powerpoint/2010/main" val="3760966104"/>
              </p:ext>
            </p:extLst>
          </p:nvPr>
        </p:nvGraphicFramePr>
        <p:xfrm>
          <a:off x="762000" y="2436254"/>
          <a:ext cx="5151434" cy="3505200"/>
        </p:xfrm>
        <a:graphic>
          <a:graphicData uri="http://schemas.openxmlformats.org/drawingml/2006/table">
            <a:tbl>
              <a:tblPr firstRow="1" bandRow="1">
                <a:tableStyleId>{5C22544A-7EE6-4342-B048-85BDC9FD1C3A}</a:tableStyleId>
              </a:tblPr>
              <a:tblGrid>
                <a:gridCol w="1878169">
                  <a:extLst>
                    <a:ext uri="{9D8B030D-6E8A-4147-A177-3AD203B41FA5}">
                      <a16:colId xmlns:a16="http://schemas.microsoft.com/office/drawing/2014/main" val="3615565679"/>
                    </a:ext>
                  </a:extLst>
                </a:gridCol>
                <a:gridCol w="1663521">
                  <a:extLst>
                    <a:ext uri="{9D8B030D-6E8A-4147-A177-3AD203B41FA5}">
                      <a16:colId xmlns:a16="http://schemas.microsoft.com/office/drawing/2014/main" val="3899945148"/>
                    </a:ext>
                  </a:extLst>
                </a:gridCol>
                <a:gridCol w="1609744">
                  <a:extLst>
                    <a:ext uri="{9D8B030D-6E8A-4147-A177-3AD203B41FA5}">
                      <a16:colId xmlns:a16="http://schemas.microsoft.com/office/drawing/2014/main" val="2096371711"/>
                    </a:ext>
                  </a:extLst>
                </a:gridCol>
              </a:tblGrid>
              <a:tr h="370840">
                <a:tc>
                  <a:txBody>
                    <a:bodyPr/>
                    <a:lstStyle/>
                    <a:p>
                      <a:pPr algn="ctr"/>
                      <a:r>
                        <a:rPr lang="en-US"/>
                        <a:t>Metric</a:t>
                      </a:r>
                    </a:p>
                  </a:txBody>
                  <a:tcPr/>
                </a:tc>
                <a:tc>
                  <a:txBody>
                    <a:bodyPr/>
                    <a:lstStyle/>
                    <a:p>
                      <a:pPr algn="ctr"/>
                      <a:r>
                        <a:rPr lang="en-US"/>
                        <a:t>Training</a:t>
                      </a:r>
                    </a:p>
                  </a:txBody>
                  <a:tcPr/>
                </a:tc>
                <a:tc>
                  <a:txBody>
                    <a:bodyPr/>
                    <a:lstStyle/>
                    <a:p>
                      <a:pPr algn="ctr"/>
                      <a:r>
                        <a:rPr lang="en-US"/>
                        <a:t>Validation</a:t>
                      </a:r>
                    </a:p>
                  </a:txBody>
                  <a:tcPr/>
                </a:tc>
                <a:extLst>
                  <a:ext uri="{0D108BD9-81ED-4DB2-BD59-A6C34878D82A}">
                    <a16:rowId xmlns:a16="http://schemas.microsoft.com/office/drawing/2014/main" val="1020053667"/>
                  </a:ext>
                </a:extLst>
              </a:tr>
              <a:tr h="370840">
                <a:tc>
                  <a:txBody>
                    <a:bodyPr/>
                    <a:lstStyle/>
                    <a:p>
                      <a:r>
                        <a:rPr lang="en-US"/>
                        <a:t>Generalized R-Square</a:t>
                      </a:r>
                    </a:p>
                  </a:txBody>
                  <a:tcPr anchor="ctr"/>
                </a:tc>
                <a:tc>
                  <a:txBody>
                    <a:bodyPr/>
                    <a:lstStyle/>
                    <a:p>
                      <a:pPr algn="r"/>
                      <a:r>
                        <a:rPr lang="en-US"/>
                        <a:t>0.2153</a:t>
                      </a:r>
                    </a:p>
                  </a:txBody>
                  <a:tcPr anchor="ctr"/>
                </a:tc>
                <a:tc>
                  <a:txBody>
                    <a:bodyPr/>
                    <a:lstStyle/>
                    <a:p>
                      <a:pPr algn="r"/>
                      <a:r>
                        <a:rPr lang="en-US"/>
                        <a:t>0.2082</a:t>
                      </a:r>
                    </a:p>
                  </a:txBody>
                  <a:tcPr anchor="ctr"/>
                </a:tc>
                <a:extLst>
                  <a:ext uri="{0D108BD9-81ED-4DB2-BD59-A6C34878D82A}">
                    <a16:rowId xmlns:a16="http://schemas.microsoft.com/office/drawing/2014/main" val="3562004265"/>
                  </a:ext>
                </a:extLst>
              </a:tr>
              <a:tr h="370840">
                <a:tc>
                  <a:txBody>
                    <a:bodyPr/>
                    <a:lstStyle/>
                    <a:p>
                      <a:r>
                        <a:rPr lang="en-US"/>
                        <a:t>RASE</a:t>
                      </a:r>
                    </a:p>
                  </a:txBody>
                  <a:tcPr anchor="ctr"/>
                </a:tc>
                <a:tc>
                  <a:txBody>
                    <a:bodyPr/>
                    <a:lstStyle/>
                    <a:p>
                      <a:pPr algn="r"/>
                      <a:r>
                        <a:rPr lang="en-US"/>
                        <a:t>0.4498</a:t>
                      </a:r>
                    </a:p>
                  </a:txBody>
                  <a:tcPr anchor="ctr"/>
                </a:tc>
                <a:tc>
                  <a:txBody>
                    <a:bodyPr/>
                    <a:lstStyle/>
                    <a:p>
                      <a:pPr algn="r"/>
                      <a:r>
                        <a:rPr lang="en-US"/>
                        <a:t>0.4568</a:t>
                      </a:r>
                    </a:p>
                  </a:txBody>
                  <a:tcPr anchor="ctr"/>
                </a:tc>
                <a:extLst>
                  <a:ext uri="{0D108BD9-81ED-4DB2-BD59-A6C34878D82A}">
                    <a16:rowId xmlns:a16="http://schemas.microsoft.com/office/drawing/2014/main" val="2429387560"/>
                  </a:ext>
                </a:extLst>
              </a:tr>
              <a:tr h="370840">
                <a:tc>
                  <a:txBody>
                    <a:bodyPr/>
                    <a:lstStyle/>
                    <a:p>
                      <a:r>
                        <a:rPr lang="en-US"/>
                        <a:t>Misclass. Rate</a:t>
                      </a:r>
                    </a:p>
                  </a:txBody>
                  <a:tcPr anchor="ctr"/>
                </a:tc>
                <a:tc>
                  <a:txBody>
                    <a:bodyPr/>
                    <a:lstStyle/>
                    <a:p>
                      <a:pPr algn="r"/>
                      <a:r>
                        <a:rPr lang="en-US"/>
                        <a:t>0.2991</a:t>
                      </a:r>
                    </a:p>
                  </a:txBody>
                  <a:tcPr anchor="ctr"/>
                </a:tc>
                <a:tc>
                  <a:txBody>
                    <a:bodyPr/>
                    <a:lstStyle/>
                    <a:p>
                      <a:pPr algn="r"/>
                      <a:r>
                        <a:rPr lang="en-US"/>
                        <a:t>0.3193</a:t>
                      </a:r>
                    </a:p>
                  </a:txBody>
                  <a:tcPr anchor="ctr"/>
                </a:tc>
                <a:extLst>
                  <a:ext uri="{0D108BD9-81ED-4DB2-BD59-A6C34878D82A}">
                    <a16:rowId xmlns:a16="http://schemas.microsoft.com/office/drawing/2014/main" val="2807526223"/>
                  </a:ext>
                </a:extLst>
              </a:tr>
              <a:tr h="370840">
                <a:tc>
                  <a:txBody>
                    <a:bodyPr/>
                    <a:lstStyle/>
                    <a:p>
                      <a:r>
                        <a:rPr lang="en-US" i="0"/>
                        <a:t>Correctly Classified</a:t>
                      </a:r>
                    </a:p>
                  </a:txBody>
                  <a:tcPr anchor="ctr"/>
                </a:tc>
                <a:tc>
                  <a:txBody>
                    <a:bodyPr/>
                    <a:lstStyle/>
                    <a:p>
                      <a:pPr algn="r"/>
                      <a:r>
                        <a:rPr lang="en-US"/>
                        <a:t>668</a:t>
                      </a:r>
                    </a:p>
                  </a:txBody>
                  <a:tcPr anchor="ctr"/>
                </a:tc>
                <a:tc>
                  <a:txBody>
                    <a:bodyPr/>
                    <a:lstStyle/>
                    <a:p>
                      <a:pPr algn="r"/>
                      <a:r>
                        <a:rPr lang="en-US"/>
                        <a:t>162</a:t>
                      </a:r>
                    </a:p>
                  </a:txBody>
                  <a:tcPr anchor="ctr"/>
                </a:tc>
                <a:extLst>
                  <a:ext uri="{0D108BD9-81ED-4DB2-BD59-A6C34878D82A}">
                    <a16:rowId xmlns:a16="http://schemas.microsoft.com/office/drawing/2014/main" val="3325328034"/>
                  </a:ext>
                </a:extLst>
              </a:tr>
              <a:tr h="370840">
                <a:tc>
                  <a:txBody>
                    <a:bodyPr/>
                    <a:lstStyle/>
                    <a:p>
                      <a:r>
                        <a:rPr lang="en-US"/>
                        <a:t>False Positives</a:t>
                      </a:r>
                    </a:p>
                  </a:txBody>
                  <a:tcPr anchor="ctr"/>
                </a:tc>
                <a:tc>
                  <a:txBody>
                    <a:bodyPr/>
                    <a:lstStyle/>
                    <a:p>
                      <a:pPr algn="r"/>
                      <a:r>
                        <a:rPr lang="en-US"/>
                        <a:t>12</a:t>
                      </a:r>
                    </a:p>
                  </a:txBody>
                  <a:tcPr anchor="ctr"/>
                </a:tc>
                <a:tc>
                  <a:txBody>
                    <a:bodyPr/>
                    <a:lstStyle/>
                    <a:p>
                      <a:pPr algn="r"/>
                      <a:r>
                        <a:rPr lang="en-US"/>
                        <a:t>2</a:t>
                      </a:r>
                    </a:p>
                  </a:txBody>
                  <a:tcPr anchor="ctr"/>
                </a:tc>
                <a:extLst>
                  <a:ext uri="{0D108BD9-81ED-4DB2-BD59-A6C34878D82A}">
                    <a16:rowId xmlns:a16="http://schemas.microsoft.com/office/drawing/2014/main" val="1359209346"/>
                  </a:ext>
                </a:extLst>
              </a:tr>
              <a:tr h="370840">
                <a:tc>
                  <a:txBody>
                    <a:bodyPr/>
                    <a:lstStyle/>
                    <a:p>
                      <a:r>
                        <a:rPr lang="en-US"/>
                        <a:t>False Negatives</a:t>
                      </a:r>
                    </a:p>
                  </a:txBody>
                  <a:tcPr anchor="ctr"/>
                </a:tc>
                <a:tc>
                  <a:txBody>
                    <a:bodyPr/>
                    <a:lstStyle/>
                    <a:p>
                      <a:pPr algn="r"/>
                      <a:r>
                        <a:rPr lang="en-US"/>
                        <a:t>273</a:t>
                      </a:r>
                    </a:p>
                  </a:txBody>
                  <a:tcPr anchor="ctr"/>
                </a:tc>
                <a:tc>
                  <a:txBody>
                    <a:bodyPr/>
                    <a:lstStyle/>
                    <a:p>
                      <a:pPr algn="r"/>
                      <a:r>
                        <a:rPr lang="en-US"/>
                        <a:t>74</a:t>
                      </a:r>
                    </a:p>
                  </a:txBody>
                  <a:tcPr anchor="ctr"/>
                </a:tc>
                <a:extLst>
                  <a:ext uri="{0D108BD9-81ED-4DB2-BD59-A6C34878D82A}">
                    <a16:rowId xmlns:a16="http://schemas.microsoft.com/office/drawing/2014/main" val="3721544254"/>
                  </a:ext>
                </a:extLst>
              </a:tr>
              <a:tr h="370840">
                <a:tc>
                  <a:txBody>
                    <a:bodyPr/>
                    <a:lstStyle/>
                    <a:p>
                      <a:r>
                        <a:rPr lang="en-US"/>
                        <a:t>Records</a:t>
                      </a:r>
                    </a:p>
                  </a:txBody>
                  <a:tcPr anchor="ctr"/>
                </a:tc>
                <a:tc>
                  <a:txBody>
                    <a:bodyPr/>
                    <a:lstStyle/>
                    <a:p>
                      <a:pPr algn="r"/>
                      <a:r>
                        <a:rPr lang="en-US"/>
                        <a:t>953</a:t>
                      </a:r>
                    </a:p>
                  </a:txBody>
                  <a:tcPr anchor="ctr"/>
                </a:tc>
                <a:tc>
                  <a:txBody>
                    <a:bodyPr/>
                    <a:lstStyle/>
                    <a:p>
                      <a:pPr algn="r"/>
                      <a:r>
                        <a:rPr lang="en-US"/>
                        <a:t>238</a:t>
                      </a:r>
                    </a:p>
                  </a:txBody>
                  <a:tcPr anchor="ctr"/>
                </a:tc>
                <a:extLst>
                  <a:ext uri="{0D108BD9-81ED-4DB2-BD59-A6C34878D82A}">
                    <a16:rowId xmlns:a16="http://schemas.microsoft.com/office/drawing/2014/main" val="3025654725"/>
                  </a:ext>
                </a:extLst>
              </a:tr>
            </a:tbl>
          </a:graphicData>
        </a:graphic>
      </p:graphicFrame>
      <p:pic>
        <p:nvPicPr>
          <p:cNvPr id="8" name="Content Placeholder 7" descr="A screenshot of a computer&#10;&#10;Description automatically generated">
            <a:extLst>
              <a:ext uri="{FF2B5EF4-FFF2-40B4-BE49-F238E27FC236}">
                <a16:creationId xmlns:a16="http://schemas.microsoft.com/office/drawing/2014/main" id="{1113EEE4-0F81-8E4B-13F9-774E693FD7A6}"/>
              </a:ext>
            </a:extLst>
          </p:cNvPr>
          <p:cNvPicPr>
            <a:picLocks noGrp="1" noChangeAspect="1"/>
          </p:cNvPicPr>
          <p:nvPr>
            <p:ph sz="half" idx="2"/>
          </p:nvPr>
        </p:nvPicPr>
        <p:blipFill rotWithShape="1">
          <a:blip r:embed="rId2"/>
          <a:srcRect t="67448" r="309" b="260"/>
          <a:stretch/>
        </p:blipFill>
        <p:spPr>
          <a:xfrm>
            <a:off x="6275434" y="3239036"/>
            <a:ext cx="5158026" cy="1908288"/>
          </a:xfrm>
        </p:spPr>
      </p:pic>
    </p:spTree>
    <p:extLst>
      <p:ext uri="{BB962C8B-B14F-4D97-AF65-F5344CB8AC3E}">
        <p14:creationId xmlns:p14="http://schemas.microsoft.com/office/powerpoint/2010/main" val="510362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212A9-1559-2347-4B8D-8CCB19648325}"/>
              </a:ext>
            </a:extLst>
          </p:cNvPr>
          <p:cNvSpPr>
            <a:spLocks noGrp="1"/>
          </p:cNvSpPr>
          <p:nvPr>
            <p:ph type="title"/>
          </p:nvPr>
        </p:nvSpPr>
        <p:spPr/>
        <p:txBody>
          <a:bodyPr/>
          <a:lstStyle/>
          <a:p>
            <a:r>
              <a:rPr lang="en-US"/>
              <a:t>Model Comparisons</a:t>
            </a:r>
          </a:p>
        </p:txBody>
      </p:sp>
      <p:graphicFrame>
        <p:nvGraphicFramePr>
          <p:cNvPr id="10" name="Content Placeholder 9">
            <a:extLst>
              <a:ext uri="{FF2B5EF4-FFF2-40B4-BE49-F238E27FC236}">
                <a16:creationId xmlns:a16="http://schemas.microsoft.com/office/drawing/2014/main" id="{B8B3C1CB-FEE6-1B85-6229-9D0843749189}"/>
              </a:ext>
            </a:extLst>
          </p:cNvPr>
          <p:cNvGraphicFramePr>
            <a:graphicFrameLocks noGrp="1"/>
          </p:cNvGraphicFramePr>
          <p:nvPr>
            <p:ph idx="1"/>
            <p:extLst>
              <p:ext uri="{D42A27DB-BD31-4B8C-83A1-F6EECF244321}">
                <p14:modId xmlns:p14="http://schemas.microsoft.com/office/powerpoint/2010/main" val="3273035083"/>
              </p:ext>
            </p:extLst>
          </p:nvPr>
        </p:nvGraphicFramePr>
        <p:xfrm>
          <a:off x="762000" y="2286000"/>
          <a:ext cx="10668000" cy="320548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3596804188"/>
                    </a:ext>
                  </a:extLst>
                </a:gridCol>
                <a:gridCol w="1524000">
                  <a:extLst>
                    <a:ext uri="{9D8B030D-6E8A-4147-A177-3AD203B41FA5}">
                      <a16:colId xmlns:a16="http://schemas.microsoft.com/office/drawing/2014/main" val="287287305"/>
                    </a:ext>
                  </a:extLst>
                </a:gridCol>
                <a:gridCol w="1524000">
                  <a:extLst>
                    <a:ext uri="{9D8B030D-6E8A-4147-A177-3AD203B41FA5}">
                      <a16:colId xmlns:a16="http://schemas.microsoft.com/office/drawing/2014/main" val="973080652"/>
                    </a:ext>
                  </a:extLst>
                </a:gridCol>
                <a:gridCol w="1524000">
                  <a:extLst>
                    <a:ext uri="{9D8B030D-6E8A-4147-A177-3AD203B41FA5}">
                      <a16:colId xmlns:a16="http://schemas.microsoft.com/office/drawing/2014/main" val="3999172907"/>
                    </a:ext>
                  </a:extLst>
                </a:gridCol>
                <a:gridCol w="1524000">
                  <a:extLst>
                    <a:ext uri="{9D8B030D-6E8A-4147-A177-3AD203B41FA5}">
                      <a16:colId xmlns:a16="http://schemas.microsoft.com/office/drawing/2014/main" val="3372416908"/>
                    </a:ext>
                  </a:extLst>
                </a:gridCol>
                <a:gridCol w="1524000">
                  <a:extLst>
                    <a:ext uri="{9D8B030D-6E8A-4147-A177-3AD203B41FA5}">
                      <a16:colId xmlns:a16="http://schemas.microsoft.com/office/drawing/2014/main" val="1197506955"/>
                    </a:ext>
                  </a:extLst>
                </a:gridCol>
                <a:gridCol w="1524000">
                  <a:extLst>
                    <a:ext uri="{9D8B030D-6E8A-4147-A177-3AD203B41FA5}">
                      <a16:colId xmlns:a16="http://schemas.microsoft.com/office/drawing/2014/main" val="2005086395"/>
                    </a:ext>
                  </a:extLst>
                </a:gridCol>
              </a:tblGrid>
              <a:tr h="370840">
                <a:tc rowSpan="2">
                  <a:txBody>
                    <a:bodyPr/>
                    <a:lstStyle/>
                    <a:p>
                      <a:pPr algn="ctr"/>
                      <a:r>
                        <a:rPr lang="en-US"/>
                        <a:t>Model</a:t>
                      </a:r>
                    </a:p>
                  </a:txBody>
                  <a:tcPr anchor="ctr"/>
                </a:tc>
                <a:tc gridSpan="3">
                  <a:txBody>
                    <a:bodyPr/>
                    <a:lstStyle/>
                    <a:p>
                      <a:pPr algn="ctr"/>
                      <a:r>
                        <a:rPr lang="en-US"/>
                        <a:t>Training Data</a:t>
                      </a:r>
                    </a:p>
                  </a:txBody>
                  <a:tcPr anchor="ctr"/>
                </a:tc>
                <a:tc hMerge="1">
                  <a:txBody>
                    <a:bodyPr/>
                    <a:lstStyle/>
                    <a:p>
                      <a:endParaRPr lang="en-US"/>
                    </a:p>
                  </a:txBody>
                  <a:tcPr/>
                </a:tc>
                <a:tc hMerge="1">
                  <a:txBody>
                    <a:bodyPr/>
                    <a:lstStyle/>
                    <a:p>
                      <a:endParaRPr lang="en-US"/>
                    </a:p>
                  </a:txBody>
                  <a:tcPr/>
                </a:tc>
                <a:tc gridSpan="3">
                  <a:txBody>
                    <a:bodyPr/>
                    <a:lstStyle/>
                    <a:p>
                      <a:pPr algn="ctr"/>
                      <a:r>
                        <a:rPr lang="en-US" b="1"/>
                        <a:t>Validation Data</a:t>
                      </a:r>
                      <a:endParaRPr lang="en-US" b="0"/>
                    </a:p>
                  </a:txBody>
                  <a:tcPr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3123918"/>
                  </a:ext>
                </a:extLst>
              </a:tr>
              <a:tr h="370840">
                <a:tc vMerge="1">
                  <a:txBody>
                    <a:bodyPr/>
                    <a:lstStyle/>
                    <a:p>
                      <a:endParaRPr lang="en-US"/>
                    </a:p>
                  </a:txBody>
                  <a:tcPr/>
                </a:tc>
                <a:tc>
                  <a:txBody>
                    <a:bodyPr/>
                    <a:lstStyle/>
                    <a:p>
                      <a:pPr algn="ctr"/>
                      <a:r>
                        <a:rPr lang="en-US" b="1">
                          <a:solidFill>
                            <a:schemeClr val="tx1"/>
                          </a:solidFill>
                        </a:rPr>
                        <a:t>Gen. R-Square</a:t>
                      </a:r>
                    </a:p>
                  </a:txBody>
                  <a:tcPr anchor="ctr">
                    <a:solidFill>
                      <a:schemeClr val="accent1"/>
                    </a:solidFill>
                  </a:tcPr>
                </a:tc>
                <a:tc>
                  <a:txBody>
                    <a:bodyPr/>
                    <a:lstStyle/>
                    <a:p>
                      <a:pPr algn="ctr"/>
                      <a:r>
                        <a:rPr lang="en-US" b="1">
                          <a:solidFill>
                            <a:schemeClr val="tx1"/>
                          </a:solidFill>
                        </a:rPr>
                        <a:t>RASE</a:t>
                      </a:r>
                    </a:p>
                  </a:txBody>
                  <a:tcPr anchor="ctr">
                    <a:solidFill>
                      <a:schemeClr val="accent1"/>
                    </a:solidFill>
                  </a:tcPr>
                </a:tc>
                <a:tc>
                  <a:txBody>
                    <a:bodyPr/>
                    <a:lstStyle/>
                    <a:p>
                      <a:pPr algn="ctr"/>
                      <a:r>
                        <a:rPr lang="en-US" b="1">
                          <a:solidFill>
                            <a:schemeClr val="tx1"/>
                          </a:solidFill>
                        </a:rPr>
                        <a:t>Misclass. Rate</a:t>
                      </a:r>
                    </a:p>
                  </a:txBody>
                  <a:tcPr anchor="ctr">
                    <a:solidFill>
                      <a:schemeClr val="accent1"/>
                    </a:solidFill>
                  </a:tcPr>
                </a:tc>
                <a:tc>
                  <a:txBody>
                    <a:bodyPr/>
                    <a:lstStyle/>
                    <a:p>
                      <a:pPr algn="ctr"/>
                      <a:r>
                        <a:rPr lang="en-US" b="1">
                          <a:solidFill>
                            <a:schemeClr val="tx1"/>
                          </a:solidFill>
                        </a:rPr>
                        <a:t>Gen. R-Square</a:t>
                      </a:r>
                    </a:p>
                  </a:txBody>
                  <a:tcPr anchor="ctr">
                    <a:solidFill>
                      <a:schemeClr val="accent1"/>
                    </a:solidFill>
                  </a:tcPr>
                </a:tc>
                <a:tc>
                  <a:txBody>
                    <a:bodyPr/>
                    <a:lstStyle/>
                    <a:p>
                      <a:pPr algn="ctr"/>
                      <a:r>
                        <a:rPr lang="en-US" b="1">
                          <a:solidFill>
                            <a:schemeClr val="tx1"/>
                          </a:solidFill>
                        </a:rPr>
                        <a:t>RASE</a:t>
                      </a:r>
                    </a:p>
                  </a:txBody>
                  <a:tcPr anchor="ctr">
                    <a:solidFill>
                      <a:schemeClr val="accent1"/>
                    </a:solidFill>
                  </a:tcPr>
                </a:tc>
                <a:tc>
                  <a:txBody>
                    <a:bodyPr/>
                    <a:lstStyle/>
                    <a:p>
                      <a:pPr algn="ctr"/>
                      <a:r>
                        <a:rPr lang="en-US" b="1">
                          <a:solidFill>
                            <a:schemeClr val="tx1"/>
                          </a:solidFill>
                        </a:rPr>
                        <a:t>Misclass. Rate</a:t>
                      </a:r>
                    </a:p>
                  </a:txBody>
                  <a:tcPr anchor="ctr">
                    <a:solidFill>
                      <a:schemeClr val="accent1"/>
                    </a:solidFill>
                  </a:tcPr>
                </a:tc>
                <a:extLst>
                  <a:ext uri="{0D108BD9-81ED-4DB2-BD59-A6C34878D82A}">
                    <a16:rowId xmlns:a16="http://schemas.microsoft.com/office/drawing/2014/main" val="2551970471"/>
                  </a:ext>
                </a:extLst>
              </a:tr>
              <a:tr h="370840">
                <a:tc>
                  <a:txBody>
                    <a:bodyPr/>
                    <a:lstStyle/>
                    <a:p>
                      <a:r>
                        <a:rPr lang="en-US"/>
                        <a:t>Decision Tree</a:t>
                      </a:r>
                    </a:p>
                  </a:txBody>
                  <a:tcPr anchor="ctr"/>
                </a:tc>
                <a:tc>
                  <a:txBody>
                    <a:bodyPr/>
                    <a:lstStyle/>
                    <a:p>
                      <a:pPr algn="r"/>
                      <a:r>
                        <a:rPr lang="en-US" b="1"/>
                        <a:t>0.8225</a:t>
                      </a:r>
                    </a:p>
                  </a:txBody>
                  <a:tcPr anchor="ctr"/>
                </a:tc>
                <a:tc>
                  <a:txBody>
                    <a:bodyPr/>
                    <a:lstStyle/>
                    <a:p>
                      <a:pPr algn="r"/>
                      <a:r>
                        <a:rPr lang="en-US" b="1"/>
                        <a:t>0.2431</a:t>
                      </a:r>
                    </a:p>
                  </a:txBody>
                  <a:tcPr anchor="ctr"/>
                </a:tc>
                <a:tc>
                  <a:txBody>
                    <a:bodyPr/>
                    <a:lstStyle/>
                    <a:p>
                      <a:pPr algn="r"/>
                      <a:r>
                        <a:rPr lang="en-US" b="1"/>
                        <a:t>0.0708</a:t>
                      </a:r>
                    </a:p>
                  </a:txBody>
                  <a:tcPr anchor="ctr"/>
                </a:tc>
                <a:tc>
                  <a:txBody>
                    <a:bodyPr/>
                    <a:lstStyle/>
                    <a:p>
                      <a:pPr algn="r"/>
                      <a:r>
                        <a:rPr lang="en-US" b="1"/>
                        <a:t>0.8391</a:t>
                      </a:r>
                    </a:p>
                  </a:txBody>
                  <a:tcPr anchor="ctr"/>
                </a:tc>
                <a:tc>
                  <a:txBody>
                    <a:bodyPr/>
                    <a:lstStyle/>
                    <a:p>
                      <a:pPr algn="r"/>
                      <a:r>
                        <a:rPr lang="en-US" b="1"/>
                        <a:t>0.2267</a:t>
                      </a:r>
                    </a:p>
                  </a:txBody>
                  <a:tcPr anchor="ctr"/>
                </a:tc>
                <a:tc>
                  <a:txBody>
                    <a:bodyPr/>
                    <a:lstStyle/>
                    <a:p>
                      <a:pPr algn="r"/>
                      <a:r>
                        <a:rPr lang="en-US" b="1"/>
                        <a:t>0.0612</a:t>
                      </a:r>
                    </a:p>
                  </a:txBody>
                  <a:tcPr anchor="ctr"/>
                </a:tc>
                <a:extLst>
                  <a:ext uri="{0D108BD9-81ED-4DB2-BD59-A6C34878D82A}">
                    <a16:rowId xmlns:a16="http://schemas.microsoft.com/office/drawing/2014/main" val="4108445249"/>
                  </a:ext>
                </a:extLst>
              </a:tr>
              <a:tr h="370840">
                <a:tc>
                  <a:txBody>
                    <a:bodyPr/>
                    <a:lstStyle/>
                    <a:p>
                      <a:r>
                        <a:rPr lang="en-US"/>
                        <a:t>Neural Network</a:t>
                      </a:r>
                    </a:p>
                  </a:txBody>
                  <a:tcPr anchor="ctr"/>
                </a:tc>
                <a:tc>
                  <a:txBody>
                    <a:bodyPr/>
                    <a:lstStyle/>
                    <a:p>
                      <a:pPr algn="r"/>
                      <a:r>
                        <a:rPr lang="en-US"/>
                        <a:t>0.8139</a:t>
                      </a:r>
                    </a:p>
                  </a:txBody>
                  <a:tcPr anchor="ctr"/>
                </a:tc>
                <a:tc>
                  <a:txBody>
                    <a:bodyPr/>
                    <a:lstStyle/>
                    <a:p>
                      <a:pPr algn="r"/>
                      <a:r>
                        <a:rPr lang="en-US"/>
                        <a:t>0.2498</a:t>
                      </a:r>
                    </a:p>
                  </a:txBody>
                  <a:tcPr anchor="ctr"/>
                </a:tc>
                <a:tc>
                  <a:txBody>
                    <a:bodyPr/>
                    <a:lstStyle/>
                    <a:p>
                      <a:pPr algn="r"/>
                      <a:r>
                        <a:rPr lang="en-US"/>
                        <a:t>0.0756</a:t>
                      </a:r>
                    </a:p>
                  </a:txBody>
                  <a:tcPr anchor="ctr"/>
                </a:tc>
                <a:tc>
                  <a:txBody>
                    <a:bodyPr/>
                    <a:lstStyle/>
                    <a:p>
                      <a:pPr lvl="0" algn="r">
                        <a:buNone/>
                      </a:pPr>
                      <a:r>
                        <a:rPr lang="en-US"/>
                        <a:t>0.8248</a:t>
                      </a:r>
                    </a:p>
                  </a:txBody>
                  <a:tcPr anchor="ctr"/>
                </a:tc>
                <a:tc>
                  <a:txBody>
                    <a:bodyPr/>
                    <a:lstStyle/>
                    <a:p>
                      <a:pPr algn="r"/>
                      <a:r>
                        <a:rPr lang="en-US"/>
                        <a:t>0.2483</a:t>
                      </a:r>
                    </a:p>
                  </a:txBody>
                  <a:tcPr anchor="ctr"/>
                </a:tc>
                <a:tc>
                  <a:txBody>
                    <a:bodyPr/>
                    <a:lstStyle/>
                    <a:p>
                      <a:pPr algn="r"/>
                      <a:r>
                        <a:rPr lang="en-US"/>
                        <a:t>0.0798</a:t>
                      </a:r>
                    </a:p>
                  </a:txBody>
                  <a:tcPr anchor="ctr"/>
                </a:tc>
                <a:extLst>
                  <a:ext uri="{0D108BD9-81ED-4DB2-BD59-A6C34878D82A}">
                    <a16:rowId xmlns:a16="http://schemas.microsoft.com/office/drawing/2014/main" val="608341514"/>
                  </a:ext>
                </a:extLst>
              </a:tr>
              <a:tr h="370840">
                <a:tc>
                  <a:txBody>
                    <a:bodyPr/>
                    <a:lstStyle/>
                    <a:p>
                      <a:r>
                        <a:rPr lang="en-US"/>
                        <a:t>k-Means Clustering (k = 3)</a:t>
                      </a:r>
                    </a:p>
                  </a:txBody>
                  <a:tcPr anchor="ctr"/>
                </a:tc>
                <a:tc>
                  <a:txBody>
                    <a:bodyPr/>
                    <a:lstStyle/>
                    <a:p>
                      <a:pPr algn="r"/>
                      <a:r>
                        <a:rPr lang="en-US"/>
                        <a:t>0.2153</a:t>
                      </a:r>
                    </a:p>
                  </a:txBody>
                  <a:tcPr anchor="ctr"/>
                </a:tc>
                <a:tc>
                  <a:txBody>
                    <a:bodyPr/>
                    <a:lstStyle/>
                    <a:p>
                      <a:pPr algn="r"/>
                      <a:r>
                        <a:rPr lang="en-US"/>
                        <a:t>0.4498</a:t>
                      </a:r>
                    </a:p>
                  </a:txBody>
                  <a:tcPr anchor="ctr"/>
                </a:tc>
                <a:tc>
                  <a:txBody>
                    <a:bodyPr/>
                    <a:lstStyle/>
                    <a:p>
                      <a:pPr algn="r"/>
                      <a:r>
                        <a:rPr lang="en-US"/>
                        <a:t>0.2991</a:t>
                      </a:r>
                    </a:p>
                  </a:txBody>
                  <a:tcPr anchor="ctr"/>
                </a:tc>
                <a:tc>
                  <a:txBody>
                    <a:bodyPr/>
                    <a:lstStyle/>
                    <a:p>
                      <a:pPr algn="r"/>
                      <a:r>
                        <a:rPr lang="en-US"/>
                        <a:t>0.2082</a:t>
                      </a:r>
                    </a:p>
                  </a:txBody>
                  <a:tcPr anchor="ctr"/>
                </a:tc>
                <a:tc>
                  <a:txBody>
                    <a:bodyPr/>
                    <a:lstStyle/>
                    <a:p>
                      <a:pPr algn="r"/>
                      <a:r>
                        <a:rPr lang="en-US"/>
                        <a:t>0.4568</a:t>
                      </a:r>
                    </a:p>
                  </a:txBody>
                  <a:tcPr anchor="ctr"/>
                </a:tc>
                <a:tc>
                  <a:txBody>
                    <a:bodyPr/>
                    <a:lstStyle/>
                    <a:p>
                      <a:pPr algn="r"/>
                      <a:r>
                        <a:rPr lang="en-US"/>
                        <a:t>0.3193</a:t>
                      </a:r>
                    </a:p>
                  </a:txBody>
                  <a:tcPr anchor="ctr"/>
                </a:tc>
                <a:extLst>
                  <a:ext uri="{0D108BD9-81ED-4DB2-BD59-A6C34878D82A}">
                    <a16:rowId xmlns:a16="http://schemas.microsoft.com/office/drawing/2014/main" val="960896248"/>
                  </a:ext>
                </a:extLst>
              </a:tr>
            </a:tbl>
          </a:graphicData>
        </a:graphic>
      </p:graphicFrame>
    </p:spTree>
    <p:extLst>
      <p:ext uri="{BB962C8B-B14F-4D97-AF65-F5344CB8AC3E}">
        <p14:creationId xmlns:p14="http://schemas.microsoft.com/office/powerpoint/2010/main" val="2671254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76DA8-9396-C8AF-484C-2D208CD6B274}"/>
              </a:ext>
            </a:extLst>
          </p:cNvPr>
          <p:cNvSpPr>
            <a:spLocks noGrp="1"/>
          </p:cNvSpPr>
          <p:nvPr>
            <p:ph type="title"/>
          </p:nvPr>
        </p:nvSpPr>
        <p:spPr/>
        <p:txBody>
          <a:bodyPr/>
          <a:lstStyle/>
          <a:p>
            <a:r>
              <a:rPr lang="en-US"/>
              <a:t>Selected Model</a:t>
            </a:r>
          </a:p>
        </p:txBody>
      </p:sp>
      <p:sp>
        <p:nvSpPr>
          <p:cNvPr id="3" name="Content Placeholder 2">
            <a:extLst>
              <a:ext uri="{FF2B5EF4-FFF2-40B4-BE49-F238E27FC236}">
                <a16:creationId xmlns:a16="http://schemas.microsoft.com/office/drawing/2014/main" id="{1E7DAAF7-299C-E1C9-87E3-512A639E1A8B}"/>
              </a:ext>
            </a:extLst>
          </p:cNvPr>
          <p:cNvSpPr>
            <a:spLocks noGrp="1"/>
          </p:cNvSpPr>
          <p:nvPr>
            <p:ph idx="1"/>
          </p:nvPr>
        </p:nvSpPr>
        <p:spPr/>
        <p:txBody>
          <a:bodyPr vert="horz" lIns="91440" tIns="45720" rIns="91440" bIns="45720" rtlCol="0" anchor="t">
            <a:normAutofit fontScale="85000" lnSpcReduction="20000"/>
          </a:bodyPr>
          <a:lstStyle/>
          <a:p>
            <a:r>
              <a:rPr lang="en-US">
                <a:solidFill>
                  <a:srgbClr val="FFFFFF">
                    <a:alpha val="70000"/>
                  </a:srgbClr>
                </a:solidFill>
              </a:rPr>
              <a:t>Out of the three models we chose to focus on, one model was preferred across three primary metrics: </a:t>
            </a:r>
          </a:p>
          <a:p>
            <a:pPr lvl="1">
              <a:buFont typeface="Courier New" panose="020B0604020202020204" pitchFamily="34" charset="0"/>
              <a:buChar char="o"/>
            </a:pPr>
            <a:r>
              <a:rPr lang="en-US">
                <a:solidFill>
                  <a:srgbClr val="FFFFFF">
                    <a:alpha val="70000"/>
                  </a:srgbClr>
                </a:solidFill>
              </a:rPr>
              <a:t>The Decision Tree model had the highest generalized R-Square, lowest RASE, and lowest misclassification rate across both the training and validation data.</a:t>
            </a:r>
          </a:p>
          <a:p>
            <a:r>
              <a:rPr lang="en-US">
                <a:solidFill>
                  <a:srgbClr val="FFFFFF">
                    <a:alpha val="70000"/>
                  </a:srgbClr>
                </a:solidFill>
              </a:rPr>
              <a:t>Ranking the models... (1) Decision Tree, (2) Neural Network, and (3) k-Means Clustering</a:t>
            </a:r>
          </a:p>
          <a:p>
            <a:r>
              <a:rPr lang="en-US">
                <a:solidFill>
                  <a:srgbClr val="FFFFFF">
                    <a:alpha val="70000"/>
                  </a:srgbClr>
                </a:solidFill>
              </a:rPr>
              <a:t>The Decision Tree model performed the best out of the three models. Given its performance and simplicity, we recommend that TECHCO use this model for analyzing and predicting employee attrition.</a:t>
            </a:r>
          </a:p>
        </p:txBody>
      </p:sp>
    </p:spTree>
    <p:extLst>
      <p:ext uri="{BB962C8B-B14F-4D97-AF65-F5344CB8AC3E}">
        <p14:creationId xmlns:p14="http://schemas.microsoft.com/office/powerpoint/2010/main" val="3554764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A3B69-76FB-BCEF-9CD2-82579D91544F}"/>
              </a:ext>
            </a:extLst>
          </p:cNvPr>
          <p:cNvSpPr>
            <a:spLocks noGrp="1"/>
          </p:cNvSpPr>
          <p:nvPr>
            <p:ph type="title"/>
          </p:nvPr>
        </p:nvSpPr>
        <p:spPr/>
        <p:txBody>
          <a:bodyPr/>
          <a:lstStyle/>
          <a:p>
            <a:r>
              <a:rPr lang="en-US"/>
              <a:t>Findings and Take-aways</a:t>
            </a:r>
          </a:p>
        </p:txBody>
      </p:sp>
      <p:sp>
        <p:nvSpPr>
          <p:cNvPr id="3" name="Content Placeholder 2">
            <a:extLst>
              <a:ext uri="{FF2B5EF4-FFF2-40B4-BE49-F238E27FC236}">
                <a16:creationId xmlns:a16="http://schemas.microsoft.com/office/drawing/2014/main" id="{D9EABAC3-4F29-3E26-1B9E-1D826A1AB2F4}"/>
              </a:ext>
            </a:extLst>
          </p:cNvPr>
          <p:cNvSpPr>
            <a:spLocks noGrp="1"/>
          </p:cNvSpPr>
          <p:nvPr>
            <p:ph idx="1"/>
          </p:nvPr>
        </p:nvSpPr>
        <p:spPr/>
        <p:txBody>
          <a:bodyPr vert="horz" lIns="91440" tIns="45720" rIns="91440" bIns="45720" rtlCol="0" anchor="t">
            <a:normAutofit fontScale="85000" lnSpcReduction="20000"/>
          </a:bodyPr>
          <a:lstStyle/>
          <a:p>
            <a:r>
              <a:rPr lang="en-US">
                <a:solidFill>
                  <a:srgbClr val="FFFFFF">
                    <a:alpha val="70000"/>
                  </a:srgbClr>
                </a:solidFill>
              </a:rPr>
              <a:t>What we recommend</a:t>
            </a:r>
          </a:p>
          <a:p>
            <a:pPr lvl="1"/>
            <a:r>
              <a:rPr lang="en-US">
                <a:solidFill>
                  <a:srgbClr val="FFFFFF">
                    <a:alpha val="70000"/>
                  </a:srgbClr>
                </a:solidFill>
              </a:rPr>
              <a:t>Salary and PTO</a:t>
            </a:r>
          </a:p>
          <a:p>
            <a:pPr lvl="2">
              <a:buFont typeface="Wingdings" panose="020B0604020202020204" pitchFamily="34" charset="0"/>
              <a:buChar char="§"/>
            </a:pPr>
            <a:r>
              <a:rPr lang="en-US">
                <a:solidFill>
                  <a:srgbClr val="FFFFFF">
                    <a:alpha val="70000"/>
                  </a:srgbClr>
                </a:solidFill>
              </a:rPr>
              <a:t>Adjust company values</a:t>
            </a:r>
          </a:p>
          <a:p>
            <a:pPr lvl="2">
              <a:buFont typeface="Wingdings" panose="020B0604020202020204" pitchFamily="34" charset="0"/>
              <a:buChar char="§"/>
            </a:pPr>
            <a:r>
              <a:rPr lang="en-US">
                <a:solidFill>
                  <a:srgbClr val="FFFFFF">
                    <a:alpha val="70000"/>
                  </a:srgbClr>
                </a:solidFill>
              </a:rPr>
              <a:t>Meet needs/wants of younger employees</a:t>
            </a:r>
          </a:p>
          <a:p>
            <a:pPr lvl="1"/>
            <a:r>
              <a:rPr lang="en-US">
                <a:solidFill>
                  <a:srgbClr val="FFFFFF">
                    <a:alpha val="70000"/>
                  </a:srgbClr>
                </a:solidFill>
              </a:rPr>
              <a:t>More data the merrier</a:t>
            </a:r>
          </a:p>
          <a:p>
            <a:pPr lvl="2">
              <a:buFont typeface="Wingdings" panose="020B0604020202020204" pitchFamily="34" charset="0"/>
              <a:buChar char="§"/>
            </a:pPr>
            <a:r>
              <a:rPr lang="en-US">
                <a:solidFill>
                  <a:srgbClr val="FFFFFF">
                    <a:alpha val="70000"/>
                  </a:srgbClr>
                </a:solidFill>
              </a:rPr>
              <a:t>Marital status</a:t>
            </a:r>
          </a:p>
          <a:p>
            <a:pPr lvl="2">
              <a:buFont typeface="Wingdings" panose="020B0604020202020204" pitchFamily="34" charset="0"/>
              <a:buChar char="§"/>
            </a:pPr>
            <a:r>
              <a:rPr lang="en-US">
                <a:solidFill>
                  <a:srgbClr val="FFFFFF">
                    <a:alpha val="70000"/>
                  </a:srgbClr>
                </a:solidFill>
              </a:rPr>
              <a:t>Children</a:t>
            </a:r>
          </a:p>
          <a:p>
            <a:pPr lvl="2">
              <a:buFont typeface="Wingdings" panose="020B0604020202020204" pitchFamily="34" charset="0"/>
              <a:buChar char="§"/>
            </a:pPr>
            <a:r>
              <a:rPr lang="en-US">
                <a:solidFill>
                  <a:srgbClr val="FFFFFF">
                    <a:alpha val="70000"/>
                  </a:srgbClr>
                </a:solidFill>
              </a:rPr>
              <a:t>Insurance opt-in</a:t>
            </a:r>
          </a:p>
          <a:p>
            <a:pPr lvl="2">
              <a:buFont typeface="Wingdings" panose="020B0604020202020204" pitchFamily="34" charset="0"/>
              <a:buChar char="§"/>
            </a:pPr>
            <a:r>
              <a:rPr lang="en-US">
                <a:solidFill>
                  <a:srgbClr val="FFFFFF">
                    <a:alpha val="70000"/>
                  </a:srgbClr>
                </a:solidFill>
              </a:rPr>
              <a:t>PTO days taken</a:t>
            </a:r>
          </a:p>
          <a:p>
            <a:pPr lvl="2">
              <a:buFont typeface="Wingdings" panose="020B0604020202020204" pitchFamily="34" charset="0"/>
              <a:buChar char="§"/>
            </a:pPr>
            <a:r>
              <a:rPr lang="en-US">
                <a:solidFill>
                  <a:srgbClr val="FFFFFF">
                    <a:alpha val="70000"/>
                  </a:srgbClr>
                </a:solidFill>
              </a:rPr>
              <a:t>Manager</a:t>
            </a:r>
          </a:p>
          <a:p>
            <a:pPr marL="914400" lvl="2" indent="0">
              <a:buNone/>
            </a:pPr>
            <a:endParaRPr lang="en-US">
              <a:solidFill>
                <a:srgbClr val="FFFFFF">
                  <a:alpha val="70000"/>
                </a:srgbClr>
              </a:solidFill>
            </a:endParaRPr>
          </a:p>
          <a:p>
            <a:pPr lvl="1"/>
            <a:endParaRPr lang="en-US">
              <a:solidFill>
                <a:srgbClr val="FFFFFF">
                  <a:alpha val="70000"/>
                </a:srgbClr>
              </a:solidFill>
            </a:endParaRPr>
          </a:p>
        </p:txBody>
      </p:sp>
    </p:spTree>
    <p:extLst>
      <p:ext uri="{BB962C8B-B14F-4D97-AF65-F5344CB8AC3E}">
        <p14:creationId xmlns:p14="http://schemas.microsoft.com/office/powerpoint/2010/main" val="2996409998"/>
      </p:ext>
    </p:extLst>
  </p:cSld>
  <p:clrMapOvr>
    <a:masterClrMapping/>
  </p:clrMapOvr>
</p:sld>
</file>

<file path=ppt/theme/theme1.xml><?xml version="1.0" encoding="utf-8"?>
<a:theme xmlns:a="http://schemas.openxmlformats.org/drawingml/2006/main" name="PebbleVTI">
  <a:themeElements>
    <a:clrScheme name="AnalogousFromDarkSeedLeftStep">
      <a:dk1>
        <a:srgbClr val="000000"/>
      </a:dk1>
      <a:lt1>
        <a:srgbClr val="FFFFFF"/>
      </a:lt1>
      <a:dk2>
        <a:srgbClr val="301B2E"/>
      </a:dk2>
      <a:lt2>
        <a:srgbClr val="F0F3F2"/>
      </a:lt2>
      <a:accent1>
        <a:srgbClr val="E72986"/>
      </a:accent1>
      <a:accent2>
        <a:srgbClr val="D517C3"/>
      </a:accent2>
      <a:accent3>
        <a:srgbClr val="AA29E7"/>
      </a:accent3>
      <a:accent4>
        <a:srgbClr val="5526D8"/>
      </a:accent4>
      <a:accent5>
        <a:srgbClr val="2946E7"/>
      </a:accent5>
      <a:accent6>
        <a:srgbClr val="1784D5"/>
      </a:accent6>
      <a:hlink>
        <a:srgbClr val="413FBF"/>
      </a:hlink>
      <a:folHlink>
        <a:srgbClr val="7F7F7F"/>
      </a:folHlink>
    </a:clrScheme>
    <a:fontScheme name="Custom 4">
      <a:majorFont>
        <a:latin typeface="Sitka Subheading"/>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bleVTI" id="{8B4DB91D-6BB4-4BA3-973A-733D3AF2680E}" vid="{9A19CF0D-2077-4BF4-BAA5-86934C336D5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E342E8F14D5A34385994C525E0204D2" ma:contentTypeVersion="14" ma:contentTypeDescription="Create a new document." ma:contentTypeScope="" ma:versionID="08cc81a2fac2555ba5dc5c843f0c4255">
  <xsd:schema xmlns:xsd="http://www.w3.org/2001/XMLSchema" xmlns:xs="http://www.w3.org/2001/XMLSchema" xmlns:p="http://schemas.microsoft.com/office/2006/metadata/properties" xmlns:ns2="ab53070a-b3b9-4019-9bd5-899028ea12ad" xmlns:ns3="82ad1eaa-022f-4015-aa0d-f475cbd3cb87" targetNamespace="http://schemas.microsoft.com/office/2006/metadata/properties" ma:root="true" ma:fieldsID="dd8fb6d8e736cb98b94be661ee03ccee" ns2:_="" ns3:_="">
    <xsd:import namespace="ab53070a-b3b9-4019-9bd5-899028ea12ad"/>
    <xsd:import namespace="82ad1eaa-022f-4015-aa0d-f475cbd3cb8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53070a-b3b9-4019-9bd5-899028ea12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86477d7-ad29-47e7-b319-eaa6f194967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2ad1eaa-022f-4015-aa0d-f475cbd3cb8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81dfb55-7345-4da2-bc6a-18542323efc3}" ma:internalName="TaxCatchAll" ma:showField="CatchAllData" ma:web="82ad1eaa-022f-4015-aa0d-f475cbd3cb87">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b53070a-b3b9-4019-9bd5-899028ea12ad">
      <Terms xmlns="http://schemas.microsoft.com/office/infopath/2007/PartnerControls"/>
    </lcf76f155ced4ddcb4097134ff3c332f>
    <TaxCatchAll xmlns="82ad1eaa-022f-4015-aa0d-f475cbd3cb87" xsi:nil="true"/>
  </documentManagement>
</p:properties>
</file>

<file path=customXml/itemProps1.xml><?xml version="1.0" encoding="utf-8"?>
<ds:datastoreItem xmlns:ds="http://schemas.openxmlformats.org/officeDocument/2006/customXml" ds:itemID="{A43C0BF3-3B7F-4CB0-B259-73A462DCE80C}">
  <ds:schemaRefs>
    <ds:schemaRef ds:uri="http://schemas.microsoft.com/sharepoint/v3/contenttype/forms"/>
  </ds:schemaRefs>
</ds:datastoreItem>
</file>

<file path=customXml/itemProps2.xml><?xml version="1.0" encoding="utf-8"?>
<ds:datastoreItem xmlns:ds="http://schemas.openxmlformats.org/officeDocument/2006/customXml" ds:itemID="{F6C9A4A0-D229-438F-AB3C-F23DBC30AC5F}">
  <ds:schemaRefs>
    <ds:schemaRef ds:uri="82ad1eaa-022f-4015-aa0d-f475cbd3cb87"/>
    <ds:schemaRef ds:uri="ab53070a-b3b9-4019-9bd5-899028ea12a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56D38F6-F907-445F-B5A2-8F341DD6DB6E}">
  <ds:schemaRefs>
    <ds:schemaRef ds:uri="82ad1eaa-022f-4015-aa0d-f475cbd3cb87"/>
    <ds:schemaRef ds:uri="ab53070a-b3b9-4019-9bd5-899028ea12ad"/>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11</Slides>
  <Notes>3</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PebbleVTI</vt:lpstr>
      <vt:lpstr>Employee Turnover: Semester Project </vt:lpstr>
      <vt:lpstr>Business Problem</vt:lpstr>
      <vt:lpstr>Decision Tree Model Discussion</vt:lpstr>
      <vt:lpstr>Decision Tree Model Figures</vt:lpstr>
      <vt:lpstr>Neural Network Model Discussion</vt:lpstr>
      <vt:lpstr>Neural Network Model Figures</vt:lpstr>
      <vt:lpstr>k-Means Clustering – Preparation</vt:lpstr>
      <vt:lpstr>k-Means Clustering – Regression Results</vt:lpstr>
      <vt:lpstr>Model Comparisons</vt:lpstr>
      <vt:lpstr>Selected Model</vt:lpstr>
      <vt:lpstr>Findings and Take-aways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2</cp:revision>
  <dcterms:created xsi:type="dcterms:W3CDTF">2024-04-21T22:50:36Z</dcterms:created>
  <dcterms:modified xsi:type="dcterms:W3CDTF">2024-04-30T00:15:21Z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0x0101000E342E8F14D5A34385994C525E0204D2</vt:lpwstr>
  </property>
  <property fmtid="{D5CDD505-2E9C-101B-9397-08002B2CF9AE}" pid="3" name="MediaServiceImageTags">
    <vt:lpwstr/>
  </property>
</Properties>
</file>