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5" r:id="rId9"/>
    <p:sldId id="266" r:id="rId10"/>
    <p:sldId id="268" r:id="rId11"/>
    <p:sldId id="267"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EE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134" autoAdjust="0"/>
  </p:normalViewPr>
  <p:slideViewPr>
    <p:cSldViewPr snapToGrid="0">
      <p:cViewPr>
        <p:scale>
          <a:sx n="73" d="100"/>
          <a:sy n="73" d="100"/>
        </p:scale>
        <p:origin x="960" y="2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9CD88-82D4-475E-B840-634CCD18EE9F}"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009FF1-7986-4D8A-8613-5F7F09E976E8}" type="slidenum">
              <a:rPr lang="en-US" smtClean="0"/>
              <a:t>‹#›</a:t>
            </a:fld>
            <a:endParaRPr lang="en-US"/>
          </a:p>
        </p:txBody>
      </p:sp>
    </p:spTree>
    <p:extLst>
      <p:ext uri="{BB962C8B-B14F-4D97-AF65-F5344CB8AC3E}">
        <p14:creationId xmlns:p14="http://schemas.microsoft.com/office/powerpoint/2010/main" val="257475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09FF1-7986-4D8A-8613-5F7F09E976E8}" type="slidenum">
              <a:rPr lang="en-US" smtClean="0"/>
              <a:t>1</a:t>
            </a:fld>
            <a:endParaRPr lang="en-US"/>
          </a:p>
        </p:txBody>
      </p:sp>
    </p:spTree>
    <p:extLst>
      <p:ext uri="{BB962C8B-B14F-4D97-AF65-F5344CB8AC3E}">
        <p14:creationId xmlns:p14="http://schemas.microsoft.com/office/powerpoint/2010/main" val="1076464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4/30/2024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1.png"/><Relationship Id="rId11" Type="http://schemas.openxmlformats.org/officeDocument/2006/relationships/image" Target="../media/image2.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76742"/>
            <a:ext cx="9144000" cy="2387600"/>
          </a:xfrm>
        </p:spPr>
        <p:txBody>
          <a:bodyPr/>
          <a:lstStyle/>
          <a:p>
            <a:r>
              <a:rPr lang="en" sz="3200" b="1">
                <a:latin typeface="Calibri"/>
                <a:ea typeface="Calibri"/>
                <a:cs typeface="Calibri"/>
              </a:rPr>
              <a:t>Applying CRISP-DM to Understand the </a:t>
            </a:r>
            <a:endParaRPr lang="en-US" sz="3200">
              <a:latin typeface="Calibri"/>
              <a:ea typeface="Calibri"/>
              <a:cs typeface="Calibri"/>
            </a:endParaRPr>
          </a:p>
          <a:p>
            <a:r>
              <a:rPr lang="en" sz="3200" b="1">
                <a:latin typeface="Calibri"/>
                <a:ea typeface="Calibri"/>
                <a:cs typeface="Calibri"/>
              </a:rPr>
              <a:t>New York Metropolitan Area Real Estate Market</a:t>
            </a:r>
            <a:br>
              <a:rPr lang="en" sz="2800" b="1">
                <a:latin typeface="Calibri"/>
                <a:ea typeface="Calibri"/>
                <a:cs typeface="Calibri"/>
              </a:rPr>
            </a:br>
            <a:br>
              <a:rPr lang="en" sz="2800" b="1">
                <a:latin typeface="Calibri"/>
                <a:ea typeface="Calibri"/>
                <a:cs typeface="Calibri"/>
              </a:rPr>
            </a:br>
            <a:r>
              <a:rPr lang="en" sz="2800" b="1">
                <a:latin typeface="Calibri"/>
                <a:ea typeface="Calibri"/>
                <a:cs typeface="Calibri"/>
              </a:rPr>
              <a:t>BIT 5534: Applied Business Intelligence and Analytics</a:t>
            </a:r>
            <a:br>
              <a:rPr lang="en" sz="2800" b="1">
                <a:latin typeface="Calibri"/>
                <a:ea typeface="Calibri"/>
                <a:cs typeface="Calibri"/>
              </a:rPr>
            </a:br>
            <a:r>
              <a:rPr lang="en" sz="2800" b="1">
                <a:latin typeface="Calibri"/>
                <a:ea typeface="Calibri"/>
                <a:cs typeface="Calibri"/>
              </a:rPr>
              <a:t>May 2024</a:t>
            </a:r>
          </a:p>
          <a:p>
            <a:endParaRPr lang="en-US" sz="2800">
              <a:latin typeface="Calibri"/>
              <a:ea typeface="Calibri"/>
              <a:cs typeface="Calibri"/>
            </a:endParaRPr>
          </a:p>
        </p:txBody>
      </p:sp>
      <p:sp>
        <p:nvSpPr>
          <p:cNvPr id="3" name="Subtitle 2"/>
          <p:cNvSpPr>
            <a:spLocks noGrp="1"/>
          </p:cNvSpPr>
          <p:nvPr>
            <p:ph type="subTitle" idx="1"/>
          </p:nvPr>
        </p:nvSpPr>
        <p:spPr>
          <a:xfrm>
            <a:off x="1524000" y="2680995"/>
            <a:ext cx="9144000" cy="2201391"/>
          </a:xfrm>
        </p:spPr>
        <p:txBody>
          <a:bodyPr vert="horz" lIns="91440" tIns="45720" rIns="91440" bIns="45720" rtlCol="0" anchor="t">
            <a:noAutofit/>
          </a:bodyPr>
          <a:lstStyle/>
          <a:p>
            <a:r>
              <a:rPr lang="en" b="1">
                <a:latin typeface="Calibri"/>
                <a:ea typeface="Calibri"/>
                <a:cs typeface="Calibri"/>
              </a:rPr>
              <a:t>Group 2:</a:t>
            </a:r>
            <a:endParaRPr lang="en-US" b="1">
              <a:latin typeface="Calibri"/>
              <a:ea typeface="Calibri"/>
              <a:cs typeface="Calibri"/>
            </a:endParaRPr>
          </a:p>
          <a:p>
            <a:r>
              <a:rPr lang="en-US" b="1">
                <a:latin typeface="Calibri"/>
                <a:ea typeface="Calibri"/>
                <a:cs typeface="Calibri"/>
              </a:rPr>
              <a:t>Tena Gebeyehu Guta</a:t>
            </a:r>
          </a:p>
          <a:p>
            <a:r>
              <a:rPr lang="en" b="1">
                <a:latin typeface="Calibri"/>
                <a:ea typeface="Calibri"/>
                <a:cs typeface="Calibri"/>
              </a:rPr>
              <a:t>Mark Alan Beadle-Kindy</a:t>
            </a:r>
            <a:endParaRPr lang="en-US" b="1">
              <a:latin typeface="Calibri"/>
              <a:ea typeface="Calibri"/>
              <a:cs typeface="Calibri"/>
            </a:endParaRPr>
          </a:p>
          <a:p>
            <a:r>
              <a:rPr lang="en" b="1">
                <a:latin typeface="Calibri"/>
                <a:ea typeface="Calibri"/>
                <a:cs typeface="Calibri"/>
              </a:rPr>
              <a:t>Mohammad Maged Rady</a:t>
            </a:r>
            <a:endParaRPr lang="en-US" b="1">
              <a:latin typeface="Calibri"/>
              <a:ea typeface="Calibri"/>
              <a:cs typeface="Calibri"/>
            </a:endParaRPr>
          </a:p>
          <a:p>
            <a:endParaRPr lang="en-US" b="1">
              <a:latin typeface="Calibri"/>
              <a:ea typeface="Calibri"/>
              <a:cs typeface="Calibri"/>
            </a:endParaRPr>
          </a:p>
          <a:p>
            <a:endParaRPr lang="en-US" b="1">
              <a:latin typeface="Calibri"/>
              <a:ea typeface="Calibri"/>
              <a:cs typeface="Calibri"/>
            </a:endParaRPr>
          </a:p>
        </p:txBody>
      </p:sp>
      <p:pic>
        <p:nvPicPr>
          <p:cNvPr id="21" name="Audio 20">
            <a:hlinkClick r:id="" action="ppaction://media"/>
            <a:extLst>
              <a:ext uri="{FF2B5EF4-FFF2-40B4-BE49-F238E27FC236}">
                <a16:creationId xmlns:a16="http://schemas.microsoft.com/office/drawing/2014/main" id="{F280AF85-D1AE-1BFB-2368-BD65EC21BB7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slow" p14:dur="2000" advTm="17197"/>
    </mc:Choice>
    <mc:Fallback>
      <p:transition spd="slow" advTm="17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137669" cy="6858000"/>
            <a:chOff x="651279" y="598259"/>
            <a:chExt cx="7429941" cy="5680742"/>
          </a:xfrm>
        </p:grpSpPr>
        <p:sp>
          <p:nvSpPr>
            <p:cNvPr id="30"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7404124"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7429941"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4" name="Freeform: Shape 3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C1A6A41-942B-34F9-50F7-D8BD2B7CAEBC}"/>
              </a:ext>
            </a:extLst>
          </p:cNvPr>
          <p:cNvSpPr>
            <a:spLocks noGrp="1"/>
          </p:cNvSpPr>
          <p:nvPr>
            <p:ph type="title"/>
          </p:nvPr>
        </p:nvSpPr>
        <p:spPr>
          <a:xfrm>
            <a:off x="225669" y="841248"/>
            <a:ext cx="3907524" cy="5340097"/>
          </a:xfrm>
        </p:spPr>
        <p:txBody>
          <a:bodyPr anchor="ctr">
            <a:normAutofit/>
          </a:bodyPr>
          <a:lstStyle/>
          <a:p>
            <a:r>
              <a:rPr lang="en-US" sz="4800" dirty="0">
                <a:solidFill>
                  <a:schemeClr val="bg1"/>
                </a:solidFill>
                <a:latin typeface="Calibri"/>
                <a:ea typeface="Calibri"/>
                <a:cs typeface="Calibri"/>
              </a:rPr>
              <a:t>Business Understanding</a:t>
            </a:r>
          </a:p>
        </p:txBody>
      </p:sp>
      <p:sp>
        <p:nvSpPr>
          <p:cNvPr id="3" name="Content Placeholder 2">
            <a:extLst>
              <a:ext uri="{FF2B5EF4-FFF2-40B4-BE49-F238E27FC236}">
                <a16:creationId xmlns:a16="http://schemas.microsoft.com/office/drawing/2014/main" id="{61E7936C-3F67-722A-BCC5-D9E9AF954F4C}"/>
              </a:ext>
            </a:extLst>
          </p:cNvPr>
          <p:cNvSpPr>
            <a:spLocks noGrp="1"/>
          </p:cNvSpPr>
          <p:nvPr>
            <p:ph idx="1"/>
          </p:nvPr>
        </p:nvSpPr>
        <p:spPr>
          <a:xfrm>
            <a:off x="4293429" y="208644"/>
            <a:ext cx="7676309" cy="6648435"/>
          </a:xfrm>
        </p:spPr>
        <p:txBody>
          <a:bodyPr vert="horz" lIns="91440" tIns="45720" rIns="91440" bIns="45720" rtlCol="0" anchor="ctr">
            <a:normAutofit/>
          </a:bodyPr>
          <a:lstStyle/>
          <a:p>
            <a:pPr marL="0" indent="0" algn="just">
              <a:buNone/>
            </a:pPr>
            <a:r>
              <a:rPr lang="en-US" sz="2000" b="1" dirty="0">
                <a:solidFill>
                  <a:schemeClr val="tx2"/>
                </a:solidFill>
                <a:latin typeface="Calibri"/>
                <a:ea typeface="Calibri"/>
                <a:cs typeface="Calibri"/>
              </a:rPr>
              <a:t>Scenario:</a:t>
            </a:r>
            <a:r>
              <a:rPr lang="en-US" sz="2000" dirty="0">
                <a:solidFill>
                  <a:schemeClr val="tx2"/>
                </a:solidFill>
                <a:latin typeface="Calibri"/>
                <a:ea typeface="Calibri"/>
                <a:cs typeface="Calibri"/>
              </a:rPr>
              <a:t> The management of Sunshine Real Estate provides stakeholders with insights on real-estate markets to better understand residential home sale valuations and pricing dynamics and is looking to expand operations into the New York city housing market.</a:t>
            </a:r>
            <a:endParaRPr lang="en-US" sz="2000" dirty="0">
              <a:solidFill>
                <a:schemeClr val="tx2"/>
              </a:solidFill>
            </a:endParaRPr>
          </a:p>
          <a:p>
            <a:pPr marL="0" indent="0" algn="just">
              <a:buNone/>
            </a:pPr>
            <a:r>
              <a:rPr lang="en" sz="2000" b="1" u="sng" dirty="0">
                <a:solidFill>
                  <a:schemeClr val="tx2"/>
                </a:solidFill>
                <a:latin typeface="Calibri"/>
                <a:ea typeface="Calibri"/>
                <a:cs typeface="Calibri"/>
              </a:rPr>
              <a:t>Key Questions:</a:t>
            </a:r>
            <a:endParaRPr lang="en-US" sz="2000" b="1" u="sng" dirty="0">
              <a:solidFill>
                <a:schemeClr val="tx2"/>
              </a:solidFill>
              <a:latin typeface="Calibri"/>
              <a:ea typeface="Calibri"/>
              <a:cs typeface="Calibri"/>
            </a:endParaRPr>
          </a:p>
          <a:p>
            <a:pPr algn="just"/>
            <a:r>
              <a:rPr lang="en-US" sz="2000" dirty="0">
                <a:solidFill>
                  <a:schemeClr val="tx2"/>
                </a:solidFill>
                <a:latin typeface="Calibri"/>
                <a:ea typeface="Calibri"/>
                <a:cs typeface="Calibri"/>
              </a:rPr>
              <a:t>What are the primary determinants that affect housing prices in New York?</a:t>
            </a:r>
          </a:p>
          <a:p>
            <a:pPr algn="just"/>
            <a:r>
              <a:rPr lang="en-US" sz="2000" dirty="0">
                <a:solidFill>
                  <a:schemeClr val="tx2"/>
                </a:solidFill>
                <a:latin typeface="Calibri"/>
                <a:ea typeface="Calibri"/>
                <a:cs typeface="Calibri"/>
              </a:rPr>
              <a:t>Which independent variables affect the housing prices in New York, and how? </a:t>
            </a:r>
          </a:p>
          <a:p>
            <a:pPr algn="just"/>
            <a:r>
              <a:rPr lang="en-US" sz="2000" dirty="0">
                <a:solidFill>
                  <a:schemeClr val="tx2"/>
                </a:solidFill>
                <a:latin typeface="Calibri"/>
                <a:ea typeface="Calibri"/>
                <a:cs typeface="Calibri"/>
              </a:rPr>
              <a:t>What geographical patterns influence housing prices in New York?</a:t>
            </a:r>
          </a:p>
          <a:p>
            <a:pPr indent="0" algn="just"/>
            <a:endParaRPr lang="en-US" sz="2000" dirty="0">
              <a:solidFill>
                <a:schemeClr val="tx2"/>
              </a:solidFill>
              <a:latin typeface="Calibri"/>
              <a:ea typeface="Calibri"/>
              <a:cs typeface="Calibri"/>
            </a:endParaRPr>
          </a:p>
        </p:txBody>
      </p:sp>
      <p:pic>
        <p:nvPicPr>
          <p:cNvPr id="8" name="Audio 7">
            <a:hlinkClick r:id="" action="ppaction://media"/>
            <a:extLst>
              <a:ext uri="{FF2B5EF4-FFF2-40B4-BE49-F238E27FC236}">
                <a16:creationId xmlns:a16="http://schemas.microsoft.com/office/drawing/2014/main" id="{31BAACAF-6189-0493-4D11-84B59916CB0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03958663"/>
      </p:ext>
    </p:extLst>
  </p:cSld>
  <p:clrMapOvr>
    <a:masterClrMapping/>
  </p:clrMapOvr>
  <mc:AlternateContent xmlns:mc="http://schemas.openxmlformats.org/markup-compatibility/2006">
    <mc:Choice xmlns:p14="http://schemas.microsoft.com/office/powerpoint/2010/main" Requires="p14">
      <p:transition spd="slow" p14:dur="2000" advTm="46325"/>
    </mc:Choice>
    <mc:Fallback>
      <p:transition spd="slow" advTm="46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174386" cy="6858000"/>
            <a:chOff x="651279" y="598259"/>
            <a:chExt cx="5700190" cy="5680742"/>
          </a:xfrm>
        </p:grpSpPr>
        <p:sp>
          <p:nvSpPr>
            <p:cNvPr id="59"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700190"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700190"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63" name="Freeform: Shape 62">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4" name="Freeform: Shape 63">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5" name="Freeform: Shape 64">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6" name="Freeform: Shape 65">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7" name="Freeform: Shape 66">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8" name="Freeform: Shape 67">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9" name="Freeform: Shape 68">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F7130267-612E-9175-3E7D-7192F4002613}"/>
              </a:ext>
            </a:extLst>
          </p:cNvPr>
          <p:cNvSpPr>
            <a:spLocks noGrp="1"/>
          </p:cNvSpPr>
          <p:nvPr>
            <p:ph type="title"/>
          </p:nvPr>
        </p:nvSpPr>
        <p:spPr>
          <a:xfrm>
            <a:off x="383819" y="841248"/>
            <a:ext cx="3159902" cy="5340097"/>
          </a:xfrm>
        </p:spPr>
        <p:txBody>
          <a:bodyPr anchor="ctr">
            <a:normAutofit/>
          </a:bodyPr>
          <a:lstStyle/>
          <a:p>
            <a:r>
              <a:rPr lang="en-US" dirty="0">
                <a:solidFill>
                  <a:schemeClr val="bg1"/>
                </a:solidFill>
                <a:latin typeface="Calibri"/>
                <a:ea typeface="Calibri"/>
                <a:cs typeface="Calibri"/>
              </a:rPr>
              <a:t>Collected Data</a:t>
            </a:r>
          </a:p>
        </p:txBody>
      </p:sp>
      <p:sp>
        <p:nvSpPr>
          <p:cNvPr id="3" name="Content Placeholder 2">
            <a:extLst>
              <a:ext uri="{FF2B5EF4-FFF2-40B4-BE49-F238E27FC236}">
                <a16:creationId xmlns:a16="http://schemas.microsoft.com/office/drawing/2014/main" id="{0DCD7849-616D-598A-70E6-C1D435D5DAE1}"/>
              </a:ext>
            </a:extLst>
          </p:cNvPr>
          <p:cNvSpPr>
            <a:spLocks noGrp="1"/>
          </p:cNvSpPr>
          <p:nvPr>
            <p:ph idx="1"/>
          </p:nvPr>
        </p:nvSpPr>
        <p:spPr>
          <a:xfrm>
            <a:off x="3294591" y="235262"/>
            <a:ext cx="5195821" cy="6389642"/>
          </a:xfrm>
        </p:spPr>
        <p:txBody>
          <a:bodyPr vert="horz" lIns="91440" tIns="45720" rIns="91440" bIns="45720" rtlCol="0" anchor="ctr">
            <a:normAutofit/>
          </a:bodyPr>
          <a:lstStyle/>
          <a:p>
            <a:pPr marL="0" indent="0">
              <a:buNone/>
            </a:pPr>
            <a:r>
              <a:rPr lang="en-US" sz="1800" dirty="0">
                <a:solidFill>
                  <a:schemeClr val="tx2"/>
                </a:solidFill>
                <a:latin typeface="Calibri"/>
                <a:ea typeface="Calibri"/>
                <a:cs typeface="Calibri"/>
              </a:rPr>
              <a:t>The raw dataset was obtained from Kaggle.com and contains list prices for currently listed properties (as of January 2024). </a:t>
            </a:r>
            <a:endParaRPr lang="en-US" sz="1800" dirty="0"/>
          </a:p>
          <a:p>
            <a:pPr marL="0" indent="0">
              <a:buNone/>
            </a:pPr>
            <a:r>
              <a:rPr lang="en-US" sz="1800" dirty="0">
                <a:solidFill>
                  <a:schemeClr val="tx2"/>
                </a:solidFill>
                <a:latin typeface="Calibri"/>
                <a:ea typeface="Calibri"/>
                <a:cs typeface="Calibri"/>
              </a:rPr>
              <a:t>This dataset was selected for its:</a:t>
            </a:r>
          </a:p>
          <a:p>
            <a:pPr marL="227013" indent="-227013"/>
            <a:r>
              <a:rPr lang="en-US" sz="1800" dirty="0">
                <a:solidFill>
                  <a:schemeClr val="tx2"/>
                </a:solidFill>
                <a:latin typeface="Calibri"/>
                <a:ea typeface="Calibri"/>
                <a:cs typeface="Calibri"/>
              </a:rPr>
              <a:t>Large size (originally containing 4,081 instances)</a:t>
            </a:r>
          </a:p>
          <a:p>
            <a:pPr marL="227013" indent="-227013"/>
            <a:r>
              <a:rPr lang="en-US" sz="1800" dirty="0">
                <a:solidFill>
                  <a:schemeClr val="tx2"/>
                </a:solidFill>
                <a:latin typeface="Calibri"/>
                <a:ea typeface="Calibri"/>
                <a:cs typeface="Calibri"/>
              </a:rPr>
              <a:t>Specific focus on the New York city metropolitan area</a:t>
            </a:r>
          </a:p>
          <a:p>
            <a:pPr marL="227013" indent="-227013"/>
            <a:r>
              <a:rPr lang="en-US" sz="1800" dirty="0">
                <a:solidFill>
                  <a:schemeClr val="tx2"/>
                </a:solidFill>
                <a:latin typeface="Calibri"/>
                <a:ea typeface="Calibri"/>
                <a:cs typeface="Calibri"/>
              </a:rPr>
              <a:t>Variety of geographic features </a:t>
            </a:r>
          </a:p>
          <a:p>
            <a:pPr marL="227013" indent="-227013"/>
            <a:r>
              <a:rPr lang="en-US" sz="1800" dirty="0">
                <a:solidFill>
                  <a:schemeClr val="tx2"/>
                </a:solidFill>
                <a:latin typeface="Calibri"/>
                <a:ea typeface="Calibri"/>
                <a:cs typeface="Calibri"/>
              </a:rPr>
              <a:t>Sufficient quantity of continuous data fields for linear regression and predictive modeling. </a:t>
            </a:r>
          </a:p>
          <a:p>
            <a:pPr marL="0" indent="0">
              <a:buNone/>
            </a:pPr>
            <a:r>
              <a:rPr lang="en-US" sz="1800" dirty="0">
                <a:solidFill>
                  <a:schemeClr val="tx2"/>
                </a:solidFill>
                <a:latin typeface="Calibri"/>
                <a:ea typeface="Calibri"/>
                <a:cs typeface="Calibri"/>
              </a:rPr>
              <a:t>After data preparation, the final dataset contains 17 variables (6 continuous, 5 binary, 5 categorical, and 1 text field) and 2,886 rows. </a:t>
            </a:r>
          </a:p>
          <a:p>
            <a:pPr marL="0" indent="0">
              <a:buNone/>
            </a:pPr>
            <a:r>
              <a:rPr lang="en-US" sz="1800" dirty="0">
                <a:solidFill>
                  <a:schemeClr val="tx2"/>
                </a:solidFill>
                <a:latin typeface="Calibri"/>
                <a:ea typeface="Calibri"/>
                <a:cs typeface="Calibri"/>
              </a:rPr>
              <a:t>The data dictionary (shown in Table 1) effectively categorizes the dataset by type, such as single-family homes, multi-family homes, townhouses, condominiums, and co-operatives through binary indicators. </a:t>
            </a:r>
          </a:p>
        </p:txBody>
      </p:sp>
      <p:graphicFrame>
        <p:nvGraphicFramePr>
          <p:cNvPr id="5" name="Table 4">
            <a:extLst>
              <a:ext uri="{FF2B5EF4-FFF2-40B4-BE49-F238E27FC236}">
                <a16:creationId xmlns:a16="http://schemas.microsoft.com/office/drawing/2014/main" id="{39A7BCA2-BEB1-E375-00DF-FCCBE20D5E28}"/>
              </a:ext>
            </a:extLst>
          </p:cNvPr>
          <p:cNvGraphicFramePr>
            <a:graphicFrameLocks noGrp="1"/>
          </p:cNvGraphicFramePr>
          <p:nvPr>
            <p:extLst>
              <p:ext uri="{D42A27DB-BD31-4B8C-83A1-F6EECF244321}">
                <p14:modId xmlns:p14="http://schemas.microsoft.com/office/powerpoint/2010/main" val="983180533"/>
              </p:ext>
            </p:extLst>
          </p:nvPr>
        </p:nvGraphicFramePr>
        <p:xfrm>
          <a:off x="8654508" y="380604"/>
          <a:ext cx="3370346" cy="5623560"/>
        </p:xfrm>
        <a:graphic>
          <a:graphicData uri="http://schemas.openxmlformats.org/drawingml/2006/table">
            <a:tbl>
              <a:tblPr bandRow="1">
                <a:tableStyleId>{5C22544A-7EE6-4342-B048-85BDC9FD1C3A}</a:tableStyleId>
              </a:tblPr>
              <a:tblGrid>
                <a:gridCol w="793447">
                  <a:extLst>
                    <a:ext uri="{9D8B030D-6E8A-4147-A177-3AD203B41FA5}">
                      <a16:colId xmlns:a16="http://schemas.microsoft.com/office/drawing/2014/main" val="41404195"/>
                    </a:ext>
                  </a:extLst>
                </a:gridCol>
                <a:gridCol w="650873">
                  <a:extLst>
                    <a:ext uri="{9D8B030D-6E8A-4147-A177-3AD203B41FA5}">
                      <a16:colId xmlns:a16="http://schemas.microsoft.com/office/drawing/2014/main" val="3866401970"/>
                    </a:ext>
                  </a:extLst>
                </a:gridCol>
                <a:gridCol w="1926026">
                  <a:extLst>
                    <a:ext uri="{9D8B030D-6E8A-4147-A177-3AD203B41FA5}">
                      <a16:colId xmlns:a16="http://schemas.microsoft.com/office/drawing/2014/main" val="435018821"/>
                    </a:ext>
                  </a:extLst>
                </a:gridCol>
              </a:tblGrid>
              <a:tr h="295275">
                <a:tc>
                  <a:txBody>
                    <a:bodyPr/>
                    <a:lstStyle/>
                    <a:p>
                      <a:pPr rtl="0" fontAlgn="base"/>
                      <a:r>
                        <a:rPr lang="en-US" sz="900" b="1" dirty="0">
                          <a:solidFill>
                            <a:srgbClr val="FFFFFF"/>
                          </a:solidFill>
                          <a:effectLst/>
                          <a:highlight>
                            <a:srgbClr val="4472C4"/>
                          </a:highlight>
                          <a:latin typeface="Garamond" panose="02020404030301010803" pitchFamily="18" charset="0"/>
                        </a:rPr>
                        <a:t>Attribute Name</a:t>
                      </a:r>
                      <a:r>
                        <a:rPr lang="en-US" sz="900" dirty="0">
                          <a:solidFill>
                            <a:srgbClr val="FFFFFF"/>
                          </a:solidFill>
                          <a:effectLst/>
                          <a:highlight>
                            <a:srgbClr val="4472C4"/>
                          </a:highlight>
                          <a:latin typeface="Garamond" panose="02020404030301010803" pitchFamily="18" charset="0"/>
                        </a:rPr>
                        <a:t> </a:t>
                      </a:r>
                      <a:endParaRPr lang="en-US" dirty="0">
                        <a:effectLst/>
                        <a:highlight>
                          <a:srgbClr val="4472C4"/>
                        </a:highlight>
                      </a:endParaRPr>
                    </a:p>
                  </a:txBody>
                  <a:tcPr marL="57150" marR="57150">
                    <a:lnL w="9525" cap="flat" cmpd="sng" algn="ctr">
                      <a:solidFill>
                        <a:srgbClr val="4472C4"/>
                      </a:solidFill>
                      <a:prstDash val="solid"/>
                      <a:round/>
                      <a:headEnd type="none" w="med" len="med"/>
                      <a:tailEnd type="none" w="med" len="med"/>
                    </a:lnL>
                    <a:lnR>
                      <a:noFill/>
                    </a:lnR>
                    <a:lnT w="9525" cap="flat" cmpd="sng" algn="ctr">
                      <a:solidFill>
                        <a:srgbClr val="4472C4"/>
                      </a:solidFill>
                      <a:prstDash val="solid"/>
                      <a:round/>
                      <a:headEnd type="none" w="med" len="med"/>
                      <a:tailEnd type="none" w="med" len="med"/>
                    </a:lnT>
                    <a:lnB w="9525" cap="flat" cmpd="sng" algn="ctr">
                      <a:solidFill>
                        <a:srgbClr val="4472C4"/>
                      </a:solidFill>
                      <a:prstDash val="solid"/>
                      <a:round/>
                      <a:headEnd type="none" w="med" len="med"/>
                      <a:tailEnd type="none" w="med" len="med"/>
                    </a:lnB>
                    <a:solidFill>
                      <a:srgbClr val="4472C4"/>
                    </a:solidFill>
                  </a:tcPr>
                </a:tc>
                <a:tc>
                  <a:txBody>
                    <a:bodyPr/>
                    <a:lstStyle/>
                    <a:p>
                      <a:pPr rtl="0" fontAlgn="base"/>
                      <a:r>
                        <a:rPr lang="en-US" sz="900" b="1">
                          <a:solidFill>
                            <a:srgbClr val="FFFFFF"/>
                          </a:solidFill>
                          <a:effectLst/>
                          <a:highlight>
                            <a:srgbClr val="4472C4"/>
                          </a:highlight>
                          <a:latin typeface="Garamond" panose="02020404030301010803" pitchFamily="18" charset="0"/>
                        </a:rPr>
                        <a:t>Data Type</a:t>
                      </a:r>
                      <a:r>
                        <a:rPr lang="en-US" sz="900">
                          <a:solidFill>
                            <a:srgbClr val="FFFFFF"/>
                          </a:solidFill>
                          <a:effectLst/>
                          <a:highlight>
                            <a:srgbClr val="4472C4"/>
                          </a:highlight>
                          <a:latin typeface="Garamond" panose="02020404030301010803" pitchFamily="18" charset="0"/>
                        </a:rPr>
                        <a:t> </a:t>
                      </a:r>
                      <a:endParaRPr lang="en-US">
                        <a:effectLst/>
                        <a:highlight>
                          <a:srgbClr val="4472C4"/>
                        </a:highlight>
                      </a:endParaRPr>
                    </a:p>
                  </a:txBody>
                  <a:tcPr marL="57150" marR="57150">
                    <a:lnL>
                      <a:noFill/>
                    </a:lnL>
                    <a:lnR>
                      <a:noFill/>
                    </a:lnR>
                    <a:lnT w="9525" cap="flat" cmpd="sng" algn="ctr">
                      <a:solidFill>
                        <a:srgbClr val="4472C4"/>
                      </a:solidFill>
                      <a:prstDash val="solid"/>
                      <a:round/>
                      <a:headEnd type="none" w="med" len="med"/>
                      <a:tailEnd type="none" w="med" len="med"/>
                    </a:lnT>
                    <a:lnB w="9525" cap="flat" cmpd="sng" algn="ctr">
                      <a:solidFill>
                        <a:srgbClr val="4472C4"/>
                      </a:solidFill>
                      <a:prstDash val="solid"/>
                      <a:round/>
                      <a:headEnd type="none" w="med" len="med"/>
                      <a:tailEnd type="none" w="med" len="med"/>
                    </a:lnB>
                    <a:solidFill>
                      <a:srgbClr val="4472C4"/>
                    </a:solidFill>
                  </a:tcPr>
                </a:tc>
                <a:tc>
                  <a:txBody>
                    <a:bodyPr/>
                    <a:lstStyle/>
                    <a:p>
                      <a:pPr rtl="0" fontAlgn="base"/>
                      <a:r>
                        <a:rPr lang="en-US" sz="900" b="1" dirty="0">
                          <a:solidFill>
                            <a:srgbClr val="FFFFFF"/>
                          </a:solidFill>
                          <a:effectLst/>
                          <a:highlight>
                            <a:srgbClr val="4472C4"/>
                          </a:highlight>
                          <a:latin typeface="Garamond" panose="02020404030301010803" pitchFamily="18" charset="0"/>
                        </a:rPr>
                        <a:t>Attribute Description</a:t>
                      </a:r>
                      <a:r>
                        <a:rPr lang="en-US" sz="900" dirty="0">
                          <a:solidFill>
                            <a:srgbClr val="FFFFFF"/>
                          </a:solidFill>
                          <a:effectLst/>
                          <a:highlight>
                            <a:srgbClr val="4472C4"/>
                          </a:highlight>
                          <a:latin typeface="Garamond" panose="02020404030301010803" pitchFamily="18" charset="0"/>
                        </a:rPr>
                        <a:t> </a:t>
                      </a:r>
                      <a:endParaRPr lang="en-US" dirty="0">
                        <a:effectLst/>
                        <a:highlight>
                          <a:srgbClr val="4472C4"/>
                        </a:highlight>
                      </a:endParaRPr>
                    </a:p>
                  </a:txBody>
                  <a:tcPr marL="57150" marR="57150">
                    <a:lnL>
                      <a:noFill/>
                    </a:lnL>
                    <a:lnR w="9525" cap="flat" cmpd="sng" algn="ctr">
                      <a:solidFill>
                        <a:srgbClr val="4472C4"/>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563184473"/>
                  </a:ext>
                </a:extLst>
              </a:tr>
              <a:tr h="0">
                <a:tc>
                  <a:txBody>
                    <a:bodyPr/>
                    <a:lstStyle/>
                    <a:p>
                      <a:pPr rtl="0" fontAlgn="base"/>
                      <a:r>
                        <a:rPr lang="en-US" sz="900" b="1" dirty="0">
                          <a:solidFill>
                            <a:schemeClr val="tx1"/>
                          </a:solidFill>
                          <a:effectLst/>
                          <a:highlight>
                            <a:srgbClr val="D9E2F3"/>
                          </a:highlight>
                          <a:latin typeface="Garamond" panose="02020404030301010803" pitchFamily="18" charset="0"/>
                        </a:rPr>
                        <a:t>Single-family home</a:t>
                      </a:r>
                      <a:r>
                        <a:rPr lang="en-US" sz="900" dirty="0">
                          <a:solidFill>
                            <a:schemeClr val="tx1"/>
                          </a:solidFill>
                          <a:effectLst/>
                          <a:highlight>
                            <a:srgbClr val="D9E2F3"/>
                          </a:highlight>
                          <a:latin typeface="Garamond" panose="02020404030301010803" pitchFamily="18" charset="0"/>
                        </a:rPr>
                        <a:t>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Binary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a:solidFill>
                            <a:schemeClr val="tx1"/>
                          </a:solidFill>
                          <a:effectLst/>
                          <a:highlight>
                            <a:srgbClr val="D9E2F3"/>
                          </a:highlight>
                          <a:latin typeface="Garamond" panose="02020404030301010803" pitchFamily="18" charset="0"/>
                        </a:rPr>
                        <a:t>Value of 1 if property type is single-family home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466235804"/>
                  </a:ext>
                </a:extLst>
              </a:tr>
              <a:tr h="190500">
                <a:tc>
                  <a:txBody>
                    <a:bodyPr/>
                    <a:lstStyle/>
                    <a:p>
                      <a:pPr rtl="0" fontAlgn="base"/>
                      <a:r>
                        <a:rPr lang="en-US" sz="900" b="1">
                          <a:solidFill>
                            <a:schemeClr val="tx1"/>
                          </a:solidFill>
                          <a:effectLst/>
                          <a:latin typeface="Garamond" panose="02020404030301010803" pitchFamily="18" charset="0"/>
                        </a:rPr>
                        <a:t>Multi-family home</a:t>
                      </a:r>
                      <a:r>
                        <a:rPr lang="en-US" sz="900">
                          <a:solidFill>
                            <a:schemeClr val="tx1"/>
                          </a:solidFill>
                          <a:effectLst/>
                          <a:latin typeface="Garamond" panose="02020404030301010803" pitchFamily="18" charset="0"/>
                        </a:rPr>
                        <a:t> </a:t>
                      </a:r>
                      <a:endParaRPr lang="en-US">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Binary </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Value of 1 if property type is multi-family home </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2249121241"/>
                  </a:ext>
                </a:extLst>
              </a:tr>
              <a:tr h="190500">
                <a:tc>
                  <a:txBody>
                    <a:bodyPr/>
                    <a:lstStyle/>
                    <a:p>
                      <a:pPr rtl="0" fontAlgn="base"/>
                      <a:r>
                        <a:rPr lang="en-US" sz="900" b="1">
                          <a:solidFill>
                            <a:schemeClr val="tx1"/>
                          </a:solidFill>
                          <a:effectLst/>
                          <a:highlight>
                            <a:srgbClr val="D9E2F3"/>
                          </a:highlight>
                          <a:latin typeface="Garamond" panose="02020404030301010803" pitchFamily="18" charset="0"/>
                        </a:rPr>
                        <a:t>Townhouse</a:t>
                      </a:r>
                      <a:r>
                        <a:rPr lang="en-US" sz="900">
                          <a:solidFill>
                            <a:schemeClr val="tx1"/>
                          </a:solidFill>
                          <a:effectLst/>
                          <a:highlight>
                            <a:srgbClr val="D9E2F3"/>
                          </a:highlight>
                          <a:latin typeface="Garamond" panose="02020404030301010803" pitchFamily="18" charset="0"/>
                        </a:rPr>
                        <a:t>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a:solidFill>
                            <a:schemeClr val="tx1"/>
                          </a:solidFill>
                          <a:effectLst/>
                          <a:highlight>
                            <a:srgbClr val="D9E2F3"/>
                          </a:highlight>
                          <a:latin typeface="Garamond" panose="02020404030301010803" pitchFamily="18" charset="0"/>
                        </a:rPr>
                        <a:t>Binary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Value of 1 if property type is townhouse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2779314335"/>
                  </a:ext>
                </a:extLst>
              </a:tr>
              <a:tr h="190500">
                <a:tc>
                  <a:txBody>
                    <a:bodyPr/>
                    <a:lstStyle/>
                    <a:p>
                      <a:pPr rtl="0" fontAlgn="base"/>
                      <a:r>
                        <a:rPr lang="en-US" sz="900" b="1">
                          <a:solidFill>
                            <a:schemeClr val="tx1"/>
                          </a:solidFill>
                          <a:effectLst/>
                          <a:latin typeface="Garamond" panose="02020404030301010803" pitchFamily="18" charset="0"/>
                        </a:rPr>
                        <a:t>Condo</a:t>
                      </a:r>
                      <a:r>
                        <a:rPr lang="en-US" sz="900">
                          <a:solidFill>
                            <a:schemeClr val="tx1"/>
                          </a:solidFill>
                          <a:effectLst/>
                          <a:latin typeface="Garamond" panose="02020404030301010803" pitchFamily="18" charset="0"/>
                        </a:rPr>
                        <a:t> </a:t>
                      </a:r>
                      <a:endParaRPr lang="en-US">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a:solidFill>
                            <a:schemeClr val="tx1"/>
                          </a:solidFill>
                          <a:effectLst/>
                          <a:latin typeface="Garamond" panose="02020404030301010803" pitchFamily="18" charset="0"/>
                        </a:rPr>
                        <a:t>Binary </a:t>
                      </a:r>
                      <a:endParaRPr lang="en-US">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Value of 1 if property type is condominium </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4171524397"/>
                  </a:ext>
                </a:extLst>
              </a:tr>
              <a:tr h="190500">
                <a:tc>
                  <a:txBody>
                    <a:bodyPr/>
                    <a:lstStyle/>
                    <a:p>
                      <a:pPr rtl="0" fontAlgn="base"/>
                      <a:r>
                        <a:rPr lang="en-US" sz="900" b="1">
                          <a:solidFill>
                            <a:schemeClr val="tx1"/>
                          </a:solidFill>
                          <a:effectLst/>
                          <a:highlight>
                            <a:srgbClr val="D9E2F3"/>
                          </a:highlight>
                          <a:latin typeface="Garamond" panose="02020404030301010803" pitchFamily="18" charset="0"/>
                        </a:rPr>
                        <a:t>Co-Op</a:t>
                      </a:r>
                      <a:r>
                        <a:rPr lang="en-US" sz="900">
                          <a:solidFill>
                            <a:schemeClr val="tx1"/>
                          </a:solidFill>
                          <a:effectLst/>
                          <a:highlight>
                            <a:srgbClr val="D9E2F3"/>
                          </a:highlight>
                          <a:latin typeface="Garamond" panose="02020404030301010803" pitchFamily="18" charset="0"/>
                        </a:rPr>
                        <a:t>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a:solidFill>
                            <a:schemeClr val="tx1"/>
                          </a:solidFill>
                          <a:effectLst/>
                          <a:highlight>
                            <a:srgbClr val="D9E2F3"/>
                          </a:highlight>
                          <a:latin typeface="Garamond" panose="02020404030301010803" pitchFamily="18" charset="0"/>
                        </a:rPr>
                        <a:t>Binary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Value of 1 if property type is co-op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259136866"/>
                  </a:ext>
                </a:extLst>
              </a:tr>
              <a:tr h="190500">
                <a:tc>
                  <a:txBody>
                    <a:bodyPr/>
                    <a:lstStyle/>
                    <a:p>
                      <a:pPr rtl="0" fontAlgn="base"/>
                      <a:r>
                        <a:rPr lang="en-US" sz="900" b="1">
                          <a:solidFill>
                            <a:schemeClr val="tx1"/>
                          </a:solidFill>
                          <a:effectLst/>
                          <a:latin typeface="Garamond" panose="02020404030301010803" pitchFamily="18" charset="0"/>
                        </a:rPr>
                        <a:t>Price</a:t>
                      </a:r>
                      <a:r>
                        <a:rPr lang="en-US" sz="900">
                          <a:solidFill>
                            <a:schemeClr val="tx1"/>
                          </a:solidFill>
                          <a:effectLst/>
                          <a:latin typeface="Garamond" panose="02020404030301010803" pitchFamily="18" charset="0"/>
                        </a:rPr>
                        <a:t> </a:t>
                      </a:r>
                      <a:endParaRPr lang="en-US">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Continuous</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List price for the property (in US dollars) </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3785908582"/>
                  </a:ext>
                </a:extLst>
              </a:tr>
              <a:tr h="190500">
                <a:tc>
                  <a:txBody>
                    <a:bodyPr/>
                    <a:lstStyle/>
                    <a:p>
                      <a:pPr rtl="0" fontAlgn="base"/>
                      <a:r>
                        <a:rPr lang="en-US" sz="900" b="1">
                          <a:solidFill>
                            <a:schemeClr val="tx1"/>
                          </a:solidFill>
                          <a:effectLst/>
                          <a:highlight>
                            <a:srgbClr val="D9E2F3"/>
                          </a:highlight>
                          <a:latin typeface="Garamond" panose="02020404030301010803" pitchFamily="18" charset="0"/>
                        </a:rPr>
                        <a:t>Bed</a:t>
                      </a:r>
                      <a:r>
                        <a:rPr lang="en-US" sz="900">
                          <a:solidFill>
                            <a:schemeClr val="tx1"/>
                          </a:solidFill>
                          <a:effectLst/>
                          <a:highlight>
                            <a:srgbClr val="D9E2F3"/>
                          </a:highlight>
                          <a:latin typeface="Garamond" panose="02020404030301010803" pitchFamily="18" charset="0"/>
                        </a:rPr>
                        <a:t> </a:t>
                      </a:r>
                      <a:endParaRPr lang="en-US">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Continuous</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Number of bedrooms in the property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786698576"/>
                  </a:ext>
                </a:extLst>
              </a:tr>
              <a:tr h="190500">
                <a:tc>
                  <a:txBody>
                    <a:bodyPr/>
                    <a:lstStyle/>
                    <a:p>
                      <a:pPr rtl="0" fontAlgn="base"/>
                      <a:r>
                        <a:rPr lang="en-US" sz="900" b="1">
                          <a:solidFill>
                            <a:schemeClr val="tx1"/>
                          </a:solidFill>
                          <a:effectLst/>
                          <a:latin typeface="Garamond" panose="02020404030301010803" pitchFamily="18" charset="0"/>
                        </a:rPr>
                        <a:t>Bath</a:t>
                      </a:r>
                      <a:r>
                        <a:rPr lang="en-US" sz="900">
                          <a:solidFill>
                            <a:schemeClr val="tx1"/>
                          </a:solidFill>
                          <a:effectLst/>
                          <a:latin typeface="Garamond" panose="02020404030301010803" pitchFamily="18" charset="0"/>
                        </a:rPr>
                        <a:t> </a:t>
                      </a:r>
                      <a:endParaRPr lang="en-US">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Continuous</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Number of full bathrooms in the property </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295622772"/>
                  </a:ext>
                </a:extLst>
              </a:tr>
              <a:tr h="190500">
                <a:tc>
                  <a:txBody>
                    <a:bodyPr/>
                    <a:lstStyle/>
                    <a:p>
                      <a:pPr rtl="0" fontAlgn="base"/>
                      <a:r>
                        <a:rPr lang="en-US" sz="900" b="1" dirty="0">
                          <a:solidFill>
                            <a:schemeClr val="tx1"/>
                          </a:solidFill>
                          <a:effectLst/>
                          <a:highlight>
                            <a:srgbClr val="D9E2F3"/>
                          </a:highlight>
                          <a:latin typeface="Garamond" panose="02020404030301010803" pitchFamily="18" charset="0"/>
                        </a:rPr>
                        <a:t>Property Sq Ft</a:t>
                      </a:r>
                      <a:r>
                        <a:rPr lang="en-US" sz="900" dirty="0">
                          <a:solidFill>
                            <a:schemeClr val="tx1"/>
                          </a:solidFill>
                          <a:effectLst/>
                          <a:highlight>
                            <a:srgbClr val="D9E2F3"/>
                          </a:highlight>
                          <a:latin typeface="Garamond" panose="02020404030301010803" pitchFamily="18" charset="0"/>
                        </a:rPr>
                        <a:t>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Continuous</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Number of sq feet in the property </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4037216153"/>
                  </a:ext>
                </a:extLst>
              </a:tr>
              <a:tr h="190500">
                <a:tc>
                  <a:txBody>
                    <a:bodyPr/>
                    <a:lstStyle/>
                    <a:p>
                      <a:pPr rtl="0" fontAlgn="base"/>
                      <a:r>
                        <a:rPr lang="en-US" sz="900" b="1" dirty="0">
                          <a:solidFill>
                            <a:schemeClr val="tx1"/>
                          </a:solidFill>
                          <a:effectLst/>
                          <a:latin typeface="Garamond" panose="02020404030301010803" pitchFamily="18" charset="0"/>
                        </a:rPr>
                        <a:t>Address</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Text</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Street address component</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2332753218"/>
                  </a:ext>
                </a:extLst>
              </a:tr>
              <a:tr h="190500">
                <a:tc>
                  <a:txBody>
                    <a:bodyPr/>
                    <a:lstStyle/>
                    <a:p>
                      <a:pPr rtl="0" fontAlgn="base"/>
                      <a:r>
                        <a:rPr lang="en-US" sz="900" b="1" dirty="0">
                          <a:solidFill>
                            <a:schemeClr val="tx1"/>
                          </a:solidFill>
                          <a:effectLst/>
                          <a:highlight>
                            <a:srgbClr val="D9E2F3"/>
                          </a:highlight>
                          <a:latin typeface="Garamond" panose="02020404030301010803" pitchFamily="18" charset="0"/>
                        </a:rPr>
                        <a:t>City</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Categorical</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City name for the property</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19195263"/>
                  </a:ext>
                </a:extLst>
              </a:tr>
              <a:tr h="190500">
                <a:tc>
                  <a:txBody>
                    <a:bodyPr/>
                    <a:lstStyle/>
                    <a:p>
                      <a:pPr rtl="0" fontAlgn="base"/>
                      <a:r>
                        <a:rPr lang="en-US" sz="900" b="1" dirty="0">
                          <a:solidFill>
                            <a:schemeClr val="tx1"/>
                          </a:solidFill>
                          <a:effectLst/>
                          <a:latin typeface="Garamond" panose="02020404030301010803" pitchFamily="18" charset="0"/>
                        </a:rPr>
                        <a:t>State</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Categorical</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State 2-letter abbreviation for the property</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2012400172"/>
                  </a:ext>
                </a:extLst>
              </a:tr>
              <a:tr h="190500">
                <a:tc>
                  <a:txBody>
                    <a:bodyPr/>
                    <a:lstStyle/>
                    <a:p>
                      <a:pPr rtl="0" fontAlgn="base"/>
                      <a:r>
                        <a:rPr lang="en-US" sz="900" b="1" dirty="0">
                          <a:solidFill>
                            <a:schemeClr val="tx1"/>
                          </a:solidFill>
                          <a:effectLst/>
                          <a:highlight>
                            <a:srgbClr val="D9E2F3"/>
                          </a:highlight>
                          <a:latin typeface="Garamond" panose="02020404030301010803" pitchFamily="18" charset="0"/>
                        </a:rPr>
                        <a:t>Zip Code</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Categorical</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Zip code for the property</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423190076"/>
                  </a:ext>
                </a:extLst>
              </a:tr>
              <a:tr h="190500">
                <a:tc>
                  <a:txBody>
                    <a:bodyPr/>
                    <a:lstStyle/>
                    <a:p>
                      <a:pPr rtl="0" fontAlgn="base"/>
                      <a:r>
                        <a:rPr lang="en-US" sz="900" b="1" dirty="0">
                          <a:solidFill>
                            <a:schemeClr val="tx1"/>
                          </a:solidFill>
                          <a:effectLst/>
                          <a:latin typeface="Garamond" panose="02020404030301010803" pitchFamily="18" charset="0"/>
                        </a:rPr>
                        <a:t>Locality</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Categorical</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Locality designated for the property</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1843773152"/>
                  </a:ext>
                </a:extLst>
              </a:tr>
              <a:tr h="190500">
                <a:tc>
                  <a:txBody>
                    <a:bodyPr/>
                    <a:lstStyle/>
                    <a:p>
                      <a:pPr rtl="0" fontAlgn="base"/>
                      <a:r>
                        <a:rPr lang="en-US" sz="900" b="1" dirty="0" err="1">
                          <a:solidFill>
                            <a:schemeClr val="tx1"/>
                          </a:solidFill>
                          <a:effectLst/>
                          <a:highlight>
                            <a:srgbClr val="D9E2F3"/>
                          </a:highlight>
                          <a:latin typeface="Garamond" panose="02020404030301010803" pitchFamily="18" charset="0"/>
                        </a:rPr>
                        <a:t>Sublocality</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Categorical</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err="1">
                          <a:solidFill>
                            <a:schemeClr val="tx1"/>
                          </a:solidFill>
                          <a:effectLst/>
                          <a:highlight>
                            <a:srgbClr val="D9E2F3"/>
                          </a:highlight>
                          <a:latin typeface="Garamond" panose="02020404030301010803" pitchFamily="18" charset="0"/>
                        </a:rPr>
                        <a:t>Sublocality</a:t>
                      </a:r>
                      <a:r>
                        <a:rPr lang="en-US" sz="900" dirty="0">
                          <a:solidFill>
                            <a:schemeClr val="tx1"/>
                          </a:solidFill>
                          <a:effectLst/>
                          <a:highlight>
                            <a:srgbClr val="D9E2F3"/>
                          </a:highlight>
                          <a:latin typeface="Garamond" panose="02020404030301010803" pitchFamily="18" charset="0"/>
                        </a:rPr>
                        <a:t> designated for the property</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660345895"/>
                  </a:ext>
                </a:extLst>
              </a:tr>
              <a:tr h="190500">
                <a:tc>
                  <a:txBody>
                    <a:bodyPr/>
                    <a:lstStyle/>
                    <a:p>
                      <a:pPr rtl="0" fontAlgn="base"/>
                      <a:r>
                        <a:rPr lang="en-US" sz="900" b="1" dirty="0">
                          <a:solidFill>
                            <a:schemeClr val="tx1"/>
                          </a:solidFill>
                          <a:effectLst/>
                          <a:latin typeface="Garamond" panose="02020404030301010803" pitchFamily="18" charset="0"/>
                        </a:rPr>
                        <a:t>Latitude</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Continuous</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tc>
                  <a:txBody>
                    <a:bodyPr/>
                    <a:lstStyle/>
                    <a:p>
                      <a:pPr rtl="0" fontAlgn="base"/>
                      <a:r>
                        <a:rPr lang="en-US" sz="900" dirty="0">
                          <a:solidFill>
                            <a:schemeClr val="tx1"/>
                          </a:solidFill>
                          <a:effectLst/>
                          <a:latin typeface="Garamond" panose="02020404030301010803" pitchFamily="18" charset="0"/>
                        </a:rPr>
                        <a:t>Latitude of the property in decimal degrees</a:t>
                      </a:r>
                      <a:endParaRPr lang="en-US" dirty="0">
                        <a:solidFill>
                          <a:schemeClr val="tx1"/>
                        </a:solidFill>
                        <a:effectLs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1337488281"/>
                  </a:ext>
                </a:extLst>
              </a:tr>
              <a:tr h="190500">
                <a:tc>
                  <a:txBody>
                    <a:bodyPr/>
                    <a:lstStyle/>
                    <a:p>
                      <a:pPr rtl="0" fontAlgn="base"/>
                      <a:r>
                        <a:rPr lang="en-US" sz="900" b="1" dirty="0">
                          <a:solidFill>
                            <a:schemeClr val="tx1"/>
                          </a:solidFill>
                          <a:effectLst/>
                          <a:highlight>
                            <a:srgbClr val="D9E2F3"/>
                          </a:highlight>
                          <a:latin typeface="Garamond" panose="02020404030301010803" pitchFamily="18" charset="0"/>
                        </a:rPr>
                        <a:t>Longitude</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Continuous</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tc>
                  <a:txBody>
                    <a:bodyPr/>
                    <a:lstStyle/>
                    <a:p>
                      <a:pPr rtl="0" fontAlgn="base"/>
                      <a:r>
                        <a:rPr lang="en-US" sz="900" dirty="0">
                          <a:solidFill>
                            <a:schemeClr val="tx1"/>
                          </a:solidFill>
                          <a:effectLst/>
                          <a:highlight>
                            <a:srgbClr val="D9E2F3"/>
                          </a:highlight>
                          <a:latin typeface="Garamond" panose="02020404030301010803" pitchFamily="18" charset="0"/>
                        </a:rPr>
                        <a:t>Longitude of the property in decimal degrees</a:t>
                      </a:r>
                      <a:endParaRPr lang="en-US" dirty="0">
                        <a:solidFill>
                          <a:schemeClr val="tx1"/>
                        </a:solidFill>
                        <a:effectLst/>
                        <a:highlight>
                          <a:srgbClr val="D9E2F3"/>
                        </a:highlight>
                      </a:endParaRPr>
                    </a:p>
                  </a:txBody>
                  <a:tcPr marL="57150" marR="57150" anchor="ctr">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637344737"/>
                  </a:ext>
                </a:extLst>
              </a:tr>
            </a:tbl>
          </a:graphicData>
        </a:graphic>
      </p:graphicFrame>
      <p:sp>
        <p:nvSpPr>
          <p:cNvPr id="4" name="TextBox 3">
            <a:extLst>
              <a:ext uri="{FF2B5EF4-FFF2-40B4-BE49-F238E27FC236}">
                <a16:creationId xmlns:a16="http://schemas.microsoft.com/office/drawing/2014/main" id="{E7E0C3AA-38D9-3E25-5D27-B4C9C10645FB}"/>
              </a:ext>
            </a:extLst>
          </p:cNvPr>
          <p:cNvSpPr txBox="1"/>
          <p:nvPr/>
        </p:nvSpPr>
        <p:spPr>
          <a:xfrm>
            <a:off x="8654508" y="6015669"/>
            <a:ext cx="3370345" cy="246221"/>
          </a:xfrm>
          <a:prstGeom prst="rect">
            <a:avLst/>
          </a:prstGeom>
          <a:noFill/>
        </p:spPr>
        <p:txBody>
          <a:bodyPr wrap="square" rtlCol="0">
            <a:spAutoFit/>
          </a:bodyPr>
          <a:lstStyle/>
          <a:p>
            <a:pPr algn="ctr"/>
            <a:r>
              <a:rPr lang="en-US" sz="1000" b="1" i="1" dirty="0"/>
              <a:t>Table 1: Final Variable Dictionary</a:t>
            </a:r>
          </a:p>
        </p:txBody>
      </p:sp>
      <p:pic>
        <p:nvPicPr>
          <p:cNvPr id="7" name="Audio 6">
            <a:hlinkClick r:id="" action="ppaction://media"/>
            <a:extLst>
              <a:ext uri="{FF2B5EF4-FFF2-40B4-BE49-F238E27FC236}">
                <a16:creationId xmlns:a16="http://schemas.microsoft.com/office/drawing/2014/main" id="{6088BAAA-8C5C-3AAC-6160-A00561476E1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30806761"/>
      </p:ext>
    </p:extLst>
  </p:cSld>
  <p:clrMapOvr>
    <a:masterClrMapping/>
  </p:clrMapOvr>
  <mc:AlternateContent xmlns:mc="http://schemas.openxmlformats.org/markup-compatibility/2006">
    <mc:Choice xmlns:p14="http://schemas.microsoft.com/office/powerpoint/2010/main" Requires="p14">
      <p:transition spd="slow" p14:dur="2000" advTm="87642"/>
    </mc:Choice>
    <mc:Fallback>
      <p:transition spd="slow" advTm="87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5"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8" name="Freeform: Shape 2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F9E8488C-D6DF-2684-DD0F-91B1C73DFCA9}"/>
              </a:ext>
            </a:extLst>
          </p:cNvPr>
          <p:cNvSpPr>
            <a:spLocks noGrp="1"/>
          </p:cNvSpPr>
          <p:nvPr>
            <p:ph type="title"/>
          </p:nvPr>
        </p:nvSpPr>
        <p:spPr>
          <a:xfrm>
            <a:off x="154987" y="2005181"/>
            <a:ext cx="3172681" cy="2788920"/>
          </a:xfrm>
        </p:spPr>
        <p:txBody>
          <a:bodyPr anchor="ctr">
            <a:normAutofit/>
          </a:bodyPr>
          <a:lstStyle/>
          <a:p>
            <a:r>
              <a:rPr lang="en-US" dirty="0">
                <a:solidFill>
                  <a:schemeClr val="bg1"/>
                </a:solidFill>
                <a:latin typeface="Calibri"/>
                <a:ea typeface="Calibri"/>
                <a:cs typeface="Calibri"/>
              </a:rPr>
              <a:t>Data Preparation</a:t>
            </a:r>
          </a:p>
        </p:txBody>
      </p:sp>
      <p:sp>
        <p:nvSpPr>
          <p:cNvPr id="3" name="Content Placeholder 2">
            <a:extLst>
              <a:ext uri="{FF2B5EF4-FFF2-40B4-BE49-F238E27FC236}">
                <a16:creationId xmlns:a16="http://schemas.microsoft.com/office/drawing/2014/main" id="{87410BFA-3C95-B991-022E-7C4A1E7949EC}"/>
              </a:ext>
            </a:extLst>
          </p:cNvPr>
          <p:cNvSpPr>
            <a:spLocks noGrp="1"/>
          </p:cNvSpPr>
          <p:nvPr>
            <p:ph idx="1"/>
          </p:nvPr>
        </p:nvSpPr>
        <p:spPr>
          <a:xfrm>
            <a:off x="3898540" y="194266"/>
            <a:ext cx="7869915" cy="6400224"/>
          </a:xfrm>
        </p:spPr>
        <p:txBody>
          <a:bodyPr vert="horz" lIns="91440" tIns="45720" rIns="91440" bIns="45720" rtlCol="0" anchor="ctr">
            <a:normAutofit/>
          </a:bodyPr>
          <a:lstStyle/>
          <a:p>
            <a:pPr marL="0" indent="0" algn="just">
              <a:buNone/>
            </a:pPr>
            <a:r>
              <a:rPr lang="en-US" sz="1800" dirty="0">
                <a:solidFill>
                  <a:schemeClr val="tx2"/>
                </a:solidFill>
                <a:latin typeface="Calibri"/>
                <a:ea typeface="Calibri"/>
                <a:cs typeface="Calibri"/>
              </a:rPr>
              <a:t>Some intermediary steps were taken to get the data to this final form:</a:t>
            </a:r>
          </a:p>
          <a:p>
            <a:pPr algn="just"/>
            <a:r>
              <a:rPr lang="en-US" sz="1800" dirty="0">
                <a:solidFill>
                  <a:schemeClr val="tx2"/>
                </a:solidFill>
                <a:latin typeface="Calibri"/>
                <a:ea typeface="Calibri"/>
                <a:cs typeface="Calibri"/>
              </a:rPr>
              <a:t>Variables such as Broker title, Administrative Area Level 2, street name, long name, and formatted address were excluded in order to streamline the analysis. </a:t>
            </a:r>
            <a:endParaRPr lang="en-US" sz="1800" dirty="0">
              <a:solidFill>
                <a:schemeClr val="tx2"/>
              </a:solidFill>
            </a:endParaRPr>
          </a:p>
          <a:p>
            <a:pPr algn="just"/>
            <a:r>
              <a:rPr lang="en-US" sz="1800" dirty="0">
                <a:solidFill>
                  <a:schemeClr val="tx2"/>
                </a:solidFill>
                <a:latin typeface="Calibri"/>
                <a:ea typeface="Calibri"/>
                <a:cs typeface="Calibri"/>
              </a:rPr>
              <a:t>State variable was changed from long format "New York" to state initial (NY) for readability purposes. </a:t>
            </a:r>
          </a:p>
          <a:p>
            <a:pPr algn="just"/>
            <a:r>
              <a:rPr lang="en-US" sz="1800" dirty="0">
                <a:solidFill>
                  <a:schemeClr val="tx2"/>
                </a:solidFill>
                <a:latin typeface="Calibri"/>
                <a:ea typeface="Calibri"/>
                <a:cs typeface="Calibri"/>
              </a:rPr>
              <a:t>418 instances with certain incompatible sale type values (pending, contingent, for sale, foreclosure, coming soon, land, and mobile home) were excluded for consistency of the variable meaning.</a:t>
            </a:r>
          </a:p>
          <a:p>
            <a:pPr algn="just"/>
            <a:r>
              <a:rPr lang="en-US" sz="1800" dirty="0">
                <a:solidFill>
                  <a:schemeClr val="tx2"/>
                </a:solidFill>
                <a:latin typeface="Calibri"/>
                <a:ea typeface="Calibri"/>
                <a:cs typeface="Calibri"/>
              </a:rPr>
              <a:t>We also rectified other anomalies with processes such as converting unusual decimals into whole or decimal values for variables like the number of bathrooms and property square feet. For those we were unable to rectify through manual lookup and imputation, the instances were removed (778 total). </a:t>
            </a:r>
          </a:p>
          <a:p>
            <a:pPr algn="just"/>
            <a:r>
              <a:rPr lang="en-US" sz="1800" dirty="0">
                <a:solidFill>
                  <a:schemeClr val="tx2"/>
                </a:solidFill>
                <a:latin typeface="Calibri"/>
                <a:ea typeface="Calibri"/>
                <a:cs typeface="Calibri"/>
              </a:rPr>
              <a:t>Feature engineering was used to create additional fields, such as extraction of the city and zip code from addresses and conversion property sale types to dummy (binary) variables to represent each of the following property categories: single-family home, multi-family home, townhouse, condo, and co-op. </a:t>
            </a:r>
          </a:p>
        </p:txBody>
      </p:sp>
      <p:pic>
        <p:nvPicPr>
          <p:cNvPr id="9" name="Audio 8">
            <a:hlinkClick r:id="" action="ppaction://media"/>
            <a:extLst>
              <a:ext uri="{FF2B5EF4-FFF2-40B4-BE49-F238E27FC236}">
                <a16:creationId xmlns:a16="http://schemas.microsoft.com/office/drawing/2014/main" id="{CB583F4B-C8AA-155E-9B3C-1F4A5DBF5CC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94015677"/>
      </p:ext>
    </p:extLst>
  </p:cSld>
  <p:clrMapOvr>
    <a:masterClrMapping/>
  </p:clrMapOvr>
  <mc:AlternateContent xmlns:mc="http://schemas.openxmlformats.org/markup-compatibility/2006">
    <mc:Choice xmlns:p14="http://schemas.microsoft.com/office/powerpoint/2010/main" Requires="p14">
      <p:transition spd="slow" p14:dur="2000" advTm="124155"/>
    </mc:Choice>
    <mc:Fallback>
      <p:transition spd="slow" advTm="124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DC70AE43-489F-67EC-BC31-63F534A0C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744" y="3466243"/>
            <a:ext cx="6181231" cy="342741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209557" cy="6858000"/>
            <a:chOff x="651279" y="598259"/>
            <a:chExt cx="7559029"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6913600"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7559029" cy="56807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252CC4B9-47B2-8276-57DD-FFC41531D861}"/>
              </a:ext>
            </a:extLst>
          </p:cNvPr>
          <p:cNvSpPr>
            <a:spLocks noGrp="1"/>
          </p:cNvSpPr>
          <p:nvPr>
            <p:ph type="title"/>
          </p:nvPr>
        </p:nvSpPr>
        <p:spPr>
          <a:xfrm>
            <a:off x="168158" y="754984"/>
            <a:ext cx="4051298" cy="5340097"/>
          </a:xfrm>
        </p:spPr>
        <p:txBody>
          <a:bodyPr anchor="ctr">
            <a:normAutofit/>
          </a:bodyPr>
          <a:lstStyle/>
          <a:p>
            <a:r>
              <a:rPr lang="en-US" dirty="0">
                <a:solidFill>
                  <a:schemeClr val="bg1"/>
                </a:solidFill>
                <a:latin typeface="Calibri"/>
                <a:ea typeface="Calibri"/>
                <a:cs typeface="Calibri"/>
              </a:rPr>
              <a:t>Data Understanding</a:t>
            </a:r>
          </a:p>
        </p:txBody>
      </p:sp>
      <p:sp>
        <p:nvSpPr>
          <p:cNvPr id="3" name="Content Placeholder 2">
            <a:extLst>
              <a:ext uri="{FF2B5EF4-FFF2-40B4-BE49-F238E27FC236}">
                <a16:creationId xmlns:a16="http://schemas.microsoft.com/office/drawing/2014/main" id="{92474629-8F14-7D0A-CCB6-00D9F2A8B11C}"/>
              </a:ext>
            </a:extLst>
          </p:cNvPr>
          <p:cNvSpPr>
            <a:spLocks noGrp="1"/>
          </p:cNvSpPr>
          <p:nvPr>
            <p:ph idx="1"/>
          </p:nvPr>
        </p:nvSpPr>
        <p:spPr>
          <a:xfrm>
            <a:off x="4242809" y="280145"/>
            <a:ext cx="7814286" cy="3228243"/>
          </a:xfrm>
        </p:spPr>
        <p:txBody>
          <a:bodyPr vert="horz" lIns="91440" tIns="45720" rIns="91440" bIns="45720" rtlCol="0" anchor="ctr">
            <a:noAutofit/>
          </a:bodyPr>
          <a:lstStyle/>
          <a:p>
            <a:pPr marL="0" indent="0" algn="just">
              <a:buNone/>
            </a:pPr>
            <a:r>
              <a:rPr lang="en-US" sz="1600" dirty="0">
                <a:solidFill>
                  <a:schemeClr val="tx2"/>
                </a:solidFill>
                <a:latin typeface="Calibri"/>
                <a:ea typeface="Calibri"/>
                <a:cs typeface="Calibri"/>
              </a:rPr>
              <a:t>For Price, all but 2 records were below $29 million, even after the removal of 1,296 instances. After an outlier analysis (K-Nearest Neighbors method with K=5), the two rows were found to be the strongest outliers and were removed. </a:t>
            </a:r>
            <a:endParaRPr lang="en-US" sz="1600" dirty="0">
              <a:solidFill>
                <a:schemeClr val="tx2"/>
              </a:solidFill>
            </a:endParaRPr>
          </a:p>
          <a:p>
            <a:pPr marL="0" indent="0" algn="just">
              <a:buNone/>
            </a:pPr>
            <a:r>
              <a:rPr lang="en-US" sz="1600" dirty="0">
                <a:solidFill>
                  <a:schemeClr val="tx2"/>
                </a:solidFill>
                <a:latin typeface="Calibri"/>
                <a:ea typeface="Calibri"/>
                <a:cs typeface="Calibri"/>
              </a:rPr>
              <a:t>For Beds, the distribution was nearly symmetric but skewed slightly to the right. 99.5% of homes had fewer than 15 beds, and the median is 3. Baths was similarly distributed, but even more skewed to the right. The median is 2, and 99.5% of homes had 10 baths or fewer.</a:t>
            </a:r>
          </a:p>
          <a:p>
            <a:pPr marL="0" indent="0" algn="just">
              <a:buNone/>
            </a:pPr>
            <a:r>
              <a:rPr lang="en-US" sz="1600" dirty="0" err="1">
                <a:solidFill>
                  <a:schemeClr val="tx2"/>
                </a:solidFill>
                <a:latin typeface="Calibri"/>
                <a:ea typeface="Calibri"/>
                <a:cs typeface="Calibri"/>
              </a:rPr>
              <a:t>PropertySQFT</a:t>
            </a:r>
            <a:r>
              <a:rPr lang="en-US" sz="1600" dirty="0">
                <a:solidFill>
                  <a:schemeClr val="tx2"/>
                </a:solidFill>
                <a:latin typeface="Calibri"/>
                <a:ea typeface="Calibri"/>
                <a:cs typeface="Calibri"/>
              </a:rPr>
              <a:t> was heavily skewed to the right, with 99.5% of homes within 13,088 square feet. The median that came in the initial analysis was 21,842,184.208 </a:t>
            </a:r>
            <a:r>
              <a:rPr lang="en-US" sz="1600" dirty="0" err="1">
                <a:solidFill>
                  <a:schemeClr val="tx2"/>
                </a:solidFill>
                <a:latin typeface="Calibri"/>
                <a:ea typeface="Calibri"/>
                <a:cs typeface="Calibri"/>
              </a:rPr>
              <a:t>sqft</a:t>
            </a:r>
            <a:r>
              <a:rPr lang="en-US" sz="1600" dirty="0">
                <a:solidFill>
                  <a:schemeClr val="tx2"/>
                </a:solidFill>
                <a:latin typeface="Calibri"/>
                <a:ea typeface="Calibri"/>
                <a:cs typeface="Calibri"/>
              </a:rPr>
              <a:t> and led to further data cleansing. As a result, the median shifted to 1,482. </a:t>
            </a:r>
          </a:p>
          <a:p>
            <a:pPr marL="0" indent="0" algn="just">
              <a:buNone/>
            </a:pPr>
            <a:r>
              <a:rPr lang="en-US" sz="1600" dirty="0">
                <a:solidFill>
                  <a:schemeClr val="tx2"/>
                </a:solidFill>
                <a:latin typeface="Calibri"/>
                <a:ea typeface="Calibri"/>
                <a:cs typeface="Calibri"/>
              </a:rPr>
              <a:t>Latitude appears to have both a local maximum and global maximum. Longitude is skewed slightly to the left. A weak correlation exists between the price, property square feet, and the longitude/latitude coordinates with correlation values of 0.1391, -0.0256, and -0.0585 respectively. </a:t>
            </a:r>
          </a:p>
          <a:p>
            <a:pPr marL="0" indent="0" algn="just">
              <a:buNone/>
            </a:pPr>
            <a:endParaRPr lang="en-US" sz="1600" dirty="0">
              <a:solidFill>
                <a:schemeClr val="tx2"/>
              </a:solidFill>
              <a:latin typeface="Calibri"/>
              <a:ea typeface="Calibri"/>
              <a:cs typeface="Calibri"/>
            </a:endParaRPr>
          </a:p>
        </p:txBody>
      </p:sp>
      <p:sp>
        <p:nvSpPr>
          <p:cNvPr id="4" name="TextBox 3">
            <a:extLst>
              <a:ext uri="{FF2B5EF4-FFF2-40B4-BE49-F238E27FC236}">
                <a16:creationId xmlns:a16="http://schemas.microsoft.com/office/drawing/2014/main" id="{EF2C5C41-E989-C4A9-EBE3-0CC73EBFD1AA}"/>
              </a:ext>
            </a:extLst>
          </p:cNvPr>
          <p:cNvSpPr txBox="1"/>
          <p:nvPr/>
        </p:nvSpPr>
        <p:spPr>
          <a:xfrm>
            <a:off x="6787715" y="6590637"/>
            <a:ext cx="3165177" cy="261610"/>
          </a:xfrm>
          <a:prstGeom prst="rect">
            <a:avLst/>
          </a:prstGeom>
          <a:noFill/>
        </p:spPr>
        <p:txBody>
          <a:bodyPr wrap="square" rtlCol="0">
            <a:spAutoFit/>
          </a:bodyPr>
          <a:lstStyle/>
          <a:p>
            <a:r>
              <a:rPr lang="en-US" sz="1100" b="1" i="1" dirty="0"/>
              <a:t>Figure 1: Final Continuous Variable Statistics</a:t>
            </a:r>
          </a:p>
        </p:txBody>
      </p:sp>
      <p:pic>
        <p:nvPicPr>
          <p:cNvPr id="6" name="Audio 5">
            <a:hlinkClick r:id="" action="ppaction://media"/>
            <a:extLst>
              <a:ext uri="{FF2B5EF4-FFF2-40B4-BE49-F238E27FC236}">
                <a16:creationId xmlns:a16="http://schemas.microsoft.com/office/drawing/2014/main" id="{0BF49C5D-29A7-42B4-FECF-509C4DC6B0E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3290187"/>
      </p:ext>
    </p:extLst>
  </p:cSld>
  <p:clrMapOvr>
    <a:masterClrMapping/>
  </p:clrMapOvr>
  <mc:AlternateContent xmlns:mc="http://schemas.openxmlformats.org/markup-compatibility/2006">
    <mc:Choice xmlns:p14="http://schemas.microsoft.com/office/powerpoint/2010/main" Requires="p14">
      <p:transition spd="slow" p14:dur="2000" advTm="130351"/>
    </mc:Choice>
    <mc:Fallback>
      <p:transition spd="slow" advTm="130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950764" cy="6858000"/>
            <a:chOff x="651279" y="598259"/>
            <a:chExt cx="7094319"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7094319"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6991049"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CEA222A5-8280-27DD-1F6C-F730E4FB58A0}"/>
              </a:ext>
            </a:extLst>
          </p:cNvPr>
          <p:cNvSpPr>
            <a:spLocks noGrp="1"/>
          </p:cNvSpPr>
          <p:nvPr>
            <p:ph type="title"/>
          </p:nvPr>
        </p:nvSpPr>
        <p:spPr>
          <a:xfrm>
            <a:off x="96272" y="754984"/>
            <a:ext cx="3763751" cy="5340097"/>
          </a:xfrm>
        </p:spPr>
        <p:txBody>
          <a:bodyPr anchor="ctr">
            <a:normAutofit/>
          </a:bodyPr>
          <a:lstStyle/>
          <a:p>
            <a:r>
              <a:rPr lang="en-US" sz="4000" dirty="0">
                <a:solidFill>
                  <a:schemeClr val="bg1"/>
                </a:solidFill>
                <a:latin typeface="Calibri"/>
                <a:ea typeface="Calibri"/>
                <a:cs typeface="Calibri"/>
              </a:rPr>
              <a:t>Data Understanding...cont'd</a:t>
            </a:r>
          </a:p>
        </p:txBody>
      </p:sp>
      <p:sp>
        <p:nvSpPr>
          <p:cNvPr id="3" name="Content Placeholder 2">
            <a:extLst>
              <a:ext uri="{FF2B5EF4-FFF2-40B4-BE49-F238E27FC236}">
                <a16:creationId xmlns:a16="http://schemas.microsoft.com/office/drawing/2014/main" id="{A9374794-124E-6EC9-5207-62BEA675EDB1}"/>
              </a:ext>
            </a:extLst>
          </p:cNvPr>
          <p:cNvSpPr>
            <a:spLocks noGrp="1"/>
          </p:cNvSpPr>
          <p:nvPr>
            <p:ph idx="1"/>
          </p:nvPr>
        </p:nvSpPr>
        <p:spPr>
          <a:xfrm>
            <a:off x="3937450" y="281598"/>
            <a:ext cx="4255547" cy="6166884"/>
          </a:xfrm>
        </p:spPr>
        <p:txBody>
          <a:bodyPr vert="horz" lIns="91440" tIns="45720" rIns="91440" bIns="45720" rtlCol="0" anchor="ctr">
            <a:noAutofit/>
          </a:bodyPr>
          <a:lstStyle/>
          <a:p>
            <a:pPr marL="0" indent="0" algn="just">
              <a:buNone/>
            </a:pPr>
            <a:r>
              <a:rPr lang="en-US" sz="1600" dirty="0">
                <a:solidFill>
                  <a:schemeClr val="tx2"/>
                </a:solidFill>
                <a:latin typeface="Calibri"/>
                <a:ea typeface="Calibri"/>
                <a:cs typeface="Calibri"/>
              </a:rPr>
              <a:t>Regarding the types of homes for sale and the distribution of type versus location (more information in the Appendices):</a:t>
            </a:r>
          </a:p>
          <a:p>
            <a:pPr algn="just"/>
            <a:r>
              <a:rPr lang="en-US" sz="1600" dirty="0">
                <a:solidFill>
                  <a:schemeClr val="tx2"/>
                </a:solidFill>
                <a:latin typeface="Calibri"/>
                <a:ea typeface="Calibri"/>
                <a:cs typeface="Calibri"/>
              </a:rPr>
              <a:t>Single-family homes, condominiums, and co-ops all were at around 25 percent share of the distribution.</a:t>
            </a:r>
          </a:p>
          <a:p>
            <a:pPr algn="just"/>
            <a:r>
              <a:rPr lang="en-US" sz="1600" dirty="0">
                <a:solidFill>
                  <a:schemeClr val="tx2"/>
                </a:solidFill>
                <a:latin typeface="Calibri"/>
                <a:ea typeface="Calibri"/>
                <a:cs typeface="Calibri"/>
              </a:rPr>
              <a:t>Most sales by county were in Manhattan (53%) and New York County (17.6%). For City, 28.6% were in Brooklyn, 17.4% were in Manhattan, and 14.5% were on Staten Island. </a:t>
            </a:r>
            <a:endParaRPr lang="en-US" sz="1600" dirty="0">
              <a:solidFill>
                <a:schemeClr val="tx2"/>
              </a:solidFill>
            </a:endParaRPr>
          </a:p>
          <a:p>
            <a:pPr algn="just"/>
            <a:r>
              <a:rPr lang="en-US" sz="1600" dirty="0">
                <a:solidFill>
                  <a:schemeClr val="tx2"/>
                </a:solidFill>
                <a:latin typeface="Calibri"/>
                <a:ea typeface="Calibri"/>
                <a:cs typeface="Calibri"/>
              </a:rPr>
              <a:t>Richmond County held the highest number of listed single-family homes (245), followed by Kings County (193), Queens County (136), and Bronx County (96). All other </a:t>
            </a:r>
            <a:r>
              <a:rPr lang="en-US" sz="1600" dirty="0" err="1">
                <a:solidFill>
                  <a:schemeClr val="tx2"/>
                </a:solidFill>
                <a:latin typeface="Calibri"/>
                <a:ea typeface="Calibri"/>
                <a:cs typeface="Calibri"/>
              </a:rPr>
              <a:t>sublocalities</a:t>
            </a:r>
            <a:r>
              <a:rPr lang="en-US" sz="1600" dirty="0">
                <a:solidFill>
                  <a:schemeClr val="tx2"/>
                </a:solidFill>
                <a:latin typeface="Calibri"/>
                <a:ea typeface="Calibri"/>
                <a:cs typeface="Calibri"/>
              </a:rPr>
              <a:t> did not have more than 30 homes listed. </a:t>
            </a:r>
          </a:p>
          <a:p>
            <a:pPr algn="just"/>
            <a:r>
              <a:rPr lang="en-US" sz="1600" dirty="0">
                <a:solidFill>
                  <a:schemeClr val="tx2"/>
                </a:solidFill>
                <a:latin typeface="Calibri"/>
                <a:ea typeface="Calibri"/>
                <a:cs typeface="Calibri"/>
              </a:rPr>
              <a:t>Kings County had the highest number of multi-family (164), followed by Bronx County (113), Richmond County (76), and Queens County (71). </a:t>
            </a:r>
          </a:p>
          <a:p>
            <a:pPr algn="just"/>
            <a:r>
              <a:rPr lang="en-US" sz="1600" dirty="0">
                <a:solidFill>
                  <a:schemeClr val="tx2"/>
                </a:solidFill>
                <a:latin typeface="Calibri"/>
                <a:ea typeface="Calibri"/>
                <a:cs typeface="Calibri"/>
              </a:rPr>
              <a:t>The largest number of townhouses for sale was found in New York County (99), followed by Kings County (74). For both Condos and Co-Ops, New York led, followed by Queens and Brooklyn.</a:t>
            </a:r>
          </a:p>
        </p:txBody>
      </p:sp>
      <p:pic>
        <p:nvPicPr>
          <p:cNvPr id="2052" name="Picture 4">
            <a:extLst>
              <a:ext uri="{FF2B5EF4-FFF2-40B4-BE49-F238E27FC236}">
                <a16:creationId xmlns:a16="http://schemas.microsoft.com/office/drawing/2014/main" id="{B7595891-78F0-BEB5-F1A3-CE16DEFB94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0507" y="33457"/>
            <a:ext cx="3713364" cy="207460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BD8E951-8AE2-25EF-F6A4-59B9B013E7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1238" y="2131019"/>
            <a:ext cx="3814283" cy="45320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E1433BA-6B43-F095-5BC1-1F079AA21BE6}"/>
              </a:ext>
            </a:extLst>
          </p:cNvPr>
          <p:cNvSpPr txBox="1"/>
          <p:nvPr/>
        </p:nvSpPr>
        <p:spPr>
          <a:xfrm>
            <a:off x="8935597" y="6634738"/>
            <a:ext cx="2820974" cy="246221"/>
          </a:xfrm>
          <a:prstGeom prst="rect">
            <a:avLst/>
          </a:prstGeom>
          <a:noFill/>
        </p:spPr>
        <p:txBody>
          <a:bodyPr wrap="square" rtlCol="0">
            <a:spAutoFit/>
          </a:bodyPr>
          <a:lstStyle/>
          <a:p>
            <a:pPr algn="ctr"/>
            <a:r>
              <a:rPr lang="en-US" sz="1000" b="1" i="1" dirty="0"/>
              <a:t>Figure A-2: Nominal Variable Distribution</a:t>
            </a:r>
          </a:p>
        </p:txBody>
      </p:sp>
      <p:pic>
        <p:nvPicPr>
          <p:cNvPr id="12" name="Audio 11">
            <a:hlinkClick r:id="" action="ppaction://media"/>
            <a:extLst>
              <a:ext uri="{FF2B5EF4-FFF2-40B4-BE49-F238E27FC236}">
                <a16:creationId xmlns:a16="http://schemas.microsoft.com/office/drawing/2014/main" id="{264D853C-D991-3317-DD28-8F7C2435DE8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83982029"/>
      </p:ext>
    </p:extLst>
  </p:cSld>
  <p:clrMapOvr>
    <a:masterClrMapping/>
  </p:clrMapOvr>
  <mc:AlternateContent xmlns:mc="http://schemas.openxmlformats.org/markup-compatibility/2006">
    <mc:Choice xmlns:p14="http://schemas.microsoft.com/office/powerpoint/2010/main" Requires="p14">
      <p:transition spd="slow" p14:dur="2000" advTm="104997"/>
    </mc:Choice>
    <mc:Fallback>
      <p:transition spd="slow" advTm="104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468349" cy="6858000"/>
            <a:chOff x="651279" y="598259"/>
            <a:chExt cx="8023737"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8023737"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7972102"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441DCE08-29A9-2E07-741E-A4D5A1183FF4}"/>
              </a:ext>
            </a:extLst>
          </p:cNvPr>
          <p:cNvSpPr>
            <a:spLocks noGrp="1"/>
          </p:cNvSpPr>
          <p:nvPr>
            <p:ph type="title"/>
          </p:nvPr>
        </p:nvSpPr>
        <p:spPr>
          <a:xfrm>
            <a:off x="182536" y="841248"/>
            <a:ext cx="5129600" cy="5340097"/>
          </a:xfrm>
        </p:spPr>
        <p:txBody>
          <a:bodyPr anchor="ctr">
            <a:normAutofit/>
          </a:bodyPr>
          <a:lstStyle/>
          <a:p>
            <a:r>
              <a:rPr lang="en-US" dirty="0">
                <a:solidFill>
                  <a:schemeClr val="bg1"/>
                </a:solidFill>
              </a:rPr>
              <a:t>Data Modeling</a:t>
            </a:r>
          </a:p>
        </p:txBody>
      </p:sp>
      <p:sp>
        <p:nvSpPr>
          <p:cNvPr id="3" name="Content Placeholder 2">
            <a:extLst>
              <a:ext uri="{FF2B5EF4-FFF2-40B4-BE49-F238E27FC236}">
                <a16:creationId xmlns:a16="http://schemas.microsoft.com/office/drawing/2014/main" id="{6044DC46-3395-494F-E510-D73F86C9B0E8}"/>
              </a:ext>
            </a:extLst>
          </p:cNvPr>
          <p:cNvSpPr>
            <a:spLocks noGrp="1"/>
          </p:cNvSpPr>
          <p:nvPr>
            <p:ph idx="1"/>
          </p:nvPr>
        </p:nvSpPr>
        <p:spPr>
          <a:xfrm>
            <a:off x="4568076" y="768379"/>
            <a:ext cx="7403139" cy="5685564"/>
          </a:xfrm>
        </p:spPr>
        <p:txBody>
          <a:bodyPr vert="horz" lIns="91440" tIns="45720" rIns="91440" bIns="45720" rtlCol="0" anchor="ctr">
            <a:normAutofit/>
          </a:bodyPr>
          <a:lstStyle/>
          <a:p>
            <a:pPr marL="0" indent="0" algn="just">
              <a:buNone/>
            </a:pPr>
            <a:r>
              <a:rPr lang="en-US" sz="2000" dirty="0">
                <a:solidFill>
                  <a:schemeClr val="tx2"/>
                </a:solidFill>
                <a:latin typeface="Calibri"/>
                <a:ea typeface="+mn-lt"/>
                <a:cs typeface="+mn-lt"/>
              </a:rPr>
              <a:t>Three statistical models were constructed to analyze the relationships within the data. They are:</a:t>
            </a:r>
          </a:p>
          <a:p>
            <a:pPr algn="just"/>
            <a:r>
              <a:rPr lang="en-US" sz="2000" b="1" dirty="0">
                <a:solidFill>
                  <a:schemeClr val="tx2"/>
                </a:solidFill>
                <a:latin typeface="Calibri"/>
                <a:ea typeface="+mn-lt"/>
                <a:cs typeface="+mn-lt"/>
              </a:rPr>
              <a:t>Least Squares Regression (LSR)</a:t>
            </a:r>
            <a:r>
              <a:rPr lang="en-US" sz="2000" dirty="0">
                <a:solidFill>
                  <a:schemeClr val="tx2"/>
                </a:solidFill>
                <a:latin typeface="Calibri"/>
                <a:ea typeface="+mn-lt"/>
                <a:cs typeface="+mn-lt"/>
              </a:rPr>
              <a:t>: was chosen to establish a straightforward relationship between independent variables like property type, number of bedrooms, and square footage, and the dependent variable, which is the price of the properties and to test the performance of the model. </a:t>
            </a:r>
            <a:r>
              <a:rPr lang="en-US" sz="2000" i="1" dirty="0">
                <a:solidFill>
                  <a:schemeClr val="tx2"/>
                </a:solidFill>
                <a:latin typeface="Calibri"/>
                <a:ea typeface="+mn-lt"/>
                <a:cs typeface="+mn-lt"/>
              </a:rPr>
              <a:t>(See Table A-4 in Appendices)</a:t>
            </a:r>
          </a:p>
          <a:p>
            <a:pPr algn="just"/>
            <a:r>
              <a:rPr lang="en-US" sz="2000" b="1" dirty="0">
                <a:solidFill>
                  <a:schemeClr val="tx2"/>
                </a:solidFill>
                <a:latin typeface="Calibri"/>
                <a:ea typeface="+mn-lt"/>
                <a:cs typeface="+mn-lt"/>
              </a:rPr>
              <a:t>Principal Component Analysis (PCA): </a:t>
            </a:r>
            <a:r>
              <a:rPr lang="en-US" sz="2000" dirty="0">
                <a:solidFill>
                  <a:schemeClr val="tx2"/>
                </a:solidFill>
                <a:latin typeface="Calibri"/>
                <a:ea typeface="+mn-lt"/>
                <a:cs typeface="+mn-lt"/>
              </a:rPr>
              <a:t>was</a:t>
            </a:r>
            <a:r>
              <a:rPr lang="en-US" sz="2000" b="1" dirty="0">
                <a:solidFill>
                  <a:schemeClr val="tx2"/>
                </a:solidFill>
                <a:latin typeface="Calibri"/>
                <a:ea typeface="+mn-lt"/>
                <a:cs typeface="+mn-lt"/>
              </a:rPr>
              <a:t> </a:t>
            </a:r>
            <a:r>
              <a:rPr lang="en-US" sz="2000" dirty="0">
                <a:solidFill>
                  <a:schemeClr val="tx2"/>
                </a:solidFill>
                <a:latin typeface="Calibri"/>
                <a:ea typeface="+mn-lt"/>
                <a:cs typeface="+mn-lt"/>
              </a:rPr>
              <a:t>used as a technique to reduce the dimensionality of the dataset by identifying the principal components that capture the most variance in the data. This method is beneficial for improving model efficiency and mitigating issues like multicollinearity. </a:t>
            </a:r>
            <a:r>
              <a:rPr lang="en-US" sz="2000" i="1" dirty="0">
                <a:solidFill>
                  <a:schemeClr val="tx2"/>
                </a:solidFill>
                <a:latin typeface="Calibri"/>
                <a:ea typeface="+mn-lt"/>
                <a:cs typeface="+mn-lt"/>
              </a:rPr>
              <a:t>(See Table A-5 in Appendices)</a:t>
            </a:r>
          </a:p>
          <a:p>
            <a:pPr algn="just"/>
            <a:r>
              <a:rPr lang="en-US" sz="2000" b="1" dirty="0">
                <a:solidFill>
                  <a:schemeClr val="tx2"/>
                </a:solidFill>
                <a:latin typeface="Calibri"/>
                <a:ea typeface="+mn-lt"/>
                <a:cs typeface="+mn-lt"/>
              </a:rPr>
              <a:t>Neural Network Models: </a:t>
            </a:r>
            <a:r>
              <a:rPr lang="en-US" sz="2000" dirty="0">
                <a:solidFill>
                  <a:schemeClr val="tx2"/>
                </a:solidFill>
                <a:latin typeface="Calibri"/>
                <a:ea typeface="+mn-lt"/>
                <a:cs typeface="+mn-lt"/>
              </a:rPr>
              <a:t>were developed to capture the non-linear relationships and complex patterns that linear model and PCA might miss. This approach was expected to handle the intricate interactions between variables more effectively. </a:t>
            </a:r>
            <a:r>
              <a:rPr lang="en-US" sz="2000" i="1" dirty="0">
                <a:solidFill>
                  <a:schemeClr val="tx2"/>
                </a:solidFill>
                <a:latin typeface="Calibri"/>
                <a:ea typeface="+mn-lt"/>
                <a:cs typeface="+mn-lt"/>
              </a:rPr>
              <a:t>(See Figures A-2, A-3, A-4, and A-5 in Appendices)</a:t>
            </a:r>
            <a:endParaRPr lang="en-US" sz="2000" i="1" dirty="0">
              <a:solidFill>
                <a:schemeClr val="tx2"/>
              </a:solidFill>
              <a:latin typeface="Calibri"/>
              <a:cs typeface="Calibri"/>
            </a:endParaRPr>
          </a:p>
          <a:p>
            <a:pPr algn="just"/>
            <a:endParaRPr lang="en-US" sz="2000" dirty="0">
              <a:solidFill>
                <a:schemeClr val="tx2"/>
              </a:solidFill>
            </a:endParaRPr>
          </a:p>
        </p:txBody>
      </p:sp>
      <p:pic>
        <p:nvPicPr>
          <p:cNvPr id="5" name="Audio 4">
            <a:hlinkClick r:id="" action="ppaction://media"/>
            <a:extLst>
              <a:ext uri="{FF2B5EF4-FFF2-40B4-BE49-F238E27FC236}">
                <a16:creationId xmlns:a16="http://schemas.microsoft.com/office/drawing/2014/main" id="{DAEDFBC9-20D0-2DED-D512-5B0F7206DD6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66174892"/>
      </p:ext>
    </p:extLst>
  </p:cSld>
  <p:clrMapOvr>
    <a:masterClrMapping/>
  </p:clrMapOvr>
  <mc:AlternateContent xmlns:mc="http://schemas.openxmlformats.org/markup-compatibility/2006">
    <mc:Choice xmlns:p14="http://schemas.microsoft.com/office/powerpoint/2010/main" Requires="p14">
      <p:transition spd="slow" p14:dur="2000" advTm="45891"/>
    </mc:Choice>
    <mc:Fallback>
      <p:transition spd="slow" advTm="45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260651" cy="6858000"/>
            <a:chOff x="651279" y="598259"/>
            <a:chExt cx="5855095"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855095"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855095"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4B89D149-AAE1-869C-9C71-0D9032195B01}"/>
              </a:ext>
            </a:extLst>
          </p:cNvPr>
          <p:cNvSpPr>
            <a:spLocks noGrp="1"/>
          </p:cNvSpPr>
          <p:nvPr>
            <p:ph type="title"/>
          </p:nvPr>
        </p:nvSpPr>
        <p:spPr>
          <a:xfrm>
            <a:off x="196914" y="841248"/>
            <a:ext cx="2857978" cy="5340097"/>
          </a:xfrm>
        </p:spPr>
        <p:txBody>
          <a:bodyPr anchor="ctr">
            <a:normAutofit/>
          </a:bodyPr>
          <a:lstStyle/>
          <a:p>
            <a:r>
              <a:rPr lang="en-US" sz="4800" dirty="0">
                <a:solidFill>
                  <a:schemeClr val="bg1"/>
                </a:solidFill>
              </a:rPr>
              <a:t>Model Evaluation</a:t>
            </a:r>
          </a:p>
        </p:txBody>
      </p:sp>
      <p:sp>
        <p:nvSpPr>
          <p:cNvPr id="3" name="Content Placeholder 2">
            <a:extLst>
              <a:ext uri="{FF2B5EF4-FFF2-40B4-BE49-F238E27FC236}">
                <a16:creationId xmlns:a16="http://schemas.microsoft.com/office/drawing/2014/main" id="{3A6118C4-B09F-C0DF-D50B-DC6BB51F835C}"/>
              </a:ext>
            </a:extLst>
          </p:cNvPr>
          <p:cNvSpPr>
            <a:spLocks noGrp="1"/>
          </p:cNvSpPr>
          <p:nvPr>
            <p:ph idx="1"/>
          </p:nvPr>
        </p:nvSpPr>
        <p:spPr>
          <a:xfrm>
            <a:off x="3326801" y="28280"/>
            <a:ext cx="8759955" cy="6763732"/>
          </a:xfrm>
        </p:spPr>
        <p:txBody>
          <a:bodyPr vert="horz" lIns="91440" tIns="45720" rIns="91440" bIns="45720" rtlCol="0" anchor="ctr">
            <a:normAutofit lnSpcReduction="10000"/>
          </a:bodyPr>
          <a:lstStyle/>
          <a:p>
            <a:pPr marL="0" indent="0" algn="just">
              <a:buNone/>
            </a:pP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In evaluating the three models we developed for predicting New York housing prices, we considered a variety of metrics to assess each model’s accuracy, generalizability, and suitability for deployment.</a:t>
            </a:r>
          </a:p>
          <a:p>
            <a:pPr marL="342900" indent="-342900" algn="just"/>
            <a:r>
              <a:rPr lang="en-US" sz="1800" b="1" dirty="0">
                <a:solidFill>
                  <a:schemeClr val="tx2"/>
                </a:solidFill>
                <a:latin typeface="Calibri" panose="020F0502020204030204" pitchFamily="34" charset="0"/>
                <a:ea typeface="Calibri" panose="020F0502020204030204" pitchFamily="34" charset="0"/>
                <a:cs typeface="Calibri" panose="020F0502020204030204" pitchFamily="34" charset="0"/>
              </a:rPr>
              <a:t>Least Squares Regression (LSR)</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 The LSR model displayed a perfect fit with an R</a:t>
            </a:r>
            <a:r>
              <a:rPr lang="en-US" sz="18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2 </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value of 1.0 (100%) and 0 RMSE, which typically indicates overfitting. The result suggests that while the model could explain all variability within the training set, it might not perform week on unseen data due to its excessive complexity and exact fit to the noise and specific details of the training data. </a:t>
            </a:r>
          </a:p>
          <a:p>
            <a:pPr marL="342900" indent="-342900" algn="just"/>
            <a:r>
              <a:rPr lang="en-US" sz="1800" b="1" dirty="0">
                <a:solidFill>
                  <a:schemeClr val="tx2"/>
                </a:solidFill>
                <a:latin typeface="Calibri" panose="020F0502020204030204" pitchFamily="34" charset="0"/>
                <a:ea typeface="Calibri" panose="020F0502020204030204" pitchFamily="34" charset="0"/>
                <a:cs typeface="Calibri" panose="020F0502020204030204" pitchFamily="34" charset="0"/>
              </a:rPr>
              <a:t>Principal Component Analysis (PCA)</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 The PCA-based regression model provided an Adjusted R</a:t>
            </a:r>
            <a:r>
              <a:rPr lang="en-US" sz="18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2 </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of only 0.064817 (6.4%) and RMSE of 39,012,725. This model demonstrated limited ability to account for the variance in housing prices and moderate error. This significant reduction in explanatory power compared to the LSR model suggests that while PCA helped in reducing noise and overfitting by focusing on the principal components, it may have also discarded too much useful information.</a:t>
            </a:r>
          </a:p>
          <a:p>
            <a:pPr marL="342900" indent="-342900" algn="just"/>
            <a:r>
              <a:rPr lang="en-US" sz="1800" b="1" dirty="0">
                <a:solidFill>
                  <a:schemeClr val="tx2"/>
                </a:solidFill>
                <a:latin typeface="Calibri" panose="020F0502020204030204" pitchFamily="34" charset="0"/>
                <a:ea typeface="Calibri" panose="020F0502020204030204" pitchFamily="34" charset="0"/>
                <a:cs typeface="Calibri" panose="020F0502020204030204" pitchFamily="34" charset="0"/>
              </a:rPr>
              <a:t>Neural Network Analysis (Holdback Model):</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 The initial Neural Network model yielded a training R</a:t>
            </a:r>
            <a:r>
              <a:rPr lang="en-US" sz="18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2  </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0f 0.4413, showing that about 44% of the variance in housing process was accounted for by the model. However, the validation R</a:t>
            </a:r>
            <a:r>
              <a:rPr lang="en-US" sz="18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2</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 was  extremely low at 0.0078, indicating poor generalizability to new data, These results pointed to an overfitting issue, similar to the LSR but to a lesser degree. Additionally, RASE was 3,406,790.1 (training) and 69,252,403 (validation), further supporting overfitting.</a:t>
            </a:r>
          </a:p>
          <a:p>
            <a:pPr marL="342900" indent="-342900" algn="just"/>
            <a:r>
              <a:rPr lang="en-US" sz="1800" b="1" dirty="0">
                <a:solidFill>
                  <a:schemeClr val="tx2"/>
                </a:solidFill>
                <a:latin typeface="Calibri" panose="020F0502020204030204" pitchFamily="34" charset="0"/>
                <a:ea typeface="Calibri" panose="020F0502020204030204" pitchFamily="34" charset="0"/>
                <a:cs typeface="Calibri" panose="020F0502020204030204" pitchFamily="34" charset="0"/>
              </a:rPr>
              <a:t>Neural Network Analysis (Random Seed Models):</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 The second set of random-seed Neural Network model resulting in test R</a:t>
            </a:r>
            <a:r>
              <a:rPr lang="en-US" sz="18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2  </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values of </a:t>
            </a:r>
            <a:r>
              <a:rPr lang="en-US" sz="1800" dirty="0">
                <a:latin typeface="Calibri" panose="020F0502020204030204" pitchFamily="34" charset="0"/>
                <a:ea typeface="Calibri" panose="020F0502020204030204" pitchFamily="34" charset="0"/>
                <a:cs typeface="Calibri" panose="020F0502020204030204" pitchFamily="34" charset="0"/>
              </a:rPr>
              <a:t>0.4460 to 0.4642 , better than the Holdback model. </a:t>
            </a:r>
            <a:r>
              <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rPr>
              <a:t>Additionally, the Random Seed models provided reasonable </a:t>
            </a:r>
            <a:r>
              <a:rPr lang="en-US" sz="1800" dirty="0">
                <a:latin typeface="Calibri" panose="020F0502020204030204" pitchFamily="34" charset="0"/>
                <a:ea typeface="Calibri" panose="020F0502020204030204" pitchFamily="34" charset="0"/>
                <a:cs typeface="Calibri" panose="020F0502020204030204" pitchFamily="34" charset="0"/>
              </a:rPr>
              <a:t>3,117,138 to 3,169, 966.4 test RASE’s, also outperforming the Holdback model. This suggests that overfitting is no longer an issue for these models, as there is consistency for the training and test values. We also saw improvement in –</a:t>
            </a:r>
            <a:r>
              <a:rPr lang="en-US" sz="1800" dirty="0" err="1">
                <a:latin typeface="Calibri" panose="020F0502020204030204" pitchFamily="34" charset="0"/>
                <a:ea typeface="Calibri" panose="020F0502020204030204" pitchFamily="34" charset="0"/>
                <a:cs typeface="Calibri" panose="020F0502020204030204" pitchFamily="34" charset="0"/>
              </a:rPr>
              <a:t>LogLikelihood</a:t>
            </a:r>
            <a:r>
              <a:rPr lang="en-US" sz="1800" dirty="0">
                <a:latin typeface="Calibri" panose="020F0502020204030204" pitchFamily="34" charset="0"/>
                <a:ea typeface="Calibri" panose="020F0502020204030204" pitchFamily="34" charset="0"/>
                <a:cs typeface="Calibri" panose="020F0502020204030204" pitchFamily="34" charset="0"/>
              </a:rPr>
              <a:t> (lower by 22.2 million compared to the Holdback model) indicating lower entropy and improved accuracy.</a:t>
            </a:r>
            <a:endParaRPr lang="en-US" sz="18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Audio 5">
            <a:hlinkClick r:id="" action="ppaction://media"/>
            <a:extLst>
              <a:ext uri="{FF2B5EF4-FFF2-40B4-BE49-F238E27FC236}">
                <a16:creationId xmlns:a16="http://schemas.microsoft.com/office/drawing/2014/main" id="{26A40F9F-C841-B73A-6078-4BA51EBDBAC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58869079"/>
      </p:ext>
    </p:extLst>
  </p:cSld>
  <p:clrMapOvr>
    <a:masterClrMapping/>
  </p:clrMapOvr>
  <mc:AlternateContent xmlns:mc="http://schemas.openxmlformats.org/markup-compatibility/2006">
    <mc:Choice xmlns:p14="http://schemas.microsoft.com/office/powerpoint/2010/main" Requires="p14">
      <p:transition spd="slow" p14:dur="2000" advTm="148208"/>
    </mc:Choice>
    <mc:Fallback>
      <p:transition spd="slow" advTm="148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706350" cy="6858000"/>
            <a:chOff x="651279" y="598259"/>
            <a:chExt cx="6655429"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6655427"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6655429"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465D9274-5EE9-CABC-E094-E380E91709BD}"/>
              </a:ext>
            </a:extLst>
          </p:cNvPr>
          <p:cNvSpPr>
            <a:spLocks noGrp="1"/>
          </p:cNvSpPr>
          <p:nvPr>
            <p:ph type="title"/>
          </p:nvPr>
        </p:nvSpPr>
        <p:spPr>
          <a:xfrm>
            <a:off x="297555" y="841248"/>
            <a:ext cx="3260545" cy="5340097"/>
          </a:xfrm>
        </p:spPr>
        <p:txBody>
          <a:bodyPr anchor="ctr">
            <a:normAutofit/>
          </a:bodyPr>
          <a:lstStyle/>
          <a:p>
            <a:r>
              <a:rPr lang="en-US" sz="4800" dirty="0">
                <a:solidFill>
                  <a:schemeClr val="bg1"/>
                </a:solidFill>
              </a:rPr>
              <a:t>Model Evaluation... cont'd</a:t>
            </a:r>
          </a:p>
        </p:txBody>
      </p:sp>
      <p:sp>
        <p:nvSpPr>
          <p:cNvPr id="3" name="Content Placeholder 2">
            <a:extLst>
              <a:ext uri="{FF2B5EF4-FFF2-40B4-BE49-F238E27FC236}">
                <a16:creationId xmlns:a16="http://schemas.microsoft.com/office/drawing/2014/main" id="{C5215493-82E9-EA3D-A017-60A14A44D50D}"/>
              </a:ext>
            </a:extLst>
          </p:cNvPr>
          <p:cNvSpPr>
            <a:spLocks noGrp="1"/>
          </p:cNvSpPr>
          <p:nvPr>
            <p:ph idx="1"/>
          </p:nvPr>
        </p:nvSpPr>
        <p:spPr>
          <a:xfrm>
            <a:off x="4002380" y="2958471"/>
            <a:ext cx="7992610" cy="3810561"/>
          </a:xfrm>
        </p:spPr>
        <p:txBody>
          <a:bodyPr vert="horz" lIns="91440" tIns="45720" rIns="91440" bIns="45720" rtlCol="0" anchor="ctr">
            <a:noAutofit/>
          </a:bodyPr>
          <a:lstStyle/>
          <a:p>
            <a:pPr algn="just"/>
            <a:r>
              <a:rPr lang="en-US" sz="1800" dirty="0">
                <a:solidFill>
                  <a:schemeClr val="tx2"/>
                </a:solidFill>
                <a:latin typeface="Calibri"/>
                <a:ea typeface="+mn-lt"/>
                <a:cs typeface="+mn-lt"/>
              </a:rPr>
              <a:t>These metrics informed our decision-making process regarding which model to select for deployment. Despite the high R</a:t>
            </a:r>
            <a:r>
              <a:rPr lang="en-US" sz="1800" baseline="30000" dirty="0">
                <a:solidFill>
                  <a:schemeClr val="tx2"/>
                </a:solidFill>
                <a:latin typeface="Calibri"/>
                <a:ea typeface="+mn-lt"/>
                <a:cs typeface="+mn-lt"/>
              </a:rPr>
              <a:t>2</a:t>
            </a:r>
            <a:r>
              <a:rPr lang="en-US" sz="1800" dirty="0">
                <a:solidFill>
                  <a:schemeClr val="tx2"/>
                </a:solidFill>
                <a:latin typeface="Calibri"/>
                <a:ea typeface="+mn-lt"/>
                <a:cs typeface="+mn-lt"/>
              </a:rPr>
              <a:t> and low RMSE achieved by the LSR model, its lack of generalizability made it unsuitable for practical application. The PCA model, while not overfitting, failed to capture enough variance to be useful as a predictive tool. Lastly, the Holdback Neural Network model was not generalizable enough as well.</a:t>
            </a:r>
          </a:p>
          <a:p>
            <a:pPr algn="just"/>
            <a:r>
              <a:rPr lang="en-US" sz="1800" dirty="0">
                <a:solidFill>
                  <a:schemeClr val="tx2"/>
                </a:solidFill>
                <a:latin typeface="Calibri"/>
                <a:ea typeface="+mn-lt"/>
                <a:cs typeface="+mn-lt"/>
              </a:rPr>
              <a:t>We have selected the Neural Network model for deployment. The decision to deploy the Neural Network model was driven by its optima balance between accuracy and generalizability, demonstrated by its performance on test data and its R</a:t>
            </a:r>
            <a:r>
              <a:rPr lang="en-US" sz="1800" baseline="30000" dirty="0">
                <a:solidFill>
                  <a:schemeClr val="tx2"/>
                </a:solidFill>
                <a:latin typeface="Calibri"/>
                <a:ea typeface="+mn-lt"/>
                <a:cs typeface="+mn-lt"/>
              </a:rPr>
              <a:t>2  </a:t>
            </a:r>
            <a:r>
              <a:rPr lang="en-US" sz="1800" dirty="0">
                <a:solidFill>
                  <a:schemeClr val="tx2"/>
                </a:solidFill>
                <a:latin typeface="Calibri"/>
                <a:ea typeface="+mn-lt"/>
                <a:cs typeface="+mn-lt"/>
              </a:rPr>
              <a:t>values. This model has shown it can effectively capture the non-linear relationship that is critical in real estate market analysis. Its superior ability to generalize to new data underscores its suitability for predictive applications in dynamic markets like real estate, highlighting its potential for further refinement to navigate the complexities of this sector effectively.</a:t>
            </a:r>
            <a:endParaRPr lang="en-US" sz="1800" dirty="0">
              <a:solidFill>
                <a:schemeClr val="tx2"/>
              </a:solidFill>
            </a:endParaRPr>
          </a:p>
        </p:txBody>
      </p:sp>
      <p:graphicFrame>
        <p:nvGraphicFramePr>
          <p:cNvPr id="4" name="Table 3">
            <a:extLst>
              <a:ext uri="{FF2B5EF4-FFF2-40B4-BE49-F238E27FC236}">
                <a16:creationId xmlns:a16="http://schemas.microsoft.com/office/drawing/2014/main" id="{898191B0-9C79-4108-605D-E6C4A52E02C3}"/>
              </a:ext>
            </a:extLst>
          </p:cNvPr>
          <p:cNvGraphicFramePr>
            <a:graphicFrameLocks noGrp="1"/>
          </p:cNvGraphicFramePr>
          <p:nvPr>
            <p:extLst>
              <p:ext uri="{D42A27DB-BD31-4B8C-83A1-F6EECF244321}">
                <p14:modId xmlns:p14="http://schemas.microsoft.com/office/powerpoint/2010/main" val="1368370088"/>
              </p:ext>
            </p:extLst>
          </p:nvPr>
        </p:nvGraphicFramePr>
        <p:xfrm>
          <a:off x="3957758" y="197850"/>
          <a:ext cx="8081853" cy="2392680"/>
        </p:xfrm>
        <a:graphic>
          <a:graphicData uri="http://schemas.openxmlformats.org/drawingml/2006/table">
            <a:tbl>
              <a:tblPr firstRow="1" bandRow="1">
                <a:tableStyleId>{5C22544A-7EE6-4342-B048-85BDC9FD1C3A}</a:tableStyleId>
              </a:tblPr>
              <a:tblGrid>
                <a:gridCol w="2693951">
                  <a:extLst>
                    <a:ext uri="{9D8B030D-6E8A-4147-A177-3AD203B41FA5}">
                      <a16:colId xmlns:a16="http://schemas.microsoft.com/office/drawing/2014/main" val="1596120186"/>
                    </a:ext>
                  </a:extLst>
                </a:gridCol>
                <a:gridCol w="2327344">
                  <a:extLst>
                    <a:ext uri="{9D8B030D-6E8A-4147-A177-3AD203B41FA5}">
                      <a16:colId xmlns:a16="http://schemas.microsoft.com/office/drawing/2014/main" val="3992806990"/>
                    </a:ext>
                  </a:extLst>
                </a:gridCol>
                <a:gridCol w="3060558">
                  <a:extLst>
                    <a:ext uri="{9D8B030D-6E8A-4147-A177-3AD203B41FA5}">
                      <a16:colId xmlns:a16="http://schemas.microsoft.com/office/drawing/2014/main" val="2757324344"/>
                    </a:ext>
                  </a:extLst>
                </a:gridCol>
              </a:tblGrid>
              <a:tr h="370840">
                <a:tc>
                  <a:txBody>
                    <a:bodyPr/>
                    <a:lstStyle/>
                    <a:p>
                      <a:r>
                        <a:rPr lang="en-US" dirty="0"/>
                        <a:t>Model</a:t>
                      </a:r>
                    </a:p>
                  </a:txBody>
                  <a:tcPr/>
                </a:tc>
                <a:tc>
                  <a:txBody>
                    <a:bodyPr/>
                    <a:lstStyle/>
                    <a:p>
                      <a:r>
                        <a:rPr lang="en-US" dirty="0"/>
                        <a:t>R-Squared</a:t>
                      </a:r>
                    </a:p>
                  </a:txBody>
                  <a:tcPr/>
                </a:tc>
                <a:tc>
                  <a:txBody>
                    <a:bodyPr/>
                    <a:lstStyle/>
                    <a:p>
                      <a:r>
                        <a:rPr lang="en-US" dirty="0"/>
                        <a:t>RMSE/RASE</a:t>
                      </a:r>
                    </a:p>
                  </a:txBody>
                  <a:tcPr/>
                </a:tc>
                <a:extLst>
                  <a:ext uri="{0D108BD9-81ED-4DB2-BD59-A6C34878D82A}">
                    <a16:rowId xmlns:a16="http://schemas.microsoft.com/office/drawing/2014/main" val="4165583696"/>
                  </a:ext>
                </a:extLst>
              </a:tr>
              <a:tr h="370840">
                <a:tc>
                  <a:txBody>
                    <a:bodyPr/>
                    <a:lstStyle/>
                    <a:p>
                      <a:r>
                        <a:rPr lang="en-US" dirty="0"/>
                        <a:t>LSR</a:t>
                      </a:r>
                    </a:p>
                  </a:txBody>
                  <a:tcPr/>
                </a:tc>
                <a:tc>
                  <a:txBody>
                    <a:bodyPr/>
                    <a:lstStyle/>
                    <a:p>
                      <a:r>
                        <a:rPr lang="en-US" dirty="0"/>
                        <a:t>1.0</a:t>
                      </a:r>
                    </a:p>
                  </a:txBody>
                  <a:tcPr/>
                </a:tc>
                <a:tc>
                  <a:txBody>
                    <a:bodyPr/>
                    <a:lstStyle/>
                    <a:p>
                      <a:r>
                        <a:rPr lang="en-US" dirty="0"/>
                        <a:t>0</a:t>
                      </a:r>
                    </a:p>
                  </a:txBody>
                  <a:tcPr/>
                </a:tc>
                <a:extLst>
                  <a:ext uri="{0D108BD9-81ED-4DB2-BD59-A6C34878D82A}">
                    <a16:rowId xmlns:a16="http://schemas.microsoft.com/office/drawing/2014/main" val="2492323468"/>
                  </a:ext>
                </a:extLst>
              </a:tr>
              <a:tr h="370840">
                <a:tc>
                  <a:txBody>
                    <a:bodyPr/>
                    <a:lstStyle/>
                    <a:p>
                      <a:r>
                        <a:rPr lang="en-US" dirty="0"/>
                        <a:t>PCA</a:t>
                      </a:r>
                    </a:p>
                  </a:txBody>
                  <a:tcPr/>
                </a:tc>
                <a:tc>
                  <a:txBody>
                    <a:bodyPr/>
                    <a:lstStyle/>
                    <a:p>
                      <a:r>
                        <a:rPr lang="en-US" dirty="0"/>
                        <a:t>0.064817</a:t>
                      </a:r>
                    </a:p>
                  </a:txBody>
                  <a:tcPr/>
                </a:tc>
                <a:tc>
                  <a:txBody>
                    <a:bodyPr/>
                    <a:lstStyle/>
                    <a:p>
                      <a:r>
                        <a:rPr lang="en-US" dirty="0"/>
                        <a:t>39,012,725</a:t>
                      </a:r>
                    </a:p>
                  </a:txBody>
                  <a:tcPr/>
                </a:tc>
                <a:extLst>
                  <a:ext uri="{0D108BD9-81ED-4DB2-BD59-A6C34878D82A}">
                    <a16:rowId xmlns:a16="http://schemas.microsoft.com/office/drawing/2014/main" val="3642377563"/>
                  </a:ext>
                </a:extLst>
              </a:tr>
              <a:tr h="370840">
                <a:tc>
                  <a:txBody>
                    <a:bodyPr/>
                    <a:lstStyle/>
                    <a:p>
                      <a:r>
                        <a:rPr lang="en-US" dirty="0"/>
                        <a:t>Neural Network (Holdback Method)</a:t>
                      </a:r>
                    </a:p>
                  </a:txBody>
                  <a:tcPr/>
                </a:tc>
                <a:tc>
                  <a:txBody>
                    <a:bodyPr/>
                    <a:lstStyle/>
                    <a:p>
                      <a:r>
                        <a:rPr lang="en-US" dirty="0"/>
                        <a:t>0.4413 / 0.0078 (Training / Validation)</a:t>
                      </a:r>
                    </a:p>
                  </a:txBody>
                  <a:tcPr/>
                </a:tc>
                <a:tc>
                  <a:txBody>
                    <a:bodyPr/>
                    <a:lstStyle/>
                    <a:p>
                      <a:r>
                        <a:rPr lang="en-US" dirty="0"/>
                        <a:t>3,406,790.1 / 69,252,403</a:t>
                      </a:r>
                    </a:p>
                    <a:p>
                      <a:r>
                        <a:rPr lang="en-US" dirty="0"/>
                        <a:t>(Training / Validation)</a:t>
                      </a:r>
                    </a:p>
                  </a:txBody>
                  <a:tcPr/>
                </a:tc>
                <a:extLst>
                  <a:ext uri="{0D108BD9-81ED-4DB2-BD59-A6C34878D82A}">
                    <a16:rowId xmlns:a16="http://schemas.microsoft.com/office/drawing/2014/main" val="679952515"/>
                  </a:ext>
                </a:extLst>
              </a:tr>
              <a:tr h="370840">
                <a:tc>
                  <a:txBody>
                    <a:bodyPr/>
                    <a:lstStyle/>
                    <a:p>
                      <a:r>
                        <a:rPr lang="en-US" dirty="0"/>
                        <a:t>Neural Network </a:t>
                      </a:r>
                    </a:p>
                    <a:p>
                      <a:r>
                        <a:rPr lang="en-US" dirty="0"/>
                        <a:t>(Random Seed, 3 Runs)</a:t>
                      </a:r>
                    </a:p>
                  </a:txBody>
                  <a:tcPr/>
                </a:tc>
                <a:tc>
                  <a:txBody>
                    <a:bodyPr/>
                    <a:lstStyle/>
                    <a:p>
                      <a:r>
                        <a:rPr lang="en-US" dirty="0"/>
                        <a:t>0.4460 to 0.4642 </a:t>
                      </a:r>
                    </a:p>
                    <a:p>
                      <a:r>
                        <a:rPr lang="en-US" dirty="0"/>
                        <a:t>(Test)</a:t>
                      </a:r>
                    </a:p>
                  </a:txBody>
                  <a:tcPr/>
                </a:tc>
                <a:tc>
                  <a:txBody>
                    <a:bodyPr/>
                    <a:lstStyle/>
                    <a:p>
                      <a:r>
                        <a:rPr lang="en-US" dirty="0"/>
                        <a:t>3,117,138 to 3,169, 966.4 (Test)</a:t>
                      </a:r>
                    </a:p>
                  </a:txBody>
                  <a:tcPr/>
                </a:tc>
                <a:extLst>
                  <a:ext uri="{0D108BD9-81ED-4DB2-BD59-A6C34878D82A}">
                    <a16:rowId xmlns:a16="http://schemas.microsoft.com/office/drawing/2014/main" val="2265402382"/>
                  </a:ext>
                </a:extLst>
              </a:tr>
            </a:tbl>
          </a:graphicData>
        </a:graphic>
      </p:graphicFrame>
      <p:sp>
        <p:nvSpPr>
          <p:cNvPr id="5" name="TextBox 4">
            <a:extLst>
              <a:ext uri="{FF2B5EF4-FFF2-40B4-BE49-F238E27FC236}">
                <a16:creationId xmlns:a16="http://schemas.microsoft.com/office/drawing/2014/main" id="{DEDDD329-42E2-07FA-F458-E360D683DF2D}"/>
              </a:ext>
            </a:extLst>
          </p:cNvPr>
          <p:cNvSpPr txBox="1"/>
          <p:nvPr/>
        </p:nvSpPr>
        <p:spPr>
          <a:xfrm>
            <a:off x="6094474" y="2660564"/>
            <a:ext cx="3861289" cy="276999"/>
          </a:xfrm>
          <a:prstGeom prst="rect">
            <a:avLst/>
          </a:prstGeom>
          <a:noFill/>
        </p:spPr>
        <p:txBody>
          <a:bodyPr wrap="square" rtlCol="0">
            <a:spAutoFit/>
          </a:bodyPr>
          <a:lstStyle/>
          <a:p>
            <a:pPr algn="ctr"/>
            <a:r>
              <a:rPr lang="en-US" sz="1200" b="1" i="1" dirty="0"/>
              <a:t>Table 2: Model Evaluation Metrics Comparison</a:t>
            </a:r>
          </a:p>
        </p:txBody>
      </p:sp>
      <p:pic>
        <p:nvPicPr>
          <p:cNvPr id="7" name="Audio 6">
            <a:hlinkClick r:id="" action="ppaction://media"/>
            <a:extLst>
              <a:ext uri="{FF2B5EF4-FFF2-40B4-BE49-F238E27FC236}">
                <a16:creationId xmlns:a16="http://schemas.microsoft.com/office/drawing/2014/main" id="{69B1DF23-6E67-1B28-ECC3-947E2D23166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48682713"/>
      </p:ext>
    </p:extLst>
  </p:cSld>
  <p:clrMapOvr>
    <a:masterClrMapping/>
  </p:clrMapOvr>
  <mc:AlternateContent xmlns:mc="http://schemas.openxmlformats.org/markup-compatibility/2006">
    <mc:Choice xmlns:p14="http://schemas.microsoft.com/office/powerpoint/2010/main" Requires="p14">
      <p:transition spd="slow" p14:dur="2000" advTm="87571"/>
    </mc:Choice>
    <mc:Fallback>
      <p:transition spd="slow" advTm="87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260651" cy="6858000"/>
            <a:chOff x="651279" y="598259"/>
            <a:chExt cx="5855095"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829276"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5855095" cy="56807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C352E3CC-083C-92BF-350E-822B10974E44}"/>
              </a:ext>
            </a:extLst>
          </p:cNvPr>
          <p:cNvSpPr>
            <a:spLocks noGrp="1"/>
          </p:cNvSpPr>
          <p:nvPr>
            <p:ph type="title"/>
          </p:nvPr>
        </p:nvSpPr>
        <p:spPr>
          <a:xfrm>
            <a:off x="297555" y="841248"/>
            <a:ext cx="3102393" cy="5340097"/>
          </a:xfrm>
        </p:spPr>
        <p:txBody>
          <a:bodyPr anchor="ctr">
            <a:normAutofit/>
          </a:bodyPr>
          <a:lstStyle/>
          <a:p>
            <a:r>
              <a:rPr lang="en-US" sz="4800">
                <a:solidFill>
                  <a:schemeClr val="bg1"/>
                </a:solidFill>
                <a:latin typeface="Calibri"/>
                <a:cs typeface="Calibri"/>
              </a:rPr>
              <a:t>Conclusion </a:t>
            </a:r>
          </a:p>
        </p:txBody>
      </p:sp>
      <p:sp>
        <p:nvSpPr>
          <p:cNvPr id="3" name="Content Placeholder 2">
            <a:extLst>
              <a:ext uri="{FF2B5EF4-FFF2-40B4-BE49-F238E27FC236}">
                <a16:creationId xmlns:a16="http://schemas.microsoft.com/office/drawing/2014/main" id="{94DF7BCA-47BB-509E-55DC-A0FB242708C0}"/>
              </a:ext>
            </a:extLst>
          </p:cNvPr>
          <p:cNvSpPr>
            <a:spLocks noGrp="1"/>
          </p:cNvSpPr>
          <p:nvPr>
            <p:ph idx="1"/>
          </p:nvPr>
        </p:nvSpPr>
        <p:spPr>
          <a:xfrm>
            <a:off x="3517052" y="710612"/>
            <a:ext cx="8538950" cy="5340097"/>
          </a:xfrm>
        </p:spPr>
        <p:txBody>
          <a:bodyPr vert="horz" lIns="91440" tIns="45720" rIns="91440" bIns="45720" rtlCol="0" anchor="ctr">
            <a:normAutofit/>
          </a:bodyPr>
          <a:lstStyle/>
          <a:p>
            <a:pPr algn="just"/>
            <a:r>
              <a:rPr lang="en-US" sz="2000" dirty="0">
                <a:solidFill>
                  <a:schemeClr val="tx2"/>
                </a:solidFill>
                <a:latin typeface="Calibri"/>
                <a:ea typeface="+mn-lt"/>
                <a:cs typeface="+mn-lt"/>
              </a:rPr>
              <a:t>The analysis confirmed that variables such as property type, size and locations are pivotal in determining housing prices.</a:t>
            </a:r>
          </a:p>
          <a:p>
            <a:pPr algn="just"/>
            <a:r>
              <a:rPr lang="en-US" sz="2000" dirty="0">
                <a:solidFill>
                  <a:schemeClr val="tx2"/>
                </a:solidFill>
                <a:latin typeface="Calibri"/>
                <a:ea typeface="+mn-lt"/>
                <a:cs typeface="+mn-lt"/>
              </a:rPr>
              <a:t>The Random Seed Neural Network model, with its ability to handle complex variable interactions, provided the best framework for predicting prices based on these factors.</a:t>
            </a:r>
          </a:p>
          <a:p>
            <a:pPr algn="just"/>
            <a:r>
              <a:rPr lang="en-US" sz="2000" dirty="0">
                <a:solidFill>
                  <a:schemeClr val="tx2"/>
                </a:solidFill>
                <a:latin typeface="Calibri"/>
                <a:ea typeface="+mn-lt"/>
                <a:cs typeface="+mn-lt"/>
              </a:rPr>
              <a:t>This Neural Network model allows Sunshine Real Estate to segment the market effectively, identifying high-value areas and property types that promise the best returns on investment.</a:t>
            </a:r>
          </a:p>
          <a:p>
            <a:pPr algn="just"/>
            <a:r>
              <a:rPr lang="en-US" sz="2000" dirty="0">
                <a:solidFill>
                  <a:schemeClr val="tx2"/>
                </a:solidFill>
                <a:latin typeface="Calibri"/>
                <a:ea typeface="+mn-lt"/>
                <a:cs typeface="+mn-lt"/>
              </a:rPr>
              <a:t>In order to most effectively deploy this model, it must be integrated into Sunshine Real Estate’s operational systems to provide continuous real-time analytics. Regular model updates need to incorporate new data and market trends, ensuring the model remains effective and accurate. Periodic evaluation of the model and accuracy of the expected pricing of homes must be undertaken, especially in periods of economic turmoil or unexpected occurrences, so that observations can be made to improve the model in the future.</a:t>
            </a:r>
          </a:p>
        </p:txBody>
      </p:sp>
      <p:pic>
        <p:nvPicPr>
          <p:cNvPr id="5" name="Audio 4">
            <a:hlinkClick r:id="" action="ppaction://media"/>
            <a:extLst>
              <a:ext uri="{FF2B5EF4-FFF2-40B4-BE49-F238E27FC236}">
                <a16:creationId xmlns:a16="http://schemas.microsoft.com/office/drawing/2014/main" id="{F879E575-E491-0093-0799-C96EAFC14FC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5318360"/>
      </p:ext>
    </p:extLst>
  </p:cSld>
  <p:clrMapOvr>
    <a:masterClrMapping/>
  </p:clrMapOvr>
  <mc:AlternateContent xmlns:mc="http://schemas.openxmlformats.org/markup-compatibility/2006">
    <mc:Choice xmlns:p14="http://schemas.microsoft.com/office/powerpoint/2010/main" Requires="p14">
      <p:transition spd="slow" p14:dur="2000" advTm="56644"/>
    </mc:Choice>
    <mc:Fallback>
      <p:transition spd="slow" advTm="56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3C17-E3B0-13AD-9C2F-9730864DA65A}"/>
              </a:ext>
            </a:extLst>
          </p:cNvPr>
          <p:cNvSpPr>
            <a:spLocks noGrp="1"/>
          </p:cNvSpPr>
          <p:nvPr>
            <p:ph type="title"/>
          </p:nvPr>
        </p:nvSpPr>
        <p:spPr>
          <a:xfrm>
            <a:off x="838200" y="233147"/>
            <a:ext cx="10515600" cy="1325563"/>
          </a:xfrm>
        </p:spPr>
        <p:txBody>
          <a:bodyPr/>
          <a:lstStyle/>
          <a:p>
            <a:r>
              <a:rPr lang="en-US" dirty="0"/>
              <a:t>Appendices</a:t>
            </a:r>
          </a:p>
        </p:txBody>
      </p:sp>
      <p:pic>
        <p:nvPicPr>
          <p:cNvPr id="3074" name="Picture 2">
            <a:extLst>
              <a:ext uri="{FF2B5EF4-FFF2-40B4-BE49-F238E27FC236}">
                <a16:creationId xmlns:a16="http://schemas.microsoft.com/office/drawing/2014/main" id="{939A0AD4-A9FC-3A59-D00E-E9AB4F096D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10" y="1382096"/>
            <a:ext cx="59436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01B6AE3-14B5-7D93-B15D-19D0CA330F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910" y="5020102"/>
            <a:ext cx="5697698" cy="128078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CA61603A-236B-E06B-3529-D26ECB1849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6496" y="1467820"/>
            <a:ext cx="5017304" cy="40190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15A603E-49C5-117C-9264-7B568C47D1C7}"/>
              </a:ext>
            </a:extLst>
          </p:cNvPr>
          <p:cNvSpPr txBox="1"/>
          <p:nvPr/>
        </p:nvSpPr>
        <p:spPr>
          <a:xfrm>
            <a:off x="1932212" y="4484912"/>
            <a:ext cx="3429000" cy="261610"/>
          </a:xfrm>
          <a:prstGeom prst="rect">
            <a:avLst/>
          </a:prstGeom>
          <a:noFill/>
        </p:spPr>
        <p:txBody>
          <a:bodyPr wrap="square" rtlCol="0">
            <a:spAutoFit/>
          </a:bodyPr>
          <a:lstStyle/>
          <a:p>
            <a:pPr algn="ctr"/>
            <a:r>
              <a:rPr lang="en-US" sz="1100" b="1" i="1" dirty="0"/>
              <a:t>Table A-1: Largest Outliers for K-Nearest Neighbors</a:t>
            </a:r>
          </a:p>
        </p:txBody>
      </p:sp>
      <p:sp>
        <p:nvSpPr>
          <p:cNvPr id="4" name="TextBox 3">
            <a:extLst>
              <a:ext uri="{FF2B5EF4-FFF2-40B4-BE49-F238E27FC236}">
                <a16:creationId xmlns:a16="http://schemas.microsoft.com/office/drawing/2014/main" id="{12ADBC74-B53D-6828-1714-6F4F37218E46}"/>
              </a:ext>
            </a:extLst>
          </p:cNvPr>
          <p:cNvSpPr txBox="1"/>
          <p:nvPr/>
        </p:nvSpPr>
        <p:spPr>
          <a:xfrm>
            <a:off x="1429361" y="6300887"/>
            <a:ext cx="3429000" cy="261610"/>
          </a:xfrm>
          <a:prstGeom prst="rect">
            <a:avLst/>
          </a:prstGeom>
          <a:noFill/>
        </p:spPr>
        <p:txBody>
          <a:bodyPr wrap="square" rtlCol="0">
            <a:spAutoFit/>
          </a:bodyPr>
          <a:lstStyle/>
          <a:p>
            <a:pPr algn="ctr"/>
            <a:r>
              <a:rPr lang="en-US" sz="1100" b="1" i="1" dirty="0"/>
              <a:t>Table A-2: Variable Correlations (Continuous)</a:t>
            </a:r>
          </a:p>
        </p:txBody>
      </p:sp>
      <p:sp>
        <p:nvSpPr>
          <p:cNvPr id="5" name="TextBox 4">
            <a:extLst>
              <a:ext uri="{FF2B5EF4-FFF2-40B4-BE49-F238E27FC236}">
                <a16:creationId xmlns:a16="http://schemas.microsoft.com/office/drawing/2014/main" id="{F3DF797A-5407-FB87-E098-E63C31E0A067}"/>
              </a:ext>
            </a:extLst>
          </p:cNvPr>
          <p:cNvSpPr txBox="1"/>
          <p:nvPr/>
        </p:nvSpPr>
        <p:spPr>
          <a:xfrm>
            <a:off x="7545432" y="5529689"/>
            <a:ext cx="3429000" cy="261610"/>
          </a:xfrm>
          <a:prstGeom prst="rect">
            <a:avLst/>
          </a:prstGeom>
          <a:noFill/>
        </p:spPr>
        <p:txBody>
          <a:bodyPr wrap="square" rtlCol="0">
            <a:spAutoFit/>
          </a:bodyPr>
          <a:lstStyle/>
          <a:p>
            <a:pPr algn="ctr"/>
            <a:r>
              <a:rPr lang="en-US" sz="1100" b="1" i="1" dirty="0"/>
              <a:t>Figure A-1: Variable Scatterplots (Continuous)</a:t>
            </a:r>
          </a:p>
        </p:txBody>
      </p:sp>
      <p:pic>
        <p:nvPicPr>
          <p:cNvPr id="7" name="Audio 6">
            <a:hlinkClick r:id="" action="ppaction://media"/>
            <a:extLst>
              <a:ext uri="{FF2B5EF4-FFF2-40B4-BE49-F238E27FC236}">
                <a16:creationId xmlns:a16="http://schemas.microsoft.com/office/drawing/2014/main" id="{74774BB0-D757-F4B3-9140-E8BC2A2F2DA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52335785"/>
      </p:ext>
    </p:extLst>
  </p:cSld>
  <p:clrMapOvr>
    <a:masterClrMapping/>
  </p:clrMapOvr>
  <mc:AlternateContent xmlns:mc="http://schemas.openxmlformats.org/markup-compatibility/2006">
    <mc:Choice xmlns:p14="http://schemas.microsoft.com/office/powerpoint/2010/main" Requires="p14">
      <p:transition spd="slow" p14:dur="2000" advTm="5656"/>
    </mc:Choice>
    <mc:Fallback>
      <p:transition spd="slow" advTm="5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3C17-E3B0-13AD-9C2F-9730864DA65A}"/>
              </a:ext>
            </a:extLst>
          </p:cNvPr>
          <p:cNvSpPr>
            <a:spLocks noGrp="1"/>
          </p:cNvSpPr>
          <p:nvPr>
            <p:ph type="title"/>
          </p:nvPr>
        </p:nvSpPr>
        <p:spPr>
          <a:xfrm>
            <a:off x="838200" y="186013"/>
            <a:ext cx="10515600" cy="1325563"/>
          </a:xfrm>
        </p:spPr>
        <p:txBody>
          <a:bodyPr/>
          <a:lstStyle/>
          <a:p>
            <a:r>
              <a:rPr lang="en-US" dirty="0"/>
              <a:t>Appendices (Cont.)</a:t>
            </a:r>
          </a:p>
        </p:txBody>
      </p:sp>
      <p:pic>
        <p:nvPicPr>
          <p:cNvPr id="3080" name="Picture 8">
            <a:extLst>
              <a:ext uri="{FF2B5EF4-FFF2-40B4-BE49-F238E27FC236}">
                <a16:creationId xmlns:a16="http://schemas.microsoft.com/office/drawing/2014/main" id="{DA7876AA-78A6-D0A2-8251-36837DE70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28" y="1401646"/>
            <a:ext cx="3004649" cy="2249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78024C9-8D7E-25E4-38A3-C07987FEDD9A}"/>
              </a:ext>
            </a:extLst>
          </p:cNvPr>
          <p:cNvPicPr>
            <a:picLocks noChangeAspect="1"/>
          </p:cNvPicPr>
          <p:nvPr/>
        </p:nvPicPr>
        <p:blipFill>
          <a:blip r:embed="rId5"/>
          <a:stretch>
            <a:fillRect/>
          </a:stretch>
        </p:blipFill>
        <p:spPr>
          <a:xfrm>
            <a:off x="168510" y="3807094"/>
            <a:ext cx="2759372" cy="2806213"/>
          </a:xfrm>
          <a:prstGeom prst="rect">
            <a:avLst/>
          </a:prstGeom>
        </p:spPr>
      </p:pic>
      <p:pic>
        <p:nvPicPr>
          <p:cNvPr id="6" name="Picture 5">
            <a:extLst>
              <a:ext uri="{FF2B5EF4-FFF2-40B4-BE49-F238E27FC236}">
                <a16:creationId xmlns:a16="http://schemas.microsoft.com/office/drawing/2014/main" id="{C8FF8439-7E10-34D0-729D-7836B1D1E574}"/>
              </a:ext>
            </a:extLst>
          </p:cNvPr>
          <p:cNvPicPr>
            <a:picLocks noChangeAspect="1"/>
          </p:cNvPicPr>
          <p:nvPr/>
        </p:nvPicPr>
        <p:blipFill>
          <a:blip r:embed="rId6"/>
          <a:stretch>
            <a:fillRect/>
          </a:stretch>
        </p:blipFill>
        <p:spPr>
          <a:xfrm>
            <a:off x="3175100" y="1401646"/>
            <a:ext cx="2056486" cy="3178656"/>
          </a:xfrm>
          <a:prstGeom prst="rect">
            <a:avLst/>
          </a:prstGeom>
        </p:spPr>
      </p:pic>
      <p:pic>
        <p:nvPicPr>
          <p:cNvPr id="4098" name="Picture 2" descr="A screenshot of a computer&#10;&#10;Description automatically generated">
            <a:extLst>
              <a:ext uri="{FF2B5EF4-FFF2-40B4-BE49-F238E27FC236}">
                <a16:creationId xmlns:a16="http://schemas.microsoft.com/office/drawing/2014/main" id="{4F357E0D-B674-9899-D34A-72603418BB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5913" y="1476597"/>
            <a:ext cx="3073934" cy="25571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 screenshot of a computer&#10;&#10;Description automatically generated">
            <a:extLst>
              <a:ext uri="{FF2B5EF4-FFF2-40B4-BE49-F238E27FC236}">
                <a16:creationId xmlns:a16="http://schemas.microsoft.com/office/drawing/2014/main" id="{3BF4182A-1B5E-0C3B-ECDC-94BA1DC6F1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64251" y="4328362"/>
            <a:ext cx="3608808" cy="203105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 screenshot of a computer&#10;&#10;Description automatically generated">
            <a:extLst>
              <a:ext uri="{FF2B5EF4-FFF2-40B4-BE49-F238E27FC236}">
                <a16:creationId xmlns:a16="http://schemas.microsoft.com/office/drawing/2014/main" id="{F023D6E1-1835-1C10-4561-8A37D85F5C0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65625" y="1476597"/>
            <a:ext cx="3432810" cy="193095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 screenshot of a computer&#10;&#10;Description automatically generated">
            <a:extLst>
              <a:ext uri="{FF2B5EF4-FFF2-40B4-BE49-F238E27FC236}">
                <a16:creationId xmlns:a16="http://schemas.microsoft.com/office/drawing/2014/main" id="{59E516F1-0079-530D-7928-F8FA7DF4261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00673" y="3698369"/>
            <a:ext cx="3561347" cy="20310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04CF9B6-8472-8898-B2FB-FF08D122443F}"/>
              </a:ext>
            </a:extLst>
          </p:cNvPr>
          <p:cNvSpPr txBox="1"/>
          <p:nvPr/>
        </p:nvSpPr>
        <p:spPr>
          <a:xfrm>
            <a:off x="-45271" y="3567564"/>
            <a:ext cx="3297710" cy="261610"/>
          </a:xfrm>
          <a:prstGeom prst="rect">
            <a:avLst/>
          </a:prstGeom>
          <a:noFill/>
        </p:spPr>
        <p:txBody>
          <a:bodyPr wrap="square" rtlCol="0">
            <a:spAutoFit/>
          </a:bodyPr>
          <a:lstStyle/>
          <a:p>
            <a:pPr algn="ctr"/>
            <a:r>
              <a:rPr lang="en-US" sz="1100" b="1" i="1" dirty="0"/>
              <a:t>Table A-3: Home Type per NYC </a:t>
            </a:r>
            <a:r>
              <a:rPr lang="en-US" sz="1100" b="1" i="1" dirty="0" err="1"/>
              <a:t>Sublocality</a:t>
            </a:r>
            <a:endParaRPr lang="en-US" sz="1100" b="1" i="1" dirty="0"/>
          </a:p>
        </p:txBody>
      </p:sp>
      <p:sp>
        <p:nvSpPr>
          <p:cNvPr id="8" name="TextBox 7">
            <a:extLst>
              <a:ext uri="{FF2B5EF4-FFF2-40B4-BE49-F238E27FC236}">
                <a16:creationId xmlns:a16="http://schemas.microsoft.com/office/drawing/2014/main" id="{63CE9AE9-6F80-C949-0613-7606942C0442}"/>
              </a:ext>
            </a:extLst>
          </p:cNvPr>
          <p:cNvSpPr txBox="1"/>
          <p:nvPr/>
        </p:nvSpPr>
        <p:spPr>
          <a:xfrm>
            <a:off x="-45271" y="6599927"/>
            <a:ext cx="3429000" cy="261610"/>
          </a:xfrm>
          <a:prstGeom prst="rect">
            <a:avLst/>
          </a:prstGeom>
          <a:noFill/>
        </p:spPr>
        <p:txBody>
          <a:bodyPr wrap="square" rtlCol="0">
            <a:spAutoFit/>
          </a:bodyPr>
          <a:lstStyle/>
          <a:p>
            <a:pPr algn="ctr"/>
            <a:r>
              <a:rPr lang="en-US" sz="1100" b="1" i="1" dirty="0"/>
              <a:t>Table A-4: Model Results – Least Square Standard</a:t>
            </a:r>
          </a:p>
        </p:txBody>
      </p:sp>
      <p:sp>
        <p:nvSpPr>
          <p:cNvPr id="9" name="TextBox 8">
            <a:extLst>
              <a:ext uri="{FF2B5EF4-FFF2-40B4-BE49-F238E27FC236}">
                <a16:creationId xmlns:a16="http://schemas.microsoft.com/office/drawing/2014/main" id="{9D7C8B84-6C01-8805-294E-7F275951097C}"/>
              </a:ext>
            </a:extLst>
          </p:cNvPr>
          <p:cNvSpPr txBox="1"/>
          <p:nvPr/>
        </p:nvSpPr>
        <p:spPr>
          <a:xfrm>
            <a:off x="3042738" y="4529848"/>
            <a:ext cx="2150013" cy="261610"/>
          </a:xfrm>
          <a:prstGeom prst="rect">
            <a:avLst/>
          </a:prstGeom>
          <a:noFill/>
        </p:spPr>
        <p:txBody>
          <a:bodyPr wrap="square" rtlCol="0">
            <a:spAutoFit/>
          </a:bodyPr>
          <a:lstStyle/>
          <a:p>
            <a:pPr algn="ctr"/>
            <a:r>
              <a:rPr lang="en-US" sz="1050" b="1" i="1" dirty="0"/>
              <a:t>Table A-5: Model Results - PCA</a:t>
            </a:r>
          </a:p>
        </p:txBody>
      </p:sp>
      <p:sp>
        <p:nvSpPr>
          <p:cNvPr id="10" name="TextBox 9">
            <a:extLst>
              <a:ext uri="{FF2B5EF4-FFF2-40B4-BE49-F238E27FC236}">
                <a16:creationId xmlns:a16="http://schemas.microsoft.com/office/drawing/2014/main" id="{024ED63B-CC4D-87AF-657C-D5BEF9ABAEC5}"/>
              </a:ext>
            </a:extLst>
          </p:cNvPr>
          <p:cNvSpPr txBox="1"/>
          <p:nvPr/>
        </p:nvSpPr>
        <p:spPr>
          <a:xfrm>
            <a:off x="5278457" y="3997390"/>
            <a:ext cx="3429000" cy="253916"/>
          </a:xfrm>
          <a:prstGeom prst="rect">
            <a:avLst/>
          </a:prstGeom>
          <a:noFill/>
        </p:spPr>
        <p:txBody>
          <a:bodyPr wrap="square" rtlCol="0">
            <a:spAutoFit/>
          </a:bodyPr>
          <a:lstStyle/>
          <a:p>
            <a:pPr algn="ctr"/>
            <a:r>
              <a:rPr lang="en-US" sz="1050" b="1" i="1" dirty="0"/>
              <a:t>Figure A-2: Model Results – </a:t>
            </a:r>
            <a:r>
              <a:rPr lang="en-US" sz="1000" b="1" i="1" dirty="0"/>
              <a:t>Holdback</a:t>
            </a:r>
            <a:r>
              <a:rPr lang="en-US" sz="1050" b="1" i="1" dirty="0"/>
              <a:t> Neural Network</a:t>
            </a:r>
          </a:p>
        </p:txBody>
      </p:sp>
      <p:sp>
        <p:nvSpPr>
          <p:cNvPr id="11" name="TextBox 10">
            <a:extLst>
              <a:ext uri="{FF2B5EF4-FFF2-40B4-BE49-F238E27FC236}">
                <a16:creationId xmlns:a16="http://schemas.microsoft.com/office/drawing/2014/main" id="{E3B83061-8E91-3B49-5E22-7E78E42D5682}"/>
              </a:ext>
            </a:extLst>
          </p:cNvPr>
          <p:cNvSpPr txBox="1"/>
          <p:nvPr/>
        </p:nvSpPr>
        <p:spPr>
          <a:xfrm>
            <a:off x="4839450" y="6346011"/>
            <a:ext cx="4058410" cy="253916"/>
          </a:xfrm>
          <a:prstGeom prst="rect">
            <a:avLst/>
          </a:prstGeom>
          <a:noFill/>
        </p:spPr>
        <p:txBody>
          <a:bodyPr wrap="square" rtlCol="0">
            <a:spAutoFit/>
          </a:bodyPr>
          <a:lstStyle/>
          <a:p>
            <a:pPr algn="ctr"/>
            <a:r>
              <a:rPr lang="en-US" sz="1000" b="1" i="1" dirty="0"/>
              <a:t>Figure A-3: Model Results – Random Seed Neural Network Run 1</a:t>
            </a:r>
          </a:p>
        </p:txBody>
      </p:sp>
      <p:sp>
        <p:nvSpPr>
          <p:cNvPr id="12" name="TextBox 11">
            <a:extLst>
              <a:ext uri="{FF2B5EF4-FFF2-40B4-BE49-F238E27FC236}">
                <a16:creationId xmlns:a16="http://schemas.microsoft.com/office/drawing/2014/main" id="{FA2CCB76-35EE-E1A1-41A9-E9B0C88A2662}"/>
              </a:ext>
            </a:extLst>
          </p:cNvPr>
          <p:cNvSpPr txBox="1"/>
          <p:nvPr/>
        </p:nvSpPr>
        <p:spPr>
          <a:xfrm>
            <a:off x="8673059" y="3367397"/>
            <a:ext cx="3488961" cy="230832"/>
          </a:xfrm>
          <a:prstGeom prst="rect">
            <a:avLst/>
          </a:prstGeom>
          <a:noFill/>
        </p:spPr>
        <p:txBody>
          <a:bodyPr wrap="square" rtlCol="0">
            <a:spAutoFit/>
          </a:bodyPr>
          <a:lstStyle/>
          <a:p>
            <a:pPr algn="ctr"/>
            <a:r>
              <a:rPr lang="en-US" sz="900" b="1" i="1" dirty="0"/>
              <a:t>Figure A-4: Model Results – Random Seed Neural Network Run 2</a:t>
            </a:r>
          </a:p>
        </p:txBody>
      </p:sp>
      <p:sp>
        <p:nvSpPr>
          <p:cNvPr id="13" name="TextBox 12">
            <a:extLst>
              <a:ext uri="{FF2B5EF4-FFF2-40B4-BE49-F238E27FC236}">
                <a16:creationId xmlns:a16="http://schemas.microsoft.com/office/drawing/2014/main" id="{A4529793-FB6A-AEBF-8C33-67A66505ADAA}"/>
              </a:ext>
            </a:extLst>
          </p:cNvPr>
          <p:cNvSpPr txBox="1"/>
          <p:nvPr/>
        </p:nvSpPr>
        <p:spPr>
          <a:xfrm>
            <a:off x="8726595" y="5691468"/>
            <a:ext cx="3488961" cy="230832"/>
          </a:xfrm>
          <a:prstGeom prst="rect">
            <a:avLst/>
          </a:prstGeom>
          <a:noFill/>
        </p:spPr>
        <p:txBody>
          <a:bodyPr wrap="square" rtlCol="0">
            <a:spAutoFit/>
          </a:bodyPr>
          <a:lstStyle/>
          <a:p>
            <a:pPr algn="ctr"/>
            <a:r>
              <a:rPr lang="en-US" sz="900" b="1" i="1" dirty="0"/>
              <a:t>Figure A-4: Model Results – Random Seed Neural Network Run 3</a:t>
            </a:r>
          </a:p>
        </p:txBody>
      </p:sp>
      <p:pic>
        <p:nvPicPr>
          <p:cNvPr id="15" name="Audio 14">
            <a:hlinkClick r:id="" action="ppaction://media"/>
            <a:extLst>
              <a:ext uri="{FF2B5EF4-FFF2-40B4-BE49-F238E27FC236}">
                <a16:creationId xmlns:a16="http://schemas.microsoft.com/office/drawing/2014/main" id="{D0689C96-E59C-98C5-9CDF-86821D81985D}"/>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0192389"/>
      </p:ext>
    </p:extLst>
  </p:cSld>
  <p:clrMapOvr>
    <a:masterClrMapping/>
  </p:clrMapOvr>
  <mc:AlternateContent xmlns:mc="http://schemas.openxmlformats.org/markup-compatibility/2006">
    <mc:Choice xmlns:p14="http://schemas.microsoft.com/office/powerpoint/2010/main" Requires="p14">
      <p:transition spd="slow" p14:dur="2000" advTm="9990"/>
    </mc:Choice>
    <mc:Fallback>
      <p:transition spd="slow" advTm="9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1836</TotalTime>
  <Words>2091</Words>
  <Application>Microsoft Office PowerPoint</Application>
  <PresentationFormat>Widescreen</PresentationFormat>
  <Paragraphs>148</Paragraphs>
  <Slides>12</Slides>
  <Notes>1</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Garamond</vt:lpstr>
      <vt:lpstr>office theme</vt:lpstr>
      <vt:lpstr>Applying CRISP-DM to Understand the  New York Metropolitan Area Real Estate Market  BIT 5534: Applied Business Intelligence and Analytics May 2024 </vt:lpstr>
      <vt:lpstr>Business Understanding</vt:lpstr>
      <vt:lpstr>Collected Data</vt:lpstr>
      <vt:lpstr>Data Preparation</vt:lpstr>
      <vt:lpstr>Data Understanding</vt:lpstr>
      <vt:lpstr>Data Understanding...cont'd</vt:lpstr>
      <vt:lpstr>Data Modeling</vt:lpstr>
      <vt:lpstr>Model Evaluation</vt:lpstr>
      <vt:lpstr>Model Evaluation... cont'd</vt:lpstr>
      <vt:lpstr>Conclusion </vt:lpstr>
      <vt:lpstr>Appendices</vt:lpstr>
      <vt:lpstr>Appendices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Kindy</dc:creator>
  <cp:lastModifiedBy>Mark Kindy</cp:lastModifiedBy>
  <cp:revision>3</cp:revision>
  <dcterms:created xsi:type="dcterms:W3CDTF">2024-04-28T14:11:07Z</dcterms:created>
  <dcterms:modified xsi:type="dcterms:W3CDTF">2024-05-01T15:40:08Z</dcterms:modified>
</cp:coreProperties>
</file>