
<file path=[Content_Types].xml><?xml version="1.0" encoding="utf-8"?>
<Types xmlns="http://schemas.openxmlformats.org/package/2006/content-types">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DFBD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E10DCA2-D1D1-4CB9-B314-1182B6412430}" v="277" dt="2024-04-29T14:15:55.96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799" autoAdjust="0"/>
    <p:restoredTop sz="58693" autoAdjust="0"/>
  </p:normalViewPr>
  <p:slideViewPr>
    <p:cSldViewPr snapToGrid="0">
      <p:cViewPr>
        <p:scale>
          <a:sx n="130" d="100"/>
          <a:sy n="130" d="100"/>
        </p:scale>
        <p:origin x="-48" y="-149"/>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46B3F8-1114-474A-8600-0B139A7A87DF}" type="datetimeFigureOut">
              <a:rPr lang="en-US" smtClean="0"/>
              <a:t>4/30/2024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CDDA82-444A-47A3-BE25-7E482072E10E}" type="slidenum">
              <a:rPr lang="en-US" smtClean="0"/>
              <a:t>‹#›</a:t>
            </a:fld>
            <a:endParaRPr lang="en-US"/>
          </a:p>
        </p:txBody>
      </p:sp>
    </p:spTree>
    <p:extLst>
      <p:ext uri="{BB962C8B-B14F-4D97-AF65-F5344CB8AC3E}">
        <p14:creationId xmlns:p14="http://schemas.microsoft.com/office/powerpoint/2010/main" val="37023876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_Problem_Description"/><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200150" lvl="2" indent="-285750">
              <a:buFont typeface="Arial" panose="020B0604020202020204" pitchFamily="34" charset="0"/>
              <a:buChar char="•"/>
            </a:pPr>
            <a:endParaRPr lang="en-US" sz="1800" dirty="0">
              <a:effectLst/>
              <a:latin typeface="Times New Roman" panose="02020603050405020304" pitchFamily="18" charset="0"/>
              <a:ea typeface="Aptos" panose="020B0004020202020204" pitchFamily="34" charset="0"/>
            </a:endParaRPr>
          </a:p>
          <a:p>
            <a:pPr marL="171450" indent="-171450">
              <a:buFont typeface="Arial" panose="020B0604020202020204" pitchFamily="34" charset="0"/>
              <a:buChar char="•"/>
            </a:pPr>
            <a:r>
              <a:rPr lang="en-US" sz="1800" dirty="0">
                <a:effectLst/>
                <a:latin typeface="Times New Roman" panose="02020603050405020304" pitchFamily="18" charset="0"/>
                <a:ea typeface="Aptos" panose="020B0004020202020204" pitchFamily="34" charset="0"/>
              </a:rPr>
              <a:t>To ensure the creation of a statistically significant final model, our approach to model development was iterative. We created an Initial Model (M1) by performing linear regression (using Fit Least Squares). This model considered 14 predictor variables with a total of 108 parameters </a:t>
            </a:r>
          </a:p>
          <a:p>
            <a:pPr marL="171450" indent="-171450">
              <a:buFont typeface="Arial" panose="020B0604020202020204" pitchFamily="34" charset="0"/>
              <a:buChar char="•"/>
            </a:pPr>
            <a:r>
              <a:rPr lang="en-US" sz="1800" dirty="0">
                <a:effectLst/>
                <a:latin typeface="Times New Roman" panose="02020603050405020304" pitchFamily="18" charset="0"/>
                <a:ea typeface="Aptos" panose="020B0004020202020204" pitchFamily="34" charset="0"/>
              </a:rPr>
              <a:t>Model optimization was driven by the goal of increasing accuracy by lowering the Root Mean Squared Error (RMSE) to $60.00 or less, while maximizing the goodness of fit by creating a model with sufficiently high Adjusted R-squared (R</a:t>
            </a:r>
            <a:r>
              <a:rPr lang="en-US" sz="1800" baseline="30000" dirty="0">
                <a:effectLst/>
                <a:latin typeface="Times New Roman" panose="02020603050405020304" pitchFamily="18" charset="0"/>
                <a:ea typeface="Aptos" panose="020B0004020202020204" pitchFamily="34" charset="0"/>
              </a:rPr>
              <a:t>2</a:t>
            </a:r>
            <a:r>
              <a:rPr lang="en-US" sz="1800" dirty="0">
                <a:effectLst/>
                <a:latin typeface="Times New Roman" panose="02020603050405020304" pitchFamily="18" charset="0"/>
                <a:ea typeface="Aptos" panose="020B0004020202020204" pitchFamily="34" charset="0"/>
              </a:rPr>
              <a:t>), at or above 0.70. </a:t>
            </a:r>
          </a:p>
          <a:p>
            <a:pPr marL="171450" indent="-171450">
              <a:buFont typeface="Arial" panose="020B0604020202020204" pitchFamily="34" charset="0"/>
              <a:buChar char="•"/>
            </a:pPr>
            <a:r>
              <a:rPr lang="en-US" sz="1800" dirty="0">
                <a:effectLst/>
                <a:latin typeface="Times New Roman" panose="02020603050405020304" pitchFamily="18" charset="0"/>
                <a:ea typeface="Aptos" panose="020B0004020202020204" pitchFamily="34" charset="0"/>
              </a:rPr>
              <a:t>Model performance was adequate with an Adjusted R</a:t>
            </a:r>
            <a:r>
              <a:rPr lang="en-US" sz="1800" baseline="30000" dirty="0">
                <a:effectLst/>
                <a:latin typeface="Times New Roman" panose="02020603050405020304" pitchFamily="18" charset="0"/>
                <a:ea typeface="Aptos" panose="020B0004020202020204" pitchFamily="34" charset="0"/>
              </a:rPr>
              <a:t>2 </a:t>
            </a:r>
            <a:r>
              <a:rPr lang="en-US" sz="1800" dirty="0">
                <a:effectLst/>
                <a:latin typeface="Times New Roman" panose="02020603050405020304" pitchFamily="18" charset="0"/>
                <a:ea typeface="Aptos" panose="020B0004020202020204" pitchFamily="34" charset="0"/>
              </a:rPr>
              <a:t>of about 0.7179 and Root Mean Square Error (RMSE) of 58.90, as shown in </a:t>
            </a:r>
            <a:r>
              <a:rPr lang="en-US" sz="1800" u="sng" dirty="0">
                <a:solidFill>
                  <a:srgbClr val="467886"/>
                </a:solidFill>
                <a:effectLst/>
                <a:latin typeface="Times New Roman" panose="02020603050405020304" pitchFamily="18" charset="0"/>
                <a:ea typeface="Aptos" panose="020B0004020202020204" pitchFamily="34" charset="0"/>
                <a:cs typeface="Times New Roman" panose="02020603050405020304" pitchFamily="18" charset="0"/>
              </a:rPr>
              <a:t>Table 1. </a:t>
            </a:r>
          </a:p>
          <a:p>
            <a:pPr marL="628650" lvl="1" indent="-171450">
              <a:buFont typeface="Arial" panose="020B0604020202020204" pitchFamily="34" charset="0"/>
              <a:buChar char="•"/>
            </a:pPr>
            <a:r>
              <a:rPr lang="en-US" sz="1800" dirty="0">
                <a:effectLst/>
                <a:latin typeface="Times New Roman" panose="02020603050405020304" pitchFamily="18" charset="0"/>
                <a:ea typeface="Aptos" panose="020B0004020202020204" pitchFamily="34" charset="0"/>
              </a:rPr>
              <a:t>The R</a:t>
            </a:r>
            <a:r>
              <a:rPr lang="en-US" sz="1800" baseline="30000" dirty="0">
                <a:effectLst/>
                <a:latin typeface="Times New Roman" panose="02020603050405020304" pitchFamily="18" charset="0"/>
                <a:ea typeface="Aptos" panose="020B0004020202020204" pitchFamily="34" charset="0"/>
              </a:rPr>
              <a:t>2</a:t>
            </a:r>
            <a:r>
              <a:rPr lang="en-US" sz="1800" dirty="0">
                <a:effectLst/>
                <a:latin typeface="Times New Roman" panose="02020603050405020304" pitchFamily="18" charset="0"/>
                <a:ea typeface="Aptos" panose="020B0004020202020204" pitchFamily="34" charset="0"/>
              </a:rPr>
              <a:t> indicates that 71.79% of variation in price is explained by the model. This R</a:t>
            </a:r>
            <a:r>
              <a:rPr lang="en-US" sz="1800" baseline="30000" dirty="0">
                <a:effectLst/>
                <a:latin typeface="Times New Roman" panose="02020603050405020304" pitchFamily="18" charset="0"/>
                <a:ea typeface="Aptos" panose="020B0004020202020204" pitchFamily="34" charset="0"/>
              </a:rPr>
              <a:t>2</a:t>
            </a:r>
            <a:r>
              <a:rPr lang="en-US" sz="1800" dirty="0">
                <a:effectLst/>
                <a:latin typeface="Times New Roman" panose="02020603050405020304" pitchFamily="18" charset="0"/>
                <a:ea typeface="Aptos" panose="020B0004020202020204" pitchFamily="34" charset="0"/>
              </a:rPr>
              <a:t> value exceeds a self-set threshold of 70% set on behalf of the AirBnB owners to ensure they do not invest in changes that may not actually contribute to a justifiable price increase. </a:t>
            </a:r>
          </a:p>
          <a:p>
            <a:pPr marL="628650" lvl="1" indent="-171450">
              <a:buFont typeface="Arial" panose="020B0604020202020204" pitchFamily="34" charset="0"/>
              <a:buChar char="•"/>
            </a:pPr>
            <a:r>
              <a:rPr lang="en-US" sz="1800" dirty="0">
                <a:effectLst/>
                <a:latin typeface="Times New Roman" panose="02020603050405020304" pitchFamily="18" charset="0"/>
                <a:ea typeface="Aptos" panose="020B0004020202020204" pitchFamily="34" charset="0"/>
              </a:rPr>
              <a:t>The RMSE indicates that the average deviation between ‘actual’ price and predicted price was $58.90. Again, this met a self-set threshold (RMSE ≤ 60) </a:t>
            </a:r>
          </a:p>
          <a:p>
            <a:pPr marL="171450" indent="-171450">
              <a:buFont typeface="Arial" panose="020B0604020202020204" pitchFamily="34" charset="0"/>
              <a:buChar char="•"/>
            </a:pPr>
            <a:r>
              <a:rPr lang="en-US" sz="1800" dirty="0">
                <a:effectLst/>
                <a:latin typeface="Times New Roman" panose="02020603050405020304" pitchFamily="18" charset="0"/>
                <a:ea typeface="Aptos" panose="020B0004020202020204" pitchFamily="34" charset="0"/>
              </a:rPr>
              <a:t>Although M</a:t>
            </a:r>
            <a:r>
              <a:rPr lang="en-US" sz="1800" baseline="-25000" dirty="0">
                <a:effectLst/>
                <a:latin typeface="Times New Roman" panose="02020603050405020304" pitchFamily="18" charset="0"/>
                <a:ea typeface="Aptos" panose="020B0004020202020204" pitchFamily="34" charset="0"/>
              </a:rPr>
              <a:t>1</a:t>
            </a:r>
            <a:r>
              <a:rPr lang="en-US" sz="1800" dirty="0">
                <a:effectLst/>
                <a:latin typeface="Times New Roman" panose="02020603050405020304" pitchFamily="18" charset="0"/>
                <a:ea typeface="Aptos" panose="020B0004020202020204" pitchFamily="34" charset="0"/>
              </a:rPr>
              <a:t> demonstrated satisfactory explanatory power and predictive accuracy, statistical significance was weak in terms of parameter estimation, as seen in table 2. </a:t>
            </a:r>
          </a:p>
          <a:p>
            <a:pPr marL="171450" indent="-171450">
              <a:buFont typeface="Arial" panose="020B0604020202020204" pitchFamily="34" charset="0"/>
              <a:buChar char="•"/>
            </a:pPr>
            <a:r>
              <a:rPr lang="en-US" sz="1800" dirty="0">
                <a:effectLst/>
                <a:latin typeface="Times New Roman" panose="02020603050405020304" pitchFamily="18" charset="0"/>
                <a:ea typeface="Aptos" panose="020B0004020202020204" pitchFamily="34" charset="0"/>
              </a:rPr>
              <a:t>In our final model (denoted MF), We remediated these issues by converting the 2 variables that failed the t-test into indicator variables and by excluding the 2 predictors that demonstrated multicollinearity</a:t>
            </a:r>
          </a:p>
          <a:p>
            <a:pPr marL="171450" indent="-171450">
              <a:buFont typeface="Arial" panose="020B0604020202020204" pitchFamily="34" charset="0"/>
              <a:buChar char="•"/>
            </a:pPr>
            <a:r>
              <a:rPr lang="en-US" sz="1800" dirty="0">
                <a:effectLst/>
                <a:latin typeface="Times New Roman" panose="02020603050405020304" pitchFamily="18" charset="0"/>
                <a:ea typeface="Aptos" panose="020B0004020202020204" pitchFamily="34" charset="0"/>
              </a:rPr>
              <a:t>MF had a slightly lower R2 of 0.6956 and slightly higher RMSE of ~61.20. Because statistical significance is vital in legitimizing a model and these values were relatively close to the desired threshold values (R2 ≥ 0.7 and RMSE≤60.00) this model is considered acceptable for use. </a:t>
            </a:r>
          </a:p>
          <a:p>
            <a:pPr marL="628650" lvl="1" indent="-171450">
              <a:buFont typeface="Arial" panose="020B0604020202020204" pitchFamily="34" charset="0"/>
              <a:buChar char="•"/>
            </a:pPr>
            <a:r>
              <a:rPr lang="en-US" sz="1800" dirty="0">
                <a:effectLst/>
                <a:latin typeface="Times New Roman" panose="02020603050405020304" pitchFamily="18" charset="0"/>
                <a:ea typeface="Aptos" panose="020B0004020202020204" pitchFamily="34" charset="0"/>
              </a:rPr>
              <a:t>That said, our recommendation is to attempt to optimize the model through data mining techniques to get these measures within the desired range.</a:t>
            </a:r>
          </a:p>
          <a:p>
            <a:pPr marL="0" indent="0">
              <a:buFont typeface="Arial" panose="020B0604020202020204" pitchFamily="34" charset="0"/>
              <a:buNone/>
            </a:pPr>
            <a:endParaRPr lang="en-US" sz="1800" dirty="0">
              <a:effectLst/>
              <a:latin typeface="Times New Roman" panose="02020603050405020304" pitchFamily="18" charset="0"/>
              <a:ea typeface="Aptos" panose="020B0004020202020204" pitchFamily="34" charset="0"/>
            </a:endParaRPr>
          </a:p>
          <a:p>
            <a:pPr marL="457200" marR="0" lvl="1" indent="0">
              <a:lnSpc>
                <a:spcPct val="107000"/>
              </a:lnSpc>
              <a:spcBef>
                <a:spcPts val="0"/>
              </a:spcBef>
              <a:spcAft>
                <a:spcPts val="0"/>
              </a:spcAft>
              <a:buFont typeface="Arial" panose="020B0604020202020204" pitchFamily="34" charset="0"/>
              <a:buNone/>
            </a:pPr>
            <a:endParaRPr lang="en-US" dirty="0"/>
          </a:p>
          <a:p>
            <a:pPr marL="171450" indent="-171450">
              <a:buFont typeface="Arial" panose="020B0604020202020204" pitchFamily="34" charset="0"/>
              <a:buChar char="•"/>
            </a:pPr>
            <a:r>
              <a:rPr lang="en-US" sz="1800" dirty="0">
                <a:effectLst/>
                <a:latin typeface="Times New Roman" panose="02020603050405020304" pitchFamily="18" charset="0"/>
                <a:ea typeface="Aptos" panose="020B0004020202020204" pitchFamily="34" charset="0"/>
              </a:rPr>
              <a:t>In respect to the business problem, M</a:t>
            </a:r>
            <a:r>
              <a:rPr lang="en-US" sz="1800" baseline="-25000" dirty="0">
                <a:effectLst/>
                <a:latin typeface="Times New Roman" panose="02020603050405020304" pitchFamily="18" charset="0"/>
                <a:ea typeface="Aptos" panose="020B0004020202020204" pitchFamily="34" charset="0"/>
              </a:rPr>
              <a:t>F</a:t>
            </a:r>
            <a:r>
              <a:rPr lang="en-US" sz="1800" dirty="0">
                <a:effectLst/>
                <a:latin typeface="Times New Roman" panose="02020603050405020304" pitchFamily="18" charset="0"/>
                <a:ea typeface="Aptos" panose="020B0004020202020204" pitchFamily="34" charset="0"/>
              </a:rPr>
              <a:t> also produced findings that are helpful in addressing Airbnb hosts’ question about what modification(s) may allow them to raise their price</a:t>
            </a:r>
          </a:p>
          <a:p>
            <a:pPr marL="171450" indent="-171450">
              <a:buFont typeface="Arial" panose="020B0604020202020204" pitchFamily="34" charset="0"/>
              <a:buChar char="•"/>
            </a:pPr>
            <a:r>
              <a:rPr lang="en-US" sz="1800" dirty="0">
                <a:effectLst/>
                <a:latin typeface="Times New Roman" panose="02020603050405020304" pitchFamily="18" charset="0"/>
                <a:ea typeface="Aptos" panose="020B0004020202020204" pitchFamily="34" charset="0"/>
              </a:rPr>
              <a:t>The figure above depicts the relative impacts of various types of Airbnb qualities on the expected nightly price. </a:t>
            </a:r>
          </a:p>
          <a:p>
            <a:pPr marL="628650" lvl="1" indent="-171450">
              <a:buFont typeface="Arial" panose="020B0604020202020204" pitchFamily="34" charset="0"/>
              <a:buChar char="•"/>
            </a:pPr>
            <a:r>
              <a:rPr lang="en-US" sz="1800" dirty="0">
                <a:effectLst/>
                <a:latin typeface="Times New Roman" panose="02020603050405020304" pitchFamily="18" charset="0"/>
                <a:ea typeface="Aptos" panose="020B0004020202020204" pitchFamily="34" charset="0"/>
              </a:rPr>
              <a:t>Variables with longer bars have a greater magnitude of effect on price. </a:t>
            </a:r>
          </a:p>
          <a:p>
            <a:pPr marL="1085850" lvl="2" indent="-171450">
              <a:buFont typeface="Arial" panose="020B0604020202020204" pitchFamily="34" charset="0"/>
              <a:buChar char="•"/>
            </a:pPr>
            <a:r>
              <a:rPr lang="en-US" sz="1800" dirty="0">
                <a:effectLst/>
                <a:latin typeface="Times New Roman" panose="02020603050405020304" pitchFamily="18" charset="0"/>
                <a:ea typeface="Aptos" panose="020B0004020202020204" pitchFamily="34" charset="0"/>
              </a:rPr>
              <a:t>The leftmost 14 parameters have a negative effect on price, while the right-most 8 relates positively with price.  </a:t>
            </a:r>
          </a:p>
          <a:p>
            <a:pPr marL="628650" lvl="1" indent="-171450">
              <a:buFont typeface="Arial" panose="020B0604020202020204" pitchFamily="34" charset="0"/>
              <a:buChar char="•"/>
            </a:pPr>
            <a:r>
              <a:rPr lang="en-US" sz="1800" dirty="0">
                <a:effectLst/>
                <a:latin typeface="Times New Roman" panose="02020603050405020304" pitchFamily="18" charset="0"/>
                <a:ea typeface="Aptos" panose="020B0004020202020204" pitchFamily="34" charset="0"/>
              </a:rPr>
              <a:t>Color coding corresponds with what type of change the </a:t>
            </a:r>
            <a:r>
              <a:rPr lang="en-US" sz="1800" dirty="0" err="1">
                <a:effectLst/>
                <a:latin typeface="Times New Roman" panose="02020603050405020304" pitchFamily="18" charset="0"/>
                <a:ea typeface="Aptos" panose="020B0004020202020204" pitchFamily="34" charset="0"/>
              </a:rPr>
              <a:t>airbnb</a:t>
            </a:r>
            <a:r>
              <a:rPr lang="en-US" sz="1800" dirty="0">
                <a:effectLst/>
                <a:latin typeface="Times New Roman" panose="02020603050405020304" pitchFamily="18" charset="0"/>
                <a:ea typeface="Aptos" panose="020B0004020202020204" pitchFamily="34" charset="0"/>
              </a:rPr>
              <a:t> host would need to make</a:t>
            </a:r>
          </a:p>
          <a:p>
            <a:pPr marL="1085850" lvl="2" indent="-171450">
              <a:buFont typeface="Arial" panose="020B0604020202020204" pitchFamily="34" charset="0"/>
              <a:buChar char="•"/>
            </a:pPr>
            <a:r>
              <a:rPr lang="en-US" sz="1800" dirty="0">
                <a:effectLst/>
                <a:latin typeface="Times New Roman" panose="02020603050405020304" pitchFamily="18" charset="0"/>
                <a:ea typeface="Aptos" panose="020B0004020202020204" pitchFamily="34" charset="0"/>
              </a:rPr>
              <a:t>For example, Based on the graph, renovating to add more bedrooms, more bathrooms, or more beds would be wise actionable in=improvements on the part of the </a:t>
            </a:r>
            <a:r>
              <a:rPr lang="en-US" sz="1800" dirty="0" err="1">
                <a:effectLst/>
                <a:latin typeface="Times New Roman" panose="02020603050405020304" pitchFamily="18" charset="0"/>
                <a:ea typeface="Aptos" panose="020B0004020202020204" pitchFamily="34" charset="0"/>
              </a:rPr>
              <a:t>airbnb</a:t>
            </a:r>
            <a:r>
              <a:rPr lang="en-US" sz="1800" dirty="0">
                <a:effectLst/>
                <a:latin typeface="Times New Roman" panose="02020603050405020304" pitchFamily="18" charset="0"/>
                <a:ea typeface="Aptos" panose="020B0004020202020204" pitchFamily="34" charset="0"/>
              </a:rPr>
              <a:t> hosts. </a:t>
            </a:r>
          </a:p>
          <a:p>
            <a:pPr marL="1085850" lvl="2" indent="-171450">
              <a:buFont typeface="Arial" panose="020B0604020202020204" pitchFamily="34" charset="0"/>
              <a:buChar char="•"/>
            </a:pPr>
            <a:r>
              <a:rPr lang="en-US" sz="1800" dirty="0">
                <a:effectLst/>
                <a:latin typeface="Times New Roman" panose="02020603050405020304" pitchFamily="18" charset="0"/>
                <a:ea typeface="Aptos" panose="020B0004020202020204" pitchFamily="34" charset="0"/>
              </a:rPr>
              <a:t>On the other side, we see that FAILING to become a </a:t>
            </a:r>
            <a:r>
              <a:rPr lang="en-US" sz="1800" dirty="0" err="1">
                <a:effectLst/>
                <a:latin typeface="Times New Roman" panose="02020603050405020304" pitchFamily="18" charset="0"/>
                <a:ea typeface="Aptos" panose="020B0004020202020204" pitchFamily="34" charset="0"/>
              </a:rPr>
              <a:t>superhost</a:t>
            </a:r>
            <a:r>
              <a:rPr lang="en-US" sz="1800" dirty="0">
                <a:effectLst/>
                <a:latin typeface="Times New Roman" panose="02020603050405020304" pitchFamily="18" charset="0"/>
                <a:ea typeface="Aptos" panose="020B0004020202020204" pitchFamily="34" charset="0"/>
              </a:rPr>
              <a:t> negatively effects what they can charge. Therefor, in pursuit of more revenue, a host may want to initiate this process to become a </a:t>
            </a:r>
            <a:r>
              <a:rPr lang="en-US" sz="1800" dirty="0" err="1">
                <a:effectLst/>
                <a:latin typeface="Times New Roman" panose="02020603050405020304" pitchFamily="18" charset="0"/>
                <a:ea typeface="Aptos" panose="020B0004020202020204" pitchFamily="34" charset="0"/>
              </a:rPr>
              <a:t>superhost</a:t>
            </a:r>
            <a:r>
              <a:rPr lang="en-US" sz="1800" dirty="0">
                <a:effectLst/>
                <a:latin typeface="Times New Roman" panose="02020603050405020304" pitchFamily="18" charset="0"/>
                <a:ea typeface="Aptos" panose="020B0004020202020204" pitchFamily="34" charset="0"/>
              </a:rPr>
              <a:t>. </a:t>
            </a:r>
          </a:p>
          <a:p>
            <a:pPr marL="628650" lvl="1" indent="-171450">
              <a:buFont typeface="Arial" panose="020B0604020202020204" pitchFamily="34" charset="0"/>
              <a:buChar char="•"/>
            </a:pPr>
            <a:endParaRPr lang="en-US" sz="1800" dirty="0">
              <a:effectLst/>
              <a:latin typeface="Times New Roman" panose="02020603050405020304" pitchFamily="18" charset="0"/>
              <a:ea typeface="Aptos" panose="020B0004020202020204" pitchFamily="34" charset="0"/>
            </a:endParaRPr>
          </a:p>
          <a:p>
            <a:pPr marL="628650" lvl="1" indent="-171450">
              <a:buFont typeface="Arial" panose="020B0604020202020204" pitchFamily="34" charset="0"/>
              <a:buChar char="•"/>
            </a:pPr>
            <a:r>
              <a:rPr lang="en-US" sz="1800" dirty="0">
                <a:effectLst/>
                <a:latin typeface="Times New Roman" panose="02020603050405020304" pitchFamily="18" charset="0"/>
                <a:ea typeface="Aptos" panose="020B0004020202020204" pitchFamily="34" charset="0"/>
              </a:rPr>
              <a:t>These findings are a sampling of results extracted from this model, but the expectation is that Airbnb hosts will customize and explore the model as appropriate for their own circumstances.</a:t>
            </a:r>
          </a:p>
          <a:p>
            <a:pPr marL="628650" lvl="1" indent="-171450">
              <a:buFont typeface="Arial" panose="020B0604020202020204" pitchFamily="34" charset="0"/>
              <a:buChar char="•"/>
            </a:pPr>
            <a:endParaRPr lang="en-US" sz="1800" dirty="0">
              <a:effectLst/>
              <a:latin typeface="Times New Roman" panose="02020603050405020304" pitchFamily="18" charset="0"/>
              <a:ea typeface="Aptos" panose="020B0004020202020204" pitchFamily="34" charset="0"/>
            </a:endParaRPr>
          </a:p>
          <a:p>
            <a:pPr marL="628650" lvl="1" indent="-171450">
              <a:buFont typeface="Arial" panose="020B0604020202020204" pitchFamily="34" charset="0"/>
              <a:buChar char="•"/>
            </a:pPr>
            <a:endParaRPr lang="en-US" sz="1800" dirty="0">
              <a:effectLst/>
              <a:latin typeface="Times New Roman" panose="02020603050405020304" pitchFamily="18" charset="0"/>
              <a:ea typeface="Aptos" panose="020B0004020202020204" pitchFamily="34" charset="0"/>
            </a:endParaRPr>
          </a:p>
          <a:p>
            <a:pPr marL="628650" lvl="1" indent="-171450">
              <a:buFont typeface="Arial" panose="020B0604020202020204" pitchFamily="34" charset="0"/>
              <a:buChar char="•"/>
            </a:pPr>
            <a:endParaRPr lang="en-US" sz="1800" dirty="0">
              <a:effectLst/>
              <a:latin typeface="Times New Roman" panose="02020603050405020304" pitchFamily="18" charset="0"/>
              <a:ea typeface="Aptos" panose="020B0004020202020204" pitchFamily="34" charset="0"/>
            </a:endParaRPr>
          </a:p>
        </p:txBody>
      </p:sp>
      <p:sp>
        <p:nvSpPr>
          <p:cNvPr id="4" name="Slide Number Placeholder 3"/>
          <p:cNvSpPr>
            <a:spLocks noGrp="1"/>
          </p:cNvSpPr>
          <p:nvPr>
            <p:ph type="sldNum" sz="quarter" idx="5"/>
          </p:nvPr>
        </p:nvSpPr>
        <p:spPr/>
        <p:txBody>
          <a:bodyPr/>
          <a:lstStyle/>
          <a:p>
            <a:fld id="{E0CDDA82-444A-47A3-BE25-7E482072E10E}" type="slidenum">
              <a:rPr lang="en-US" smtClean="0"/>
              <a:t>5</a:t>
            </a:fld>
            <a:endParaRPr lang="en-US"/>
          </a:p>
        </p:txBody>
      </p:sp>
    </p:spTree>
    <p:extLst>
      <p:ext uri="{BB962C8B-B14F-4D97-AF65-F5344CB8AC3E}">
        <p14:creationId xmlns:p14="http://schemas.microsoft.com/office/powerpoint/2010/main" val="3806285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Times New Roman" panose="02020603050405020304" pitchFamily="18" charset="0"/>
                <a:ea typeface="Aptos" panose="020B0004020202020204" pitchFamily="34" charset="0"/>
              </a:rPr>
              <a:t>Given the final regression model is able to answer question 2 of the </a:t>
            </a:r>
            <a:r>
              <a:rPr lang="en-US" sz="1800" u="sng" dirty="0">
                <a:solidFill>
                  <a:srgbClr val="467886"/>
                </a:solidFill>
                <a:effectLst/>
                <a:latin typeface="Times New Roman" panose="02020603050405020304" pitchFamily="18" charset="0"/>
                <a:ea typeface="Aptos" panose="020B0004020202020204" pitchFamily="34" charset="0"/>
                <a:cs typeface="Times New Roman" panose="02020603050405020304" pitchFamily="18" charset="0"/>
                <a:hlinkClick r:id="rId3"/>
              </a:rPr>
              <a:t>problem description</a:t>
            </a:r>
            <a:r>
              <a:rPr lang="en-US" sz="1800" dirty="0">
                <a:effectLst/>
                <a:latin typeface="Times New Roman" panose="02020603050405020304" pitchFamily="18" charset="0"/>
                <a:ea typeface="Aptos" panose="020B0004020202020204" pitchFamily="34" charset="0"/>
              </a:rPr>
              <a:t>, our intent in using K-Nearest Neighbors (K-NN) was to provide a better model for addressing question 1: “what can I charge for my rental?”. K-NN is a Non-parametric Supervised learning technique. Because our group only has 2 team members, we were only required to use two </a:t>
            </a:r>
            <a:r>
              <a:rPr lang="en-US" sz="1800" dirty="0" err="1">
                <a:effectLst/>
                <a:latin typeface="Times New Roman" panose="02020603050405020304" pitchFamily="18" charset="0"/>
                <a:ea typeface="Aptos" panose="020B0004020202020204" pitchFamily="34" charset="0"/>
              </a:rPr>
              <a:t>suprevised</a:t>
            </a:r>
            <a:r>
              <a:rPr lang="en-US" sz="1800" dirty="0">
                <a:effectLst/>
                <a:latin typeface="Times New Roman" panose="02020603050405020304" pitchFamily="18" charset="0"/>
                <a:ea typeface="Aptos" panose="020B0004020202020204" pitchFamily="34" charset="0"/>
              </a:rPr>
              <a:t> learning techniques; We chose this as our second because it works well on non-Linear data. Although the Linear Regression Model had adequate fit, we thought it was wise to try applying a model that can capture more complex patterns and relationships in case our data had non-linear patterns that we just had not detected yet.  </a:t>
            </a:r>
          </a:p>
          <a:p>
            <a:endParaRPr lang="en-US" sz="1800" dirty="0">
              <a:effectLst/>
              <a:latin typeface="Times New Roman" panose="02020603050405020304" pitchFamily="18" charset="0"/>
              <a:ea typeface="Aptos" panose="020B0004020202020204" pitchFamily="34" charset="0"/>
            </a:endParaRPr>
          </a:p>
          <a:p>
            <a:r>
              <a:rPr lang="en-US" sz="1800" dirty="0">
                <a:effectLst/>
                <a:latin typeface="Times New Roman" panose="02020603050405020304" pitchFamily="18" charset="0"/>
                <a:ea typeface="Aptos" panose="020B0004020202020204" pitchFamily="34" charset="0"/>
              </a:rPr>
              <a:t>Since K-NN predictions are made based on similarity between data points, creation of this model was straightforward because testing the significance of predictors was unnecessary. That said, as previously stated, the final K-NN model did consider the same 22 parameters as M</a:t>
            </a:r>
            <a:r>
              <a:rPr lang="en-US" sz="1800" baseline="-25000" dirty="0">
                <a:effectLst/>
                <a:latin typeface="Times New Roman" panose="02020603050405020304" pitchFamily="18" charset="0"/>
                <a:ea typeface="Aptos" panose="020B0004020202020204" pitchFamily="34" charset="0"/>
              </a:rPr>
              <a:t>F</a:t>
            </a:r>
            <a:r>
              <a:rPr lang="en-US" sz="1800" dirty="0">
                <a:effectLst/>
                <a:latin typeface="Times New Roman" panose="02020603050405020304" pitchFamily="18" charset="0"/>
                <a:ea typeface="Aptos" panose="020B0004020202020204" pitchFamily="34" charset="0"/>
              </a:rPr>
              <a:t>, but only because these predictors happened to produce a model that performed better than the initial K-NN model (K-NN</a:t>
            </a:r>
            <a:r>
              <a:rPr lang="en-US" sz="1800" baseline="-25000" dirty="0">
                <a:effectLst/>
                <a:latin typeface="Times New Roman" panose="02020603050405020304" pitchFamily="18" charset="0"/>
                <a:ea typeface="Aptos" panose="020B0004020202020204" pitchFamily="34" charset="0"/>
              </a:rPr>
              <a:t>78</a:t>
            </a:r>
            <a:r>
              <a:rPr lang="en-US" sz="1800" dirty="0">
                <a:effectLst/>
                <a:latin typeface="Times New Roman" panose="02020603050405020304" pitchFamily="18" charset="0"/>
                <a:ea typeface="Aptos" panose="020B0004020202020204" pitchFamily="34" charset="0"/>
              </a:rPr>
              <a:t>) which considered all 78 parameters. This is t o be expected as higher dimensionality often results in degraded KNN performance. </a:t>
            </a:r>
          </a:p>
          <a:p>
            <a:endParaRPr lang="en-US" dirty="0"/>
          </a:p>
        </p:txBody>
      </p:sp>
      <p:sp>
        <p:nvSpPr>
          <p:cNvPr id="4" name="Slide Number Placeholder 3"/>
          <p:cNvSpPr>
            <a:spLocks noGrp="1"/>
          </p:cNvSpPr>
          <p:nvPr>
            <p:ph type="sldNum" sz="quarter" idx="5"/>
          </p:nvPr>
        </p:nvSpPr>
        <p:spPr/>
        <p:txBody>
          <a:bodyPr/>
          <a:lstStyle/>
          <a:p>
            <a:fld id="{E0CDDA82-444A-47A3-BE25-7E482072E10E}" type="slidenum">
              <a:rPr lang="en-US" smtClean="0"/>
              <a:t>6</a:t>
            </a:fld>
            <a:endParaRPr lang="en-US"/>
          </a:p>
        </p:txBody>
      </p:sp>
    </p:spTree>
    <p:extLst>
      <p:ext uri="{BB962C8B-B14F-4D97-AF65-F5344CB8AC3E}">
        <p14:creationId xmlns:p14="http://schemas.microsoft.com/office/powerpoint/2010/main" val="12765732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We leveraged the JMP Model Comparison platform to evaluate each model’s accuracy and error rates to determine their relative effectiveness in predicting outcomes. As supported by the Output on the slide,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within the Training set, K-NN</a:t>
            </a:r>
            <a:r>
              <a:rPr lang="en-US" sz="1200" kern="100" baseline="-25000" dirty="0">
                <a:effectLst/>
                <a:latin typeface="Times New Roman" panose="02020603050405020304" pitchFamily="18" charset="0"/>
                <a:ea typeface="Aptos" panose="020B0004020202020204" pitchFamily="34" charset="0"/>
                <a:cs typeface="Times New Roman" panose="02020603050405020304" pitchFamily="18" charset="0"/>
              </a:rPr>
              <a:t>22</a:t>
            </a: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 exhibited the following statistics: R</a:t>
            </a:r>
            <a:r>
              <a:rPr lang="en-US" sz="1200" kern="100" baseline="30000" dirty="0">
                <a:effectLst/>
                <a:latin typeface="Times New Roman" panose="02020603050405020304" pitchFamily="18" charset="0"/>
                <a:ea typeface="Aptos" panose="020B0004020202020204" pitchFamily="34" charset="0"/>
                <a:cs typeface="Times New Roman" panose="02020603050405020304" pitchFamily="18" charset="0"/>
              </a:rPr>
              <a:t>2</a:t>
            </a: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=0.74, RASE=56.31, and AAE=37.09, indicating that in training, K-NN</a:t>
            </a:r>
            <a:r>
              <a:rPr lang="en-US" sz="1200" kern="100" baseline="-25000" dirty="0">
                <a:effectLst/>
                <a:latin typeface="Times New Roman" panose="02020603050405020304" pitchFamily="18" charset="0"/>
                <a:ea typeface="Aptos" panose="020B0004020202020204" pitchFamily="34" charset="0"/>
                <a:cs typeface="Times New Roman" panose="02020603050405020304" pitchFamily="18" charset="0"/>
              </a:rPr>
              <a:t>22 </a:t>
            </a: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did outperform M</a:t>
            </a:r>
            <a:r>
              <a:rPr lang="en-US" sz="1200" kern="100" baseline="-25000" dirty="0">
                <a:effectLst/>
                <a:latin typeface="Times New Roman" panose="02020603050405020304" pitchFamily="18" charset="0"/>
                <a:ea typeface="Aptos" panose="020B0004020202020204" pitchFamily="34" charset="0"/>
                <a:cs typeface="Times New Roman" panose="02020603050405020304" pitchFamily="18" charset="0"/>
              </a:rPr>
              <a:t>F</a:t>
            </a: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 which had R</a:t>
            </a:r>
            <a:r>
              <a:rPr lang="en-US" sz="1200" kern="100" baseline="30000" dirty="0">
                <a:effectLst/>
                <a:latin typeface="Times New Roman" panose="02020603050405020304" pitchFamily="18" charset="0"/>
                <a:ea typeface="Aptos" panose="020B0004020202020204" pitchFamily="34" charset="0"/>
                <a:cs typeface="Times New Roman" panose="02020603050405020304" pitchFamily="18" charset="0"/>
              </a:rPr>
              <a:t>2</a:t>
            </a: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=0.69, RASE=60.69, and AAE=41.86).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However, when tested on the validation set, K- NN</a:t>
            </a:r>
            <a:r>
              <a:rPr lang="en-US" sz="1200" kern="100" baseline="-25000" dirty="0">
                <a:effectLst/>
                <a:latin typeface="Times New Roman" panose="02020603050405020304" pitchFamily="18" charset="0"/>
                <a:ea typeface="Aptos" panose="020B0004020202020204" pitchFamily="34" charset="0"/>
                <a:cs typeface="Times New Roman" panose="02020603050405020304" pitchFamily="18" charset="0"/>
              </a:rPr>
              <a:t>22</a:t>
            </a: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 performance measures worsened by an average of 13.44%.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In validation K-NN</a:t>
            </a:r>
            <a:r>
              <a:rPr lang="en-US" sz="1200" kern="100" baseline="-25000" dirty="0">
                <a:effectLst/>
                <a:latin typeface="Times New Roman" panose="02020603050405020304" pitchFamily="18" charset="0"/>
                <a:ea typeface="Aptos" panose="020B0004020202020204" pitchFamily="34" charset="0"/>
                <a:cs typeface="Times New Roman" panose="02020603050405020304" pitchFamily="18" charset="0"/>
              </a:rPr>
              <a:t>22</a:t>
            </a: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’s R</a:t>
            </a:r>
            <a:r>
              <a:rPr lang="en-US" sz="1200" kern="100" baseline="30000" dirty="0">
                <a:effectLst/>
                <a:latin typeface="Times New Roman" panose="02020603050405020304" pitchFamily="18" charset="0"/>
                <a:ea typeface="Aptos" panose="020B0004020202020204" pitchFamily="34" charset="0"/>
                <a:cs typeface="Times New Roman" panose="02020603050405020304" pitchFamily="18" charset="0"/>
              </a:rPr>
              <a:t>2</a:t>
            </a: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=0.63, RASE=63.12, and AAE=42.32, while M</a:t>
            </a:r>
            <a:r>
              <a:rPr lang="en-US" sz="1200" kern="100" baseline="-25000" dirty="0">
                <a:effectLst/>
                <a:latin typeface="Times New Roman" panose="02020603050405020304" pitchFamily="18" charset="0"/>
                <a:ea typeface="Aptos" panose="020B0004020202020204" pitchFamily="34" charset="0"/>
                <a:cs typeface="Times New Roman" panose="02020603050405020304" pitchFamily="18" charset="0"/>
              </a:rPr>
              <a:t>F</a:t>
            </a: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 performance remained very similar to what it exhibited on the training set (worsening by just 2.24% on average).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When M</a:t>
            </a:r>
            <a:r>
              <a:rPr lang="en-US" sz="1200" kern="100" baseline="-25000" dirty="0">
                <a:effectLst/>
                <a:latin typeface="Times New Roman" panose="02020603050405020304" pitchFamily="18" charset="0"/>
                <a:ea typeface="Aptos" panose="020B0004020202020204" pitchFamily="34" charset="0"/>
                <a:cs typeface="Times New Roman" panose="02020603050405020304" pitchFamily="18" charset="0"/>
              </a:rPr>
              <a:t>F</a:t>
            </a: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 was applied to validation data, RASE actually improved by 0.23 (dropped to 60.46), while R</a:t>
            </a:r>
            <a:r>
              <a:rPr lang="en-US" sz="1200" kern="100" baseline="30000" dirty="0">
                <a:effectLst/>
                <a:latin typeface="Times New Roman" panose="02020603050405020304" pitchFamily="18" charset="0"/>
                <a:ea typeface="Aptos" panose="020B0004020202020204" pitchFamily="34" charset="0"/>
                <a:cs typeface="Times New Roman" panose="02020603050405020304" pitchFamily="18" charset="0"/>
              </a:rPr>
              <a:t>2</a:t>
            </a: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 decreased by just .035 (R</a:t>
            </a:r>
            <a:r>
              <a:rPr lang="en-US" sz="1200" kern="100" baseline="30000" dirty="0">
                <a:effectLst/>
                <a:latin typeface="Times New Roman" panose="02020603050405020304" pitchFamily="18" charset="0"/>
                <a:ea typeface="Aptos" panose="020B0004020202020204" pitchFamily="34" charset="0"/>
                <a:cs typeface="Times New Roman" panose="02020603050405020304" pitchFamily="18" charset="0"/>
              </a:rPr>
              <a:t>2</a:t>
            </a: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=0.6607), and AAE increased by only 44 cents (AAE=42.30).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Therefore, although K-NN</a:t>
            </a:r>
            <a:r>
              <a:rPr lang="en-US" sz="1200" kern="100" baseline="-25000" dirty="0">
                <a:effectLst/>
                <a:latin typeface="Times New Roman" panose="02020603050405020304" pitchFamily="18" charset="0"/>
                <a:ea typeface="Aptos" panose="020B0004020202020204" pitchFamily="34" charset="0"/>
                <a:cs typeface="Times New Roman" panose="02020603050405020304" pitchFamily="18" charset="0"/>
              </a:rPr>
              <a:t>22</a:t>
            </a: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 showed promise as a well-fit, accurate model based on </a:t>
            </a:r>
            <a:r>
              <a:rPr lang="en-US" sz="1200" b="1" kern="100" dirty="0">
                <a:effectLst/>
                <a:latin typeface="Times New Roman" panose="02020603050405020304" pitchFamily="18" charset="0"/>
                <a:ea typeface="Aptos" panose="020B0004020202020204" pitchFamily="34" charset="0"/>
                <a:cs typeface="Times New Roman" panose="02020603050405020304" pitchFamily="18" charset="0"/>
              </a:rPr>
              <a:t>training</a:t>
            </a: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 results alone, it’s poor performance when used against validation data suggests overfitting and indicates that it may perform more poorly than M</a:t>
            </a:r>
            <a:r>
              <a:rPr lang="en-US" sz="1200" kern="100" baseline="-25000" dirty="0">
                <a:effectLst/>
                <a:latin typeface="Times New Roman" panose="02020603050405020304" pitchFamily="18" charset="0"/>
                <a:ea typeface="Aptos" panose="020B0004020202020204" pitchFamily="34" charset="0"/>
                <a:cs typeface="Times New Roman" panose="02020603050405020304" pitchFamily="18" charset="0"/>
              </a:rPr>
              <a:t>F</a:t>
            </a: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 when applied to the Airbnb hosts’ actual data.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To verify this assertion, we recommend training and validating the models against different (ideally larger and more recent) datasets. If more data is used for training, then it may be possible to produce a model with minimal overfitting capable of outperforming M</a:t>
            </a:r>
            <a:r>
              <a:rPr lang="en-US" sz="1200" kern="100" baseline="-25000" dirty="0">
                <a:effectLst/>
                <a:latin typeface="Times New Roman" panose="02020603050405020304" pitchFamily="18" charset="0"/>
                <a:ea typeface="Aptos" panose="020B0004020202020204" pitchFamily="34" charset="0"/>
                <a:cs typeface="Times New Roman" panose="02020603050405020304" pitchFamily="18" charset="0"/>
              </a:rPr>
              <a:t>F</a:t>
            </a: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 in both training and validation.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That said, </a:t>
            </a:r>
            <a:r>
              <a:rPr lang="en-US" sz="1200" b="1" kern="100" dirty="0">
                <a:effectLst/>
                <a:latin typeface="Times New Roman" panose="02020603050405020304" pitchFamily="18" charset="0"/>
                <a:ea typeface="Aptos" panose="020B0004020202020204" pitchFamily="34" charset="0"/>
                <a:cs typeface="Times New Roman" panose="02020603050405020304" pitchFamily="18" charset="0"/>
              </a:rPr>
              <a:t>even</a:t>
            </a: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 if a better, more consistent K-NN Model could be developed, it would not fully meet the business problem. Given it is a non-parametric technique, it can not allow Airbnb hosts to explore the effect of specific parameters on price, whereas the Final Regression Model did [as shown by our graph of parameter estimates]. </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E0CDDA82-444A-47A3-BE25-7E482072E10E}" type="slidenum">
              <a:rPr lang="en-US" smtClean="0"/>
              <a:t>7</a:t>
            </a:fld>
            <a:endParaRPr lang="en-US"/>
          </a:p>
        </p:txBody>
      </p:sp>
    </p:spTree>
    <p:extLst>
      <p:ext uri="{BB962C8B-B14F-4D97-AF65-F5344CB8AC3E}">
        <p14:creationId xmlns:p14="http://schemas.microsoft.com/office/powerpoint/2010/main" val="24217055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0CDDA82-444A-47A3-BE25-7E482072E10E}" type="slidenum">
              <a:rPr lang="en-US" smtClean="0"/>
              <a:t>9</a:t>
            </a:fld>
            <a:endParaRPr lang="en-US"/>
          </a:p>
        </p:txBody>
      </p:sp>
    </p:spTree>
    <p:extLst>
      <p:ext uri="{BB962C8B-B14F-4D97-AF65-F5344CB8AC3E}">
        <p14:creationId xmlns:p14="http://schemas.microsoft.com/office/powerpoint/2010/main" val="39891913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8136-4330-4480-80D9-0F6FD970617C}"/>
              </a:ext>
            </a:extLst>
          </p:cNvPr>
          <p:cNvSpPr>
            <a:spLocks noGrp="1"/>
          </p:cNvSpPr>
          <p:nvPr>
            <p:ph type="ctrTitle"/>
          </p:nvPr>
        </p:nvSpPr>
        <p:spPr>
          <a:xfrm>
            <a:off x="576072" y="1124712"/>
            <a:ext cx="11036808" cy="3172968"/>
          </a:xfrm>
        </p:spPr>
        <p:txBody>
          <a:bodyPr anchor="b">
            <a:normAutofit/>
          </a:bodyPr>
          <a:lstStyle>
            <a:lvl1pPr algn="l">
              <a:defRPr sz="8000"/>
            </a:lvl1pPr>
          </a:lstStyle>
          <a:p>
            <a:r>
              <a:rPr lang="en-US"/>
              <a:t>Click to edit Master title style</a:t>
            </a:r>
          </a:p>
        </p:txBody>
      </p:sp>
      <p:sp>
        <p:nvSpPr>
          <p:cNvPr id="3" name="Subtitle 2">
            <a:extLst>
              <a:ext uri="{FF2B5EF4-FFF2-40B4-BE49-F238E27FC236}">
                <a16:creationId xmlns:a16="http://schemas.microsoft.com/office/drawing/2014/main" id="{566E5739-DD96-45FB-B609-3E3447A52FED}"/>
              </a:ext>
            </a:extLst>
          </p:cNvPr>
          <p:cNvSpPr>
            <a:spLocks noGrp="1"/>
          </p:cNvSpPr>
          <p:nvPr>
            <p:ph type="subTitle" idx="1"/>
          </p:nvPr>
        </p:nvSpPr>
        <p:spPr>
          <a:xfrm>
            <a:off x="576072" y="4727448"/>
            <a:ext cx="11036808" cy="1481328"/>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B9FF558-51F9-42A2-9944-DBE23DA8B224}"/>
              </a:ext>
            </a:extLst>
          </p:cNvPr>
          <p:cNvSpPr>
            <a:spLocks noGrp="1"/>
          </p:cNvSpPr>
          <p:nvPr>
            <p:ph type="dt" sz="half" idx="10"/>
          </p:nvPr>
        </p:nvSpPr>
        <p:spPr>
          <a:xfrm>
            <a:off x="576072" y="6356350"/>
            <a:ext cx="2743200" cy="365125"/>
          </a:xfrm>
        </p:spPr>
        <p:txBody>
          <a:bodyPr/>
          <a:lstStyle/>
          <a:p>
            <a:fld id="{965A7A7B-B71A-428D-833F-0F3507A6DB13}" type="datetimeFigureOut">
              <a:rPr lang="en-US" dirty="0"/>
              <a:t>4/30/2024</a:t>
            </a:fld>
            <a:endParaRPr lang="en-US"/>
          </a:p>
        </p:txBody>
      </p:sp>
      <p:sp>
        <p:nvSpPr>
          <p:cNvPr id="5" name="Footer Placeholder 4">
            <a:extLst>
              <a:ext uri="{FF2B5EF4-FFF2-40B4-BE49-F238E27FC236}">
                <a16:creationId xmlns:a16="http://schemas.microsoft.com/office/drawing/2014/main" id="{8B8C0E86-A7F7-4BDC-A637-254E5252DE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D10ADE-E9DA-4E57-BF57-1CCB65219839}"/>
              </a:ext>
            </a:extLst>
          </p:cNvPr>
          <p:cNvSpPr>
            <a:spLocks noGrp="1"/>
          </p:cNvSpPr>
          <p:nvPr>
            <p:ph type="sldNum" sz="quarter" idx="12"/>
          </p:nvPr>
        </p:nvSpPr>
        <p:spPr>
          <a:xfrm>
            <a:off x="8869680" y="6356350"/>
            <a:ext cx="2743200" cy="365125"/>
          </a:xfrm>
        </p:spPr>
        <p:txBody>
          <a:bodyPr/>
          <a:lstStyle/>
          <a:p>
            <a:fld id="{A65A5C87-DF58-40C8-B092-1DE63DB4547E}" type="slidenum">
              <a:rPr lang="en-US" dirty="0"/>
              <a:t>‹#›</a:t>
            </a:fld>
            <a:endParaRPr lang="en-US"/>
          </a:p>
        </p:txBody>
      </p:sp>
      <p:sp>
        <p:nvSpPr>
          <p:cNvPr id="8" name="Rectangle 7">
            <a:extLst>
              <a:ext uri="{FF2B5EF4-FFF2-40B4-BE49-F238E27FC236}">
                <a16:creationId xmlns:a16="http://schemas.microsoft.com/office/drawing/2014/main" id="{8D06CE56-3881-4ADA-8CEF-D18B02C242A3}"/>
              </a:ext>
            </a:extLst>
          </p:cNvPr>
          <p:cNvSpPr/>
          <p:nvPr/>
        </p:nvSpPr>
        <p:spPr>
          <a:xfrm rot="5400000">
            <a:off x="857544"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a:extLst>
              <a:ext uri="{FF2B5EF4-FFF2-40B4-BE49-F238E27FC236}">
                <a16:creationId xmlns:a16="http://schemas.microsoft.com/office/drawing/2014/main" id="{79F3C543-62EC-4433-9C93-A2CD8764E9B4}"/>
              </a:ext>
            </a:extLst>
          </p:cNvPr>
          <p:cNvSpPr/>
          <p:nvPr/>
        </p:nvSpPr>
        <p:spPr>
          <a:xfrm flipV="1">
            <a:off x="578652" y="4501201"/>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7048185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D6FBB9D-1CAA-4D05-AB33-BABDFE17B843}"/>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sp>
      <p:sp useBgFill="1">
        <p:nvSpPr>
          <p:cNvPr id="10" name="Rectangle 9">
            <a:extLst>
              <a:ext uri="{FF2B5EF4-FFF2-40B4-BE49-F238E27FC236}">
                <a16:creationId xmlns:a16="http://schemas.microsoft.com/office/drawing/2014/main" id="{04727B71-B4B6-4823-80A1-68C40B475118}"/>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id="{79A6DB05-9FB5-4B07-8675-74C23D4FD89D}"/>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48D358CF-0758-490A-A084-C46443B9ABE8}"/>
              </a:ext>
            </a:extLst>
          </p:cNvPr>
          <p:cNvSpPr>
            <a:spLocks noGrp="1"/>
          </p:cNvSpPr>
          <p:nvPr>
            <p:ph type="title"/>
          </p:nvPr>
        </p:nvSpPr>
        <p:spPr>
          <a:xfrm>
            <a:off x="1115568" y="548640"/>
            <a:ext cx="10168128" cy="1179576"/>
          </a:xfrm>
        </p:spPr>
        <p:txBody>
          <a:bodyPr>
            <a:normAutofit/>
          </a:bodyPr>
          <a:lstStyle>
            <a:lvl1pPr>
              <a:defRPr sz="4000"/>
            </a:lvl1pPr>
          </a:lstStyle>
          <a:p>
            <a:r>
              <a:rPr lang="en-US"/>
              <a:t>Click to edit Master title style</a:t>
            </a:r>
          </a:p>
        </p:txBody>
      </p:sp>
      <p:sp>
        <p:nvSpPr>
          <p:cNvPr id="3" name="Content Placeholder 2">
            <a:extLst>
              <a:ext uri="{FF2B5EF4-FFF2-40B4-BE49-F238E27FC236}">
                <a16:creationId xmlns:a16="http://schemas.microsoft.com/office/drawing/2014/main" id="{21671183-B3CE-4F45-92FB-98290CA0E2CA}"/>
              </a:ext>
            </a:extLst>
          </p:cNvPr>
          <p:cNvSpPr>
            <a:spLocks noGrp="1"/>
          </p:cNvSpPr>
          <p:nvPr>
            <p:ph idx="1"/>
          </p:nvPr>
        </p:nvSpPr>
        <p:spPr>
          <a:xfrm>
            <a:off x="1115568" y="2478024"/>
            <a:ext cx="10168128" cy="36941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7DED67-27EC-4D43-A21C-093C1DB04813}"/>
              </a:ext>
            </a:extLst>
          </p:cNvPr>
          <p:cNvSpPr>
            <a:spLocks noGrp="1"/>
          </p:cNvSpPr>
          <p:nvPr>
            <p:ph type="dt" sz="half" idx="10"/>
          </p:nvPr>
        </p:nvSpPr>
        <p:spPr>
          <a:xfrm>
            <a:off x="1115568" y="6356350"/>
            <a:ext cx="2743200" cy="365125"/>
          </a:xfrm>
        </p:spPr>
        <p:txBody>
          <a:bodyPr/>
          <a:lstStyle/>
          <a:p>
            <a:fld id="{5CF65307-640F-4AE7-B0BE-50C709AD86C5}" type="datetimeFigureOut">
              <a:rPr lang="en-US" dirty="0"/>
              <a:t>4/30/2024</a:t>
            </a:fld>
            <a:endParaRPr lang="en-US"/>
          </a:p>
        </p:txBody>
      </p:sp>
      <p:sp>
        <p:nvSpPr>
          <p:cNvPr id="5" name="Footer Placeholder 4">
            <a:extLst>
              <a:ext uri="{FF2B5EF4-FFF2-40B4-BE49-F238E27FC236}">
                <a16:creationId xmlns:a16="http://schemas.microsoft.com/office/drawing/2014/main" id="{36747CE3-4890-4BC1-94DB-5D49D02C99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3C5AD3-D79A-4D46-B25B-822FE0252511}"/>
              </a:ext>
            </a:extLst>
          </p:cNvPr>
          <p:cNvSpPr>
            <a:spLocks noGrp="1"/>
          </p:cNvSpPr>
          <p:nvPr>
            <p:ph type="sldNum" sz="quarter" idx="12"/>
          </p:nvPr>
        </p:nvSpPr>
        <p:spPr>
          <a:xfrm>
            <a:off x="8540496" y="6356350"/>
            <a:ext cx="2743200" cy="365125"/>
          </a:xfrm>
        </p:spPr>
        <p:txBody>
          <a:bodyPr/>
          <a:lstStyle/>
          <a:p>
            <a:fld id="{A65A5C87-DF58-40C8-B092-1DE63DB4547E}" type="slidenum">
              <a:rPr lang="en-US" dirty="0"/>
              <a:t>‹#›</a:t>
            </a:fld>
            <a:endParaRPr lang="en-US"/>
          </a:p>
        </p:txBody>
      </p:sp>
    </p:spTree>
    <p:extLst>
      <p:ext uri="{BB962C8B-B14F-4D97-AF65-F5344CB8AC3E}">
        <p14:creationId xmlns:p14="http://schemas.microsoft.com/office/powerpoint/2010/main" val="41450843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5AEDC5C-2E87-49C6-AB07-A95E5F39ED8E}"/>
              </a:ext>
            </a:extLst>
          </p:cNvPr>
          <p:cNvSpPr/>
          <p:nvPr/>
        </p:nvSpPr>
        <p:spPr>
          <a:xfrm>
            <a:off x="558210" y="4981421"/>
            <a:ext cx="11134956" cy="822960"/>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sp>
      <p:sp>
        <p:nvSpPr>
          <p:cNvPr id="10" name="Rectangle 9">
            <a:extLst>
              <a:ext uri="{FF2B5EF4-FFF2-40B4-BE49-F238E27FC236}">
                <a16:creationId xmlns:a16="http://schemas.microsoft.com/office/drawing/2014/main" id="{A57D88DE-E462-4C8A-BF99-609390DFB781}"/>
              </a:ext>
            </a:extLst>
          </p:cNvPr>
          <p:cNvSpPr/>
          <p:nvPr/>
        </p:nvSpPr>
        <p:spPr>
          <a:xfrm>
            <a:off x="498834" y="5118581"/>
            <a:ext cx="146304"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B8E44900-E8BF-4B12-8BCB-41076E2B68C7}"/>
              </a:ext>
            </a:extLst>
          </p:cNvPr>
          <p:cNvSpPr>
            <a:spLocks noGrp="1"/>
          </p:cNvSpPr>
          <p:nvPr>
            <p:ph type="title"/>
          </p:nvPr>
        </p:nvSpPr>
        <p:spPr>
          <a:xfrm>
            <a:off x="557784" y="640080"/>
            <a:ext cx="10890504" cy="4114800"/>
          </a:xfrm>
        </p:spPr>
        <p:txBody>
          <a:bodyPr anchor="b">
            <a:normAutofit/>
          </a:bodyPr>
          <a:lstStyle>
            <a:lvl1pPr>
              <a:defRPr sz="6600"/>
            </a:lvl1pPr>
          </a:lstStyle>
          <a:p>
            <a:r>
              <a:rPr lang="en-US"/>
              <a:t>Click to edit Master title style</a:t>
            </a:r>
          </a:p>
        </p:txBody>
      </p:sp>
      <p:sp>
        <p:nvSpPr>
          <p:cNvPr id="3" name="Text Placeholder 2">
            <a:extLst>
              <a:ext uri="{FF2B5EF4-FFF2-40B4-BE49-F238E27FC236}">
                <a16:creationId xmlns:a16="http://schemas.microsoft.com/office/drawing/2014/main" id="{917741F9-B00F-4463-A257-6B66DABD9B4E}"/>
              </a:ext>
            </a:extLst>
          </p:cNvPr>
          <p:cNvSpPr>
            <a:spLocks noGrp="1"/>
          </p:cNvSpPr>
          <p:nvPr>
            <p:ph type="body" idx="1"/>
          </p:nvPr>
        </p:nvSpPr>
        <p:spPr>
          <a:xfrm>
            <a:off x="841248" y="5102352"/>
            <a:ext cx="10607040" cy="585216"/>
          </a:xfrm>
        </p:spPr>
        <p:txBody>
          <a:bodyPr anchor="ct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48BFA7D-4401-4285-802B-1579165F0D6D}"/>
              </a:ext>
            </a:extLst>
          </p:cNvPr>
          <p:cNvSpPr>
            <a:spLocks noGrp="1"/>
          </p:cNvSpPr>
          <p:nvPr>
            <p:ph type="dt" sz="half" idx="10"/>
          </p:nvPr>
        </p:nvSpPr>
        <p:spPr/>
        <p:txBody>
          <a:bodyPr/>
          <a:lstStyle/>
          <a:p>
            <a:fld id="{F77EA1F9-1F0F-4C65-8F6E-9729B924AAAC}" type="datetimeFigureOut">
              <a:rPr lang="en-US" dirty="0"/>
              <a:t>4/30/2024</a:t>
            </a:fld>
            <a:endParaRPr lang="en-US"/>
          </a:p>
        </p:txBody>
      </p:sp>
      <p:sp>
        <p:nvSpPr>
          <p:cNvPr id="5" name="Footer Placeholder 4">
            <a:extLst>
              <a:ext uri="{FF2B5EF4-FFF2-40B4-BE49-F238E27FC236}">
                <a16:creationId xmlns:a16="http://schemas.microsoft.com/office/drawing/2014/main" id="{49A909C5-AA19-4195-8376-9002D5DF46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AC3F32-46E0-47C8-8565-5969A475FDB0}"/>
              </a:ext>
            </a:extLst>
          </p:cNvPr>
          <p:cNvSpPr>
            <a:spLocks noGrp="1"/>
          </p:cNvSpPr>
          <p:nvPr>
            <p:ph type="sldNum" sz="quarter" idx="12"/>
          </p:nvPr>
        </p:nvSpPr>
        <p:spPr/>
        <p:txBody>
          <a:bodyPr/>
          <a:lstStyle/>
          <a:p>
            <a:fld id="{A65A5C87-DF58-40C8-B092-1DE63DB4547E}" type="slidenum">
              <a:rPr lang="en-US" dirty="0"/>
              <a:t>‹#›</a:t>
            </a:fld>
            <a:endParaRPr lang="en-US"/>
          </a:p>
        </p:txBody>
      </p:sp>
    </p:spTree>
    <p:extLst>
      <p:ext uri="{BB962C8B-B14F-4D97-AF65-F5344CB8AC3E}">
        <p14:creationId xmlns:p14="http://schemas.microsoft.com/office/powerpoint/2010/main" val="10091292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076262E-36A0-40C6-ADE6-90CD9FB9B9EA}"/>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sp>
      <p:sp useBgFill="1">
        <p:nvSpPr>
          <p:cNvPr id="11" name="Rectangle 10">
            <a:extLst>
              <a:ext uri="{FF2B5EF4-FFF2-40B4-BE49-F238E27FC236}">
                <a16:creationId xmlns:a16="http://schemas.microsoft.com/office/drawing/2014/main" id="{42677A9B-4D1D-4D80-912C-24570140A650}"/>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03DC8C98-510F-48C9-82B2-9E4F760A68DF}"/>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17A078AE-0BC3-48F9-87EC-2DB0CCE7E2AE}"/>
              </a:ext>
            </a:extLst>
          </p:cNvPr>
          <p:cNvSpPr>
            <a:spLocks noGrp="1"/>
          </p:cNvSpPr>
          <p:nvPr>
            <p:ph type="title"/>
          </p:nvPr>
        </p:nvSpPr>
        <p:spPr>
          <a:xfrm>
            <a:off x="1115568" y="548640"/>
            <a:ext cx="10168128" cy="1179576"/>
          </a:xfrm>
        </p:spPr>
        <p:txBody>
          <a:bodyPr>
            <a:normAutofit/>
          </a:bodyPr>
          <a:lstStyle>
            <a:lvl1pPr>
              <a:defRPr sz="4000"/>
            </a:lvl1pPr>
          </a:lstStyle>
          <a:p>
            <a:r>
              <a:rPr lang="en-US"/>
              <a:t>Click to edit Master title style</a:t>
            </a:r>
          </a:p>
        </p:txBody>
      </p:sp>
      <p:sp>
        <p:nvSpPr>
          <p:cNvPr id="3" name="Content Placeholder 2">
            <a:extLst>
              <a:ext uri="{FF2B5EF4-FFF2-40B4-BE49-F238E27FC236}">
                <a16:creationId xmlns:a16="http://schemas.microsoft.com/office/drawing/2014/main" id="{292A20DF-0829-4336-B59F-FF9D7AA9D8B6}"/>
              </a:ext>
            </a:extLst>
          </p:cNvPr>
          <p:cNvSpPr>
            <a:spLocks noGrp="1"/>
          </p:cNvSpPr>
          <p:nvPr>
            <p:ph sz="half" idx="1"/>
          </p:nvPr>
        </p:nvSpPr>
        <p:spPr>
          <a:xfrm>
            <a:off x="1115568" y="2478024"/>
            <a:ext cx="4937760" cy="36941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935D01C-CF67-4DF6-B96C-FFC9D5BF847B}"/>
              </a:ext>
            </a:extLst>
          </p:cNvPr>
          <p:cNvSpPr>
            <a:spLocks noGrp="1"/>
          </p:cNvSpPr>
          <p:nvPr>
            <p:ph sz="half" idx="2"/>
          </p:nvPr>
        </p:nvSpPr>
        <p:spPr>
          <a:xfrm>
            <a:off x="6345936" y="2478024"/>
            <a:ext cx="4937760" cy="36941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9BBD797-6031-4F82-8726-EAB757027FF5}"/>
              </a:ext>
            </a:extLst>
          </p:cNvPr>
          <p:cNvSpPr>
            <a:spLocks noGrp="1"/>
          </p:cNvSpPr>
          <p:nvPr>
            <p:ph type="dt" sz="half" idx="10"/>
          </p:nvPr>
        </p:nvSpPr>
        <p:spPr>
          <a:xfrm>
            <a:off x="1115568" y="6356350"/>
            <a:ext cx="2743200" cy="365125"/>
          </a:xfrm>
        </p:spPr>
        <p:txBody>
          <a:bodyPr/>
          <a:lstStyle/>
          <a:p>
            <a:fld id="{202278E8-5F4B-47D5-A617-8CCDF75D6A33}" type="datetimeFigureOut">
              <a:rPr lang="en-US" dirty="0"/>
              <a:t>4/30/2024</a:t>
            </a:fld>
            <a:endParaRPr lang="en-US"/>
          </a:p>
        </p:txBody>
      </p:sp>
      <p:sp>
        <p:nvSpPr>
          <p:cNvPr id="6" name="Footer Placeholder 5">
            <a:extLst>
              <a:ext uri="{FF2B5EF4-FFF2-40B4-BE49-F238E27FC236}">
                <a16:creationId xmlns:a16="http://schemas.microsoft.com/office/drawing/2014/main" id="{76B3F71C-B897-4909-A75E-8716AD49C1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78BC14-5BB1-405F-A6F3-C07230F085C8}"/>
              </a:ext>
            </a:extLst>
          </p:cNvPr>
          <p:cNvSpPr>
            <a:spLocks noGrp="1"/>
          </p:cNvSpPr>
          <p:nvPr>
            <p:ph type="sldNum" sz="quarter" idx="12"/>
          </p:nvPr>
        </p:nvSpPr>
        <p:spPr>
          <a:xfrm>
            <a:off x="8540496" y="6356350"/>
            <a:ext cx="2743200" cy="365125"/>
          </a:xfrm>
        </p:spPr>
        <p:txBody>
          <a:bodyPr/>
          <a:lstStyle/>
          <a:p>
            <a:fld id="{A65A5C87-DF58-40C8-B092-1DE63DB4547E}" type="slidenum">
              <a:rPr lang="en-US" dirty="0"/>
              <a:t>‹#›</a:t>
            </a:fld>
            <a:endParaRPr lang="en-US"/>
          </a:p>
        </p:txBody>
      </p:sp>
    </p:spTree>
    <p:extLst>
      <p:ext uri="{BB962C8B-B14F-4D97-AF65-F5344CB8AC3E}">
        <p14:creationId xmlns:p14="http://schemas.microsoft.com/office/powerpoint/2010/main" val="19576788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B671BDE-E45C-41A1-9B98-4A607D703855}"/>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sp>
      <p:sp useBgFill="1">
        <p:nvSpPr>
          <p:cNvPr id="13" name="Rectangle 12">
            <a:extLst>
              <a:ext uri="{FF2B5EF4-FFF2-40B4-BE49-F238E27FC236}">
                <a16:creationId xmlns:a16="http://schemas.microsoft.com/office/drawing/2014/main" id="{299500CE-917A-4D03-A7DF-71D8EBBC1537}"/>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sp>
      <p:sp>
        <p:nvSpPr>
          <p:cNvPr id="15" name="Rectangle 14">
            <a:extLst>
              <a:ext uri="{FF2B5EF4-FFF2-40B4-BE49-F238E27FC236}">
                <a16:creationId xmlns:a16="http://schemas.microsoft.com/office/drawing/2014/main" id="{C3D0D377-28B0-417D-886B-9483AF064975}"/>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0F8F91F8-0767-40B5-A3AA-72931FC192EA}"/>
              </a:ext>
            </a:extLst>
          </p:cNvPr>
          <p:cNvSpPr>
            <a:spLocks noGrp="1"/>
          </p:cNvSpPr>
          <p:nvPr>
            <p:ph type="title"/>
          </p:nvPr>
        </p:nvSpPr>
        <p:spPr>
          <a:xfrm>
            <a:off x="1115568" y="548640"/>
            <a:ext cx="10168128" cy="1179576"/>
          </a:xfrm>
        </p:spPr>
        <p:txBody>
          <a:bodyPr>
            <a:normAutofit/>
          </a:bodyPr>
          <a:lstStyle>
            <a:lvl1pPr>
              <a:defRPr sz="4000"/>
            </a:lvl1pPr>
          </a:lstStyle>
          <a:p>
            <a:r>
              <a:rPr lang="en-US"/>
              <a:t>Click to edit Master title style</a:t>
            </a:r>
          </a:p>
        </p:txBody>
      </p:sp>
      <p:sp>
        <p:nvSpPr>
          <p:cNvPr id="3" name="Text Placeholder 2">
            <a:extLst>
              <a:ext uri="{FF2B5EF4-FFF2-40B4-BE49-F238E27FC236}">
                <a16:creationId xmlns:a16="http://schemas.microsoft.com/office/drawing/2014/main" id="{AAAE0554-8BEE-4BF6-9519-51B8475D35E1}"/>
              </a:ext>
            </a:extLst>
          </p:cNvPr>
          <p:cNvSpPr>
            <a:spLocks noGrp="1"/>
          </p:cNvSpPr>
          <p:nvPr>
            <p:ph type="body" idx="1"/>
          </p:nvPr>
        </p:nvSpPr>
        <p:spPr>
          <a:xfrm>
            <a:off x="1115568"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D4A358D-C930-48E0-B372-06A826B74C47}"/>
              </a:ext>
            </a:extLst>
          </p:cNvPr>
          <p:cNvSpPr>
            <a:spLocks noGrp="1"/>
          </p:cNvSpPr>
          <p:nvPr>
            <p:ph sz="half" idx="2"/>
          </p:nvPr>
        </p:nvSpPr>
        <p:spPr>
          <a:xfrm>
            <a:off x="1115568" y="3203688"/>
            <a:ext cx="4937760" cy="2968512"/>
          </a:xfrm>
        </p:spPr>
        <p:txBody>
          <a:bodyPr/>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3B6615E-4966-4150-83B6-C47591B36383}"/>
              </a:ext>
            </a:extLst>
          </p:cNvPr>
          <p:cNvSpPr>
            <a:spLocks noGrp="1"/>
          </p:cNvSpPr>
          <p:nvPr>
            <p:ph type="body" sz="quarter" idx="3"/>
          </p:nvPr>
        </p:nvSpPr>
        <p:spPr>
          <a:xfrm>
            <a:off x="6345936"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D409F6B-C17B-4B4F-9F35-5068BDC4E2FD}"/>
              </a:ext>
            </a:extLst>
          </p:cNvPr>
          <p:cNvSpPr>
            <a:spLocks noGrp="1"/>
          </p:cNvSpPr>
          <p:nvPr>
            <p:ph sz="quarter" idx="4"/>
          </p:nvPr>
        </p:nvSpPr>
        <p:spPr>
          <a:xfrm>
            <a:off x="6345936" y="3203687"/>
            <a:ext cx="4937760" cy="2968511"/>
          </a:xfrm>
        </p:spPr>
        <p:txBody>
          <a:bodyPr/>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8BC356D-052B-4A9B-8B2F-6665FD325AB3}"/>
              </a:ext>
            </a:extLst>
          </p:cNvPr>
          <p:cNvSpPr>
            <a:spLocks noGrp="1"/>
          </p:cNvSpPr>
          <p:nvPr>
            <p:ph type="dt" sz="half" idx="10"/>
          </p:nvPr>
        </p:nvSpPr>
        <p:spPr>
          <a:xfrm>
            <a:off x="1115568" y="6356350"/>
            <a:ext cx="2743200" cy="365125"/>
          </a:xfrm>
        </p:spPr>
        <p:txBody>
          <a:bodyPr/>
          <a:lstStyle/>
          <a:p>
            <a:fld id="{16AAFA52-7A21-407F-8339-40DF182D7460}" type="datetimeFigureOut">
              <a:rPr lang="en-US" dirty="0"/>
              <a:t>4/30/2024</a:t>
            </a:fld>
            <a:endParaRPr lang="en-US"/>
          </a:p>
        </p:txBody>
      </p:sp>
      <p:sp>
        <p:nvSpPr>
          <p:cNvPr id="8" name="Footer Placeholder 7">
            <a:extLst>
              <a:ext uri="{FF2B5EF4-FFF2-40B4-BE49-F238E27FC236}">
                <a16:creationId xmlns:a16="http://schemas.microsoft.com/office/drawing/2014/main" id="{69C5E5FA-26A9-467C-93E3-8476142D1D4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279E50C-1E40-4B48-871B-E392428D20A3}"/>
              </a:ext>
            </a:extLst>
          </p:cNvPr>
          <p:cNvSpPr>
            <a:spLocks noGrp="1"/>
          </p:cNvSpPr>
          <p:nvPr>
            <p:ph type="sldNum" sz="quarter" idx="12"/>
          </p:nvPr>
        </p:nvSpPr>
        <p:spPr>
          <a:xfrm>
            <a:off x="8540496" y="6356350"/>
            <a:ext cx="2743200" cy="365125"/>
          </a:xfrm>
        </p:spPr>
        <p:txBody>
          <a:bodyPr/>
          <a:lstStyle/>
          <a:p>
            <a:fld id="{A65A5C87-DF58-40C8-B092-1DE63DB4547E}" type="slidenum">
              <a:rPr lang="en-US" dirty="0"/>
              <a:t>‹#›</a:t>
            </a:fld>
            <a:endParaRPr lang="en-US"/>
          </a:p>
        </p:txBody>
      </p:sp>
    </p:spTree>
    <p:extLst>
      <p:ext uri="{BB962C8B-B14F-4D97-AF65-F5344CB8AC3E}">
        <p14:creationId xmlns:p14="http://schemas.microsoft.com/office/powerpoint/2010/main" val="40406668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8C0689C4-0DB3-408B-A956-40326B4AE4C4}"/>
              </a:ext>
            </a:extLst>
          </p:cNvPr>
          <p:cNvSpPr/>
          <p:nvPr/>
        </p:nvSpPr>
        <p:spPr>
          <a:xfrm>
            <a:off x="665853" y="1533525"/>
            <a:ext cx="10917063" cy="3790950"/>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sp>
      <p:sp>
        <p:nvSpPr>
          <p:cNvPr id="9" name="Rectangle 8">
            <a:extLst>
              <a:ext uri="{FF2B5EF4-FFF2-40B4-BE49-F238E27FC236}">
                <a16:creationId xmlns:a16="http://schemas.microsoft.com/office/drawing/2014/main" id="{56E1D10E-1C30-41BF-8C3B-C460C9B5597B}"/>
              </a:ext>
            </a:extLst>
          </p:cNvPr>
          <p:cNvSpPr/>
          <p:nvPr/>
        </p:nvSpPr>
        <p:spPr>
          <a:xfrm>
            <a:off x="609084" y="2971798"/>
            <a:ext cx="128016"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779454F2-0EE5-4888-AF4C-82F825E6226E}"/>
              </a:ext>
            </a:extLst>
          </p:cNvPr>
          <p:cNvSpPr>
            <a:spLocks noGrp="1"/>
          </p:cNvSpPr>
          <p:nvPr>
            <p:ph type="title"/>
          </p:nvPr>
        </p:nvSpPr>
        <p:spPr>
          <a:xfrm>
            <a:off x="1078992" y="1938528"/>
            <a:ext cx="10177272" cy="2990088"/>
          </a:xfrm>
        </p:spPr>
        <p:txBody>
          <a:bodyPr>
            <a:normAutofit/>
          </a:bodyPr>
          <a:lstStyle>
            <a:lvl1pPr>
              <a:defRPr sz="5400"/>
            </a:lvl1pPr>
          </a:lstStyle>
          <a:p>
            <a:r>
              <a:rPr lang="en-US"/>
              <a:t>Click to edit Master title style</a:t>
            </a:r>
          </a:p>
        </p:txBody>
      </p:sp>
      <p:sp>
        <p:nvSpPr>
          <p:cNvPr id="3" name="Date Placeholder 2">
            <a:extLst>
              <a:ext uri="{FF2B5EF4-FFF2-40B4-BE49-F238E27FC236}">
                <a16:creationId xmlns:a16="http://schemas.microsoft.com/office/drawing/2014/main" id="{67C91241-A315-4643-91E5-CF2C25CC903A}"/>
              </a:ext>
            </a:extLst>
          </p:cNvPr>
          <p:cNvSpPr>
            <a:spLocks noGrp="1"/>
          </p:cNvSpPr>
          <p:nvPr>
            <p:ph type="dt" sz="half" idx="10"/>
          </p:nvPr>
        </p:nvSpPr>
        <p:spPr/>
        <p:txBody>
          <a:bodyPr/>
          <a:lstStyle/>
          <a:p>
            <a:fld id="{96770335-1C1A-4243-9BDD-9630C417D284}" type="datetimeFigureOut">
              <a:rPr lang="en-US" dirty="0"/>
              <a:t>4/30/2024</a:t>
            </a:fld>
            <a:endParaRPr lang="en-US"/>
          </a:p>
        </p:txBody>
      </p:sp>
      <p:sp>
        <p:nvSpPr>
          <p:cNvPr id="4" name="Footer Placeholder 3">
            <a:extLst>
              <a:ext uri="{FF2B5EF4-FFF2-40B4-BE49-F238E27FC236}">
                <a16:creationId xmlns:a16="http://schemas.microsoft.com/office/drawing/2014/main" id="{22706D86-5479-487D-94C8-76093D84F3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7739411-CED6-43D4-868D-A65C4161A72B}"/>
              </a:ext>
            </a:extLst>
          </p:cNvPr>
          <p:cNvSpPr>
            <a:spLocks noGrp="1"/>
          </p:cNvSpPr>
          <p:nvPr>
            <p:ph type="sldNum" sz="quarter" idx="12"/>
          </p:nvPr>
        </p:nvSpPr>
        <p:spPr/>
        <p:txBody>
          <a:bodyPr/>
          <a:lstStyle/>
          <a:p>
            <a:fld id="{A65A5C87-DF58-40C8-B092-1DE63DB4547E}" type="slidenum">
              <a:rPr lang="en-US" dirty="0"/>
              <a:t>‹#›</a:t>
            </a:fld>
            <a:endParaRPr lang="en-US"/>
          </a:p>
        </p:txBody>
      </p:sp>
    </p:spTree>
    <p:extLst>
      <p:ext uri="{BB962C8B-B14F-4D97-AF65-F5344CB8AC3E}">
        <p14:creationId xmlns:p14="http://schemas.microsoft.com/office/powerpoint/2010/main" val="29261655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C447E0-1D4D-4EF2-B81B-4B2400EE3EDB}"/>
              </a:ext>
            </a:extLst>
          </p:cNvPr>
          <p:cNvSpPr>
            <a:spLocks noGrp="1"/>
          </p:cNvSpPr>
          <p:nvPr>
            <p:ph type="dt" sz="half" idx="10"/>
          </p:nvPr>
        </p:nvSpPr>
        <p:spPr/>
        <p:txBody>
          <a:bodyPr/>
          <a:lstStyle/>
          <a:p>
            <a:fld id="{0141513F-8EBD-4612-96F4-CC3E309609AF}" type="datetimeFigureOut">
              <a:rPr lang="en-US" dirty="0"/>
              <a:t>4/30/2024</a:t>
            </a:fld>
            <a:endParaRPr lang="en-US"/>
          </a:p>
        </p:txBody>
      </p:sp>
      <p:sp>
        <p:nvSpPr>
          <p:cNvPr id="3" name="Footer Placeholder 2">
            <a:extLst>
              <a:ext uri="{FF2B5EF4-FFF2-40B4-BE49-F238E27FC236}">
                <a16:creationId xmlns:a16="http://schemas.microsoft.com/office/drawing/2014/main" id="{C9984CA0-2A78-4600-9F3D-19B09E790FE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440955-B18E-49D3-AE7B-B331200E34C5}"/>
              </a:ext>
            </a:extLst>
          </p:cNvPr>
          <p:cNvSpPr>
            <a:spLocks noGrp="1"/>
          </p:cNvSpPr>
          <p:nvPr>
            <p:ph type="sldNum" sz="quarter" idx="12"/>
          </p:nvPr>
        </p:nvSpPr>
        <p:spPr/>
        <p:txBody>
          <a:bodyPr/>
          <a:lstStyle/>
          <a:p>
            <a:fld id="{A65A5C87-DF58-40C8-B092-1DE63DB4547E}" type="slidenum">
              <a:rPr lang="en-US" dirty="0"/>
              <a:t>‹#›</a:t>
            </a:fld>
            <a:endParaRPr lang="en-US"/>
          </a:p>
        </p:txBody>
      </p:sp>
    </p:spTree>
    <p:extLst>
      <p:ext uri="{BB962C8B-B14F-4D97-AF65-F5344CB8AC3E}">
        <p14:creationId xmlns:p14="http://schemas.microsoft.com/office/powerpoint/2010/main" val="40466270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FA417FE-CD1A-486F-A4AC-E4000A2FB18E}"/>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sp>
      <p:sp>
        <p:nvSpPr>
          <p:cNvPr id="11" name="Rectangle 10">
            <a:extLst>
              <a:ext uri="{FF2B5EF4-FFF2-40B4-BE49-F238E27FC236}">
                <a16:creationId xmlns:a16="http://schemas.microsoft.com/office/drawing/2014/main" id="{1318F0F5-812B-472C-9408-B80F2553F5E0}"/>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47F7751B-CD8F-4F5B-A903-1DCE5D1E8306}"/>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a:t>Click to edit Master title style</a:t>
            </a:r>
          </a:p>
        </p:txBody>
      </p:sp>
      <p:sp>
        <p:nvSpPr>
          <p:cNvPr id="3" name="Content Placeholder 2">
            <a:extLst>
              <a:ext uri="{FF2B5EF4-FFF2-40B4-BE49-F238E27FC236}">
                <a16:creationId xmlns:a16="http://schemas.microsoft.com/office/drawing/2014/main" id="{EFA55C8A-A0BB-441D-976F-EB56D4382DB6}"/>
              </a:ext>
            </a:extLst>
          </p:cNvPr>
          <p:cNvSpPr>
            <a:spLocks noGrp="1"/>
          </p:cNvSpPr>
          <p:nvPr>
            <p:ph idx="1"/>
          </p:nvPr>
        </p:nvSpPr>
        <p:spPr>
          <a:xfrm>
            <a:off x="4965192" y="1709928"/>
            <a:ext cx="6729984" cy="4096512"/>
          </a:xfrm>
        </p:spPr>
        <p:txBody>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7DE6A51-A2E5-4BFA-B571-9FDFE1BBFB44}"/>
              </a:ext>
            </a:extLst>
          </p:cNvPr>
          <p:cNvSpPr>
            <a:spLocks noGrp="1"/>
          </p:cNvSpPr>
          <p:nvPr>
            <p:ph type="body" sz="half" idx="2"/>
          </p:nvPr>
        </p:nvSpPr>
        <p:spPr>
          <a:xfrm>
            <a:off x="868680" y="3429000"/>
            <a:ext cx="3099816" cy="2066544"/>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92778A-DD4C-4651-9C53-8B0C44CD8805}"/>
              </a:ext>
            </a:extLst>
          </p:cNvPr>
          <p:cNvSpPr>
            <a:spLocks noGrp="1"/>
          </p:cNvSpPr>
          <p:nvPr>
            <p:ph type="dt" sz="half" idx="10"/>
          </p:nvPr>
        </p:nvSpPr>
        <p:spPr>
          <a:xfrm>
            <a:off x="868680" y="6356350"/>
            <a:ext cx="2743200" cy="365125"/>
          </a:xfrm>
        </p:spPr>
        <p:txBody>
          <a:bodyPr/>
          <a:lstStyle/>
          <a:p>
            <a:fld id="{6E6483A1-31A8-47A2-AB0A-53A7803D5EBF}" type="datetimeFigureOut">
              <a:rPr lang="en-US" dirty="0"/>
              <a:t>4/30/2024</a:t>
            </a:fld>
            <a:endParaRPr lang="en-US"/>
          </a:p>
        </p:txBody>
      </p:sp>
      <p:sp>
        <p:nvSpPr>
          <p:cNvPr id="6" name="Footer Placeholder 5">
            <a:extLst>
              <a:ext uri="{FF2B5EF4-FFF2-40B4-BE49-F238E27FC236}">
                <a16:creationId xmlns:a16="http://schemas.microsoft.com/office/drawing/2014/main" id="{9D6C7F66-2DFA-4146-BE1A-CE2890FE45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85D185-B1B6-4D62-81BE-BE82C80ACA6C}"/>
              </a:ext>
            </a:extLst>
          </p:cNvPr>
          <p:cNvSpPr>
            <a:spLocks noGrp="1"/>
          </p:cNvSpPr>
          <p:nvPr>
            <p:ph type="sldNum" sz="quarter" idx="12"/>
          </p:nvPr>
        </p:nvSpPr>
        <p:spPr/>
        <p:txBody>
          <a:bodyPr/>
          <a:lstStyle/>
          <a:p>
            <a:fld id="{A65A5C87-DF58-40C8-B092-1DE63DB4547E}" type="slidenum">
              <a:rPr lang="en-US" dirty="0"/>
              <a:t>‹#›</a:t>
            </a:fld>
            <a:endParaRPr lang="en-US"/>
          </a:p>
        </p:txBody>
      </p:sp>
    </p:spTree>
    <p:extLst>
      <p:ext uri="{BB962C8B-B14F-4D97-AF65-F5344CB8AC3E}">
        <p14:creationId xmlns:p14="http://schemas.microsoft.com/office/powerpoint/2010/main" val="3826079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68B77B5-211C-456E-B79F-306CC3619347}"/>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sp>
      <p:sp>
        <p:nvSpPr>
          <p:cNvPr id="11" name="Rectangle 10">
            <a:extLst>
              <a:ext uri="{FF2B5EF4-FFF2-40B4-BE49-F238E27FC236}">
                <a16:creationId xmlns:a16="http://schemas.microsoft.com/office/drawing/2014/main" id="{3B63C338-194D-4F23-ABEC-60A7EA96F302}"/>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A0C04DCC-0E3E-4F05-9FAC-9FA6CA4B2BAE}"/>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a:t>Click to edit Master title style</a:t>
            </a:r>
          </a:p>
        </p:txBody>
      </p:sp>
      <p:sp>
        <p:nvSpPr>
          <p:cNvPr id="3" name="Picture Placeholder 2">
            <a:extLst>
              <a:ext uri="{FF2B5EF4-FFF2-40B4-BE49-F238E27FC236}">
                <a16:creationId xmlns:a16="http://schemas.microsoft.com/office/drawing/2014/main" id="{EBA29649-B19F-499E-8E9A-3577EAC8F031}"/>
              </a:ext>
            </a:extLst>
          </p:cNvPr>
          <p:cNvSpPr>
            <a:spLocks noGrp="1" noChangeAspect="1"/>
          </p:cNvSpPr>
          <p:nvPr>
            <p:ph type="pic" idx="1"/>
          </p:nvPr>
        </p:nvSpPr>
        <p:spPr>
          <a:xfrm>
            <a:off x="4965192" y="1161288"/>
            <a:ext cx="6729984" cy="4645152"/>
          </a:xfrm>
        </p:spPr>
        <p:txBody>
          <a:bodyPr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BC9EF2E-A8CD-41A1-B11A-0D8842797A98}"/>
              </a:ext>
            </a:extLst>
          </p:cNvPr>
          <p:cNvSpPr>
            <a:spLocks noGrp="1"/>
          </p:cNvSpPr>
          <p:nvPr>
            <p:ph type="body" sz="half" idx="2"/>
          </p:nvPr>
        </p:nvSpPr>
        <p:spPr>
          <a:xfrm>
            <a:off x="868680" y="3438144"/>
            <a:ext cx="3099816" cy="2057400"/>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44257B5-0DE0-401F-9171-E8687A97DBA7}"/>
              </a:ext>
            </a:extLst>
          </p:cNvPr>
          <p:cNvSpPr>
            <a:spLocks noGrp="1"/>
          </p:cNvSpPr>
          <p:nvPr>
            <p:ph type="dt" sz="half" idx="10"/>
          </p:nvPr>
        </p:nvSpPr>
        <p:spPr>
          <a:xfrm>
            <a:off x="868680" y="6356350"/>
            <a:ext cx="2743200" cy="365125"/>
          </a:xfrm>
        </p:spPr>
        <p:txBody>
          <a:bodyPr/>
          <a:lstStyle/>
          <a:p>
            <a:fld id="{6D8810B9-2C7C-4CAF-99E2-617AE20BA331}" type="datetimeFigureOut">
              <a:rPr lang="en-US" dirty="0"/>
              <a:t>4/30/2024</a:t>
            </a:fld>
            <a:endParaRPr lang="en-US"/>
          </a:p>
        </p:txBody>
      </p:sp>
      <p:sp>
        <p:nvSpPr>
          <p:cNvPr id="6" name="Footer Placeholder 5">
            <a:extLst>
              <a:ext uri="{FF2B5EF4-FFF2-40B4-BE49-F238E27FC236}">
                <a16:creationId xmlns:a16="http://schemas.microsoft.com/office/drawing/2014/main" id="{788CD9AD-D667-4FD4-AA34-428AA0BCD0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770FB6-F273-4BA6-8B97-9835AC537871}"/>
              </a:ext>
            </a:extLst>
          </p:cNvPr>
          <p:cNvSpPr>
            <a:spLocks noGrp="1"/>
          </p:cNvSpPr>
          <p:nvPr>
            <p:ph type="sldNum" sz="quarter" idx="12"/>
          </p:nvPr>
        </p:nvSpPr>
        <p:spPr/>
        <p:txBody>
          <a:bodyPr/>
          <a:lstStyle/>
          <a:p>
            <a:fld id="{A65A5C87-DF58-40C8-B092-1DE63DB4547E}" type="slidenum">
              <a:rPr lang="en-US" dirty="0"/>
              <a:t>‹#›</a:t>
            </a:fld>
            <a:endParaRPr lang="en-US"/>
          </a:p>
        </p:txBody>
      </p:sp>
    </p:spTree>
    <p:extLst>
      <p:ext uri="{BB962C8B-B14F-4D97-AF65-F5344CB8AC3E}">
        <p14:creationId xmlns:p14="http://schemas.microsoft.com/office/powerpoint/2010/main" val="14712968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32C18-E430-4EC7-BD7C-99D86D0122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FC5012F-7119-4D94-9717-3862E1C9384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ED9A4A-D287-4207-9037-70DB007A1707}"/>
              </a:ext>
            </a:extLst>
          </p:cNvPr>
          <p:cNvSpPr>
            <a:spLocks noGrp="1"/>
          </p:cNvSpPr>
          <p:nvPr>
            <p:ph type="dt" sz="half" idx="10"/>
          </p:nvPr>
        </p:nvSpPr>
        <p:spPr/>
        <p:txBody>
          <a:bodyPr/>
          <a:lstStyle/>
          <a:p>
            <a:fld id="{F248F9EB-9D34-4B41-B66C-5FAF50876D2D}" type="datetimeFigureOut">
              <a:rPr lang="en-US" dirty="0"/>
              <a:t>4/30/2024</a:t>
            </a:fld>
            <a:endParaRPr lang="en-US"/>
          </a:p>
        </p:txBody>
      </p:sp>
      <p:sp>
        <p:nvSpPr>
          <p:cNvPr id="5" name="Footer Placeholder 4">
            <a:extLst>
              <a:ext uri="{FF2B5EF4-FFF2-40B4-BE49-F238E27FC236}">
                <a16:creationId xmlns:a16="http://schemas.microsoft.com/office/drawing/2014/main" id="{61ECFCAC-80DB-43BB-B3F1-AC22BACEE3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679730-3487-4D94-A0DC-C21684963AB3}"/>
              </a:ext>
            </a:extLst>
          </p:cNvPr>
          <p:cNvSpPr>
            <a:spLocks noGrp="1"/>
          </p:cNvSpPr>
          <p:nvPr>
            <p:ph type="sldNum" sz="quarter" idx="12"/>
          </p:nvPr>
        </p:nvSpPr>
        <p:spPr/>
        <p:txBody>
          <a:bodyPr/>
          <a:lstStyle/>
          <a:p>
            <a:fld id="{A65A5C87-DF58-40C8-B092-1DE63DB4547E}" type="slidenum">
              <a:rPr lang="en-US" dirty="0"/>
              <a:t>‹#›</a:t>
            </a:fld>
            <a:endParaRPr lang="en-US"/>
          </a:p>
        </p:txBody>
      </p:sp>
    </p:spTree>
    <p:extLst>
      <p:ext uri="{BB962C8B-B14F-4D97-AF65-F5344CB8AC3E}">
        <p14:creationId xmlns:p14="http://schemas.microsoft.com/office/powerpoint/2010/main" val="39195949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43C89D-929E-4CD1-BCCC-72A14C0335D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ED450EA-A577-4B76-A12F-650BEB20FD8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D2603B-9ACE-4FA9-805B-9B91EB63DF7D}"/>
              </a:ext>
            </a:extLst>
          </p:cNvPr>
          <p:cNvSpPr>
            <a:spLocks noGrp="1"/>
          </p:cNvSpPr>
          <p:nvPr>
            <p:ph type="dt" sz="half" idx="10"/>
          </p:nvPr>
        </p:nvSpPr>
        <p:spPr/>
        <p:txBody>
          <a:bodyPr/>
          <a:lstStyle/>
          <a:p>
            <a:fld id="{34489A26-CAA1-4690-8C1F-1641B1B97745}" type="datetimeFigureOut">
              <a:rPr lang="en-US" dirty="0"/>
              <a:t>4/30/2024</a:t>
            </a:fld>
            <a:endParaRPr lang="en-US"/>
          </a:p>
        </p:txBody>
      </p:sp>
      <p:sp>
        <p:nvSpPr>
          <p:cNvPr id="5" name="Footer Placeholder 4">
            <a:extLst>
              <a:ext uri="{FF2B5EF4-FFF2-40B4-BE49-F238E27FC236}">
                <a16:creationId xmlns:a16="http://schemas.microsoft.com/office/drawing/2014/main" id="{7ECE18AC-D6A9-4A61-885D-68E2B684A4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197AE4-AA47-4E14-8FFE-171FAE47F49E}"/>
              </a:ext>
            </a:extLst>
          </p:cNvPr>
          <p:cNvSpPr>
            <a:spLocks noGrp="1"/>
          </p:cNvSpPr>
          <p:nvPr>
            <p:ph type="sldNum" sz="quarter" idx="12"/>
          </p:nvPr>
        </p:nvSpPr>
        <p:spPr/>
        <p:txBody>
          <a:bodyPr/>
          <a:lstStyle/>
          <a:p>
            <a:fld id="{A65A5C87-DF58-40C8-B092-1DE63DB4547E}" type="slidenum">
              <a:rPr lang="en-US" dirty="0"/>
              <a:t>‹#›</a:t>
            </a:fld>
            <a:endParaRPr lang="en-US"/>
          </a:p>
        </p:txBody>
      </p:sp>
    </p:spTree>
    <p:extLst>
      <p:ext uri="{BB962C8B-B14F-4D97-AF65-F5344CB8AC3E}">
        <p14:creationId xmlns:p14="http://schemas.microsoft.com/office/powerpoint/2010/main" val="13453810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325BDE-35A4-4AAD-960B-C1415864AD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E459C78-0CC4-4552-93DD-49B4194D00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744A3C-9C54-46A6-B3EF-5B36362423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E93E0A-5177-400C-87C9-C93AF466EC49}" type="datetimeFigureOut">
              <a:rPr lang="en-US" dirty="0"/>
              <a:t>4/30/2024</a:t>
            </a:fld>
            <a:endParaRPr lang="en-US"/>
          </a:p>
        </p:txBody>
      </p:sp>
      <p:sp>
        <p:nvSpPr>
          <p:cNvPr id="5" name="Footer Placeholder 4">
            <a:extLst>
              <a:ext uri="{FF2B5EF4-FFF2-40B4-BE49-F238E27FC236}">
                <a16:creationId xmlns:a16="http://schemas.microsoft.com/office/drawing/2014/main" id="{07D5A696-7B4B-4181-A961-7D66556D507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3038CB5-8F4A-401D-A3A9-B27DC15B7A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917615-2DB4-4DAA-9DE3-B2B689A846E0}" type="slidenum">
              <a:rPr lang="en-US" dirty="0"/>
              <a:t>‹#›</a:t>
            </a:fld>
            <a:endParaRPr lang="en-US"/>
          </a:p>
        </p:txBody>
      </p:sp>
    </p:spTree>
    <p:extLst>
      <p:ext uri="{BB962C8B-B14F-4D97-AF65-F5344CB8AC3E}">
        <p14:creationId xmlns:p14="http://schemas.microsoft.com/office/powerpoint/2010/main" val="306647775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4.png"/><Relationship Id="rId5" Type="http://schemas.openxmlformats.org/officeDocument/2006/relationships/image" Target="../media/image5.png"/><Relationship Id="rId4" Type="http://schemas.openxmlformats.org/officeDocument/2006/relationships/notesSlide" Target="../notesSlides/notesSlide1.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notesSlide" Target="../notesSlides/notesSlide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4.png"/><Relationship Id="rId5" Type="http://schemas.openxmlformats.org/officeDocument/2006/relationships/image" Target="../media/image8.png"/><Relationship Id="rId4" Type="http://schemas.openxmlformats.org/officeDocument/2006/relationships/notesSlide" Target="../notesSlides/notesSlide3.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Final Presentation</a:t>
            </a:r>
          </a:p>
        </p:txBody>
      </p:sp>
      <p:sp>
        <p:nvSpPr>
          <p:cNvPr id="3" name="Subtitle 2"/>
          <p:cNvSpPr>
            <a:spLocks noGrp="1"/>
          </p:cNvSpPr>
          <p:nvPr>
            <p:ph type="subTitle" idx="1"/>
          </p:nvPr>
        </p:nvSpPr>
        <p:spPr/>
        <p:txBody>
          <a:bodyPr vert="horz" lIns="91440" tIns="45720" rIns="91440" bIns="45720" rtlCol="0" anchor="t">
            <a:normAutofit/>
          </a:bodyPr>
          <a:lstStyle/>
          <a:p>
            <a:r>
              <a:rPr lang="en-US"/>
              <a:t>Emma Givens and Anna Schmitt </a:t>
            </a:r>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61E7E-9FAD-7DBA-102B-0F6FD7293508}"/>
              </a:ext>
            </a:extLst>
          </p:cNvPr>
          <p:cNvSpPr>
            <a:spLocks noGrp="1"/>
          </p:cNvSpPr>
          <p:nvPr>
            <p:ph type="title"/>
          </p:nvPr>
        </p:nvSpPr>
        <p:spPr/>
        <p:txBody>
          <a:bodyPr/>
          <a:lstStyle/>
          <a:p>
            <a:r>
              <a:rPr lang="en-US"/>
              <a:t>Problem Statement</a:t>
            </a:r>
          </a:p>
        </p:txBody>
      </p:sp>
      <p:sp>
        <p:nvSpPr>
          <p:cNvPr id="3" name="Content Placeholder 2">
            <a:extLst>
              <a:ext uri="{FF2B5EF4-FFF2-40B4-BE49-F238E27FC236}">
                <a16:creationId xmlns:a16="http://schemas.microsoft.com/office/drawing/2014/main" id="{39804ED6-BDBB-C9DA-8EC5-9E6CC3D5C632}"/>
              </a:ext>
            </a:extLst>
          </p:cNvPr>
          <p:cNvSpPr>
            <a:spLocks noGrp="1"/>
          </p:cNvSpPr>
          <p:nvPr>
            <p:ph idx="1"/>
          </p:nvPr>
        </p:nvSpPr>
        <p:spPr/>
        <p:txBody>
          <a:bodyPr vert="horz" lIns="91440" tIns="45720" rIns="91440" bIns="45720" rtlCol="0" anchor="t">
            <a:normAutofit/>
          </a:bodyPr>
          <a:lstStyle/>
          <a:p>
            <a:r>
              <a:rPr lang="en-US" err="1">
                <a:ea typeface="+mn-lt"/>
                <a:cs typeface="+mn-lt"/>
              </a:rPr>
              <a:t>AirBnB</a:t>
            </a:r>
            <a:r>
              <a:rPr lang="en-US">
                <a:ea typeface="+mn-lt"/>
                <a:cs typeface="+mn-lt"/>
              </a:rPr>
              <a:t> has over 150 million users worldwide. Many people are purchasing properties to turn them into </a:t>
            </a:r>
            <a:r>
              <a:rPr lang="en-US" err="1">
                <a:ea typeface="+mn-lt"/>
                <a:cs typeface="+mn-lt"/>
              </a:rPr>
              <a:t>AirBnBs</a:t>
            </a:r>
            <a:r>
              <a:rPr lang="en-US">
                <a:ea typeface="+mn-lt"/>
                <a:cs typeface="+mn-lt"/>
              </a:rPr>
              <a:t> and utilizing them as their main source of income</a:t>
            </a:r>
          </a:p>
          <a:p>
            <a:r>
              <a:rPr lang="en-US">
                <a:ea typeface="+mn-lt"/>
                <a:cs typeface="+mn-lt"/>
              </a:rPr>
              <a:t>Goals:</a:t>
            </a:r>
          </a:p>
          <a:p>
            <a:pPr lvl="1">
              <a:buFont typeface="Courier New" panose="020B0604020202020204" pitchFamily="34" charset="0"/>
              <a:buChar char="o"/>
            </a:pPr>
            <a:r>
              <a:rPr lang="en-US">
                <a:ea typeface="+mn-lt"/>
                <a:cs typeface="+mn-lt"/>
              </a:rPr>
              <a:t>Provide insights that can maximize the price of a Boston </a:t>
            </a:r>
            <a:r>
              <a:rPr lang="en-US" err="1">
                <a:ea typeface="+mn-lt"/>
                <a:cs typeface="+mn-lt"/>
              </a:rPr>
              <a:t>AirBnB</a:t>
            </a:r>
            <a:endParaRPr lang="en-US">
              <a:ea typeface="+mn-lt"/>
              <a:cs typeface="+mn-lt"/>
            </a:endParaRPr>
          </a:p>
          <a:p>
            <a:pPr lvl="1">
              <a:buFont typeface="Courier New" panose="020B0604020202020204" pitchFamily="34" charset="0"/>
              <a:buChar char="o"/>
            </a:pPr>
            <a:r>
              <a:rPr lang="en-US">
                <a:ea typeface="+mn-lt"/>
                <a:cs typeface="+mn-lt"/>
              </a:rPr>
              <a:t>Create a model capable of predicting price from various basic </a:t>
            </a:r>
            <a:r>
              <a:rPr lang="en-US" err="1">
                <a:ea typeface="+mn-lt"/>
                <a:cs typeface="+mn-lt"/>
              </a:rPr>
              <a:t>AirBnB</a:t>
            </a:r>
            <a:r>
              <a:rPr lang="en-US">
                <a:ea typeface="+mn-lt"/>
                <a:cs typeface="+mn-lt"/>
              </a:rPr>
              <a:t> datapoints</a:t>
            </a:r>
            <a:endParaRPr lang="en-US"/>
          </a:p>
        </p:txBody>
      </p:sp>
    </p:spTree>
    <p:extLst>
      <p:ext uri="{BB962C8B-B14F-4D97-AF65-F5344CB8AC3E}">
        <p14:creationId xmlns:p14="http://schemas.microsoft.com/office/powerpoint/2010/main" val="6274819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9320E-569B-52AF-BD56-CC6A7900E24C}"/>
              </a:ext>
            </a:extLst>
          </p:cNvPr>
          <p:cNvSpPr>
            <a:spLocks noGrp="1"/>
          </p:cNvSpPr>
          <p:nvPr>
            <p:ph type="title"/>
          </p:nvPr>
        </p:nvSpPr>
        <p:spPr/>
        <p:txBody>
          <a:bodyPr/>
          <a:lstStyle/>
          <a:p>
            <a:r>
              <a:rPr lang="en-US"/>
              <a:t>Data Description</a:t>
            </a:r>
          </a:p>
        </p:txBody>
      </p:sp>
      <p:sp>
        <p:nvSpPr>
          <p:cNvPr id="3" name="Content Placeholder 2">
            <a:extLst>
              <a:ext uri="{FF2B5EF4-FFF2-40B4-BE49-F238E27FC236}">
                <a16:creationId xmlns:a16="http://schemas.microsoft.com/office/drawing/2014/main" id="{F3076D57-1894-E551-9153-FA6A4B886C6D}"/>
              </a:ext>
            </a:extLst>
          </p:cNvPr>
          <p:cNvSpPr>
            <a:spLocks noGrp="1"/>
          </p:cNvSpPr>
          <p:nvPr>
            <p:ph idx="1"/>
          </p:nvPr>
        </p:nvSpPr>
        <p:spPr/>
        <p:txBody>
          <a:bodyPr vert="horz" lIns="91440" tIns="45720" rIns="91440" bIns="45720" rtlCol="0" anchor="t">
            <a:normAutofit/>
          </a:bodyPr>
          <a:lstStyle/>
          <a:p>
            <a:r>
              <a:rPr lang="en-US">
                <a:ea typeface="+mn-lt"/>
                <a:cs typeface="+mn-lt"/>
              </a:rPr>
              <a:t>Our data source was obtained through Kaggle</a:t>
            </a:r>
            <a:endParaRPr lang="en-US"/>
          </a:p>
          <a:p>
            <a:r>
              <a:rPr lang="en-US">
                <a:ea typeface="+mn-lt"/>
                <a:cs typeface="+mn-lt"/>
              </a:rPr>
              <a:t>Data originated from a data scrape of the </a:t>
            </a:r>
            <a:r>
              <a:rPr lang="en-US" err="1">
                <a:ea typeface="+mn-lt"/>
                <a:cs typeface="+mn-lt"/>
              </a:rPr>
              <a:t>AirBnB</a:t>
            </a:r>
            <a:r>
              <a:rPr lang="en-US">
                <a:ea typeface="+mn-lt"/>
                <a:cs typeface="+mn-lt"/>
              </a:rPr>
              <a:t> website in 2016 with a focus of rental properties in Boston, MA. </a:t>
            </a:r>
            <a:endParaRPr lang="en-US"/>
          </a:p>
          <a:p>
            <a:r>
              <a:rPr lang="en-US">
                <a:ea typeface="+mn-lt"/>
                <a:cs typeface="+mn-lt"/>
              </a:rPr>
              <a:t>After initial data cleaning there remained 49 attributes with 2,512 records</a:t>
            </a:r>
            <a:endParaRPr lang="en-US"/>
          </a:p>
        </p:txBody>
      </p:sp>
      <p:pic>
        <p:nvPicPr>
          <p:cNvPr id="5" name="Graphic 4" descr="Checkmark outline">
            <a:extLst>
              <a:ext uri="{FF2B5EF4-FFF2-40B4-BE49-F238E27FC236}">
                <a16:creationId xmlns:a16="http://schemas.microsoft.com/office/drawing/2014/main" id="{6518B062-D82A-F898-E76B-C23FC6DAF17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742432" y="6172199"/>
            <a:ext cx="302217" cy="302217"/>
          </a:xfrm>
          <a:prstGeom prst="rect">
            <a:avLst/>
          </a:prstGeom>
        </p:spPr>
      </p:pic>
    </p:spTree>
    <p:extLst>
      <p:ext uri="{BB962C8B-B14F-4D97-AF65-F5344CB8AC3E}">
        <p14:creationId xmlns:p14="http://schemas.microsoft.com/office/powerpoint/2010/main" val="6207940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8CD4B5-FBDF-3E5A-5E2A-DB7059E9DC4E}"/>
              </a:ext>
            </a:extLst>
          </p:cNvPr>
          <p:cNvSpPr>
            <a:spLocks noGrp="1"/>
          </p:cNvSpPr>
          <p:nvPr>
            <p:ph type="title"/>
          </p:nvPr>
        </p:nvSpPr>
        <p:spPr/>
        <p:txBody>
          <a:bodyPr/>
          <a:lstStyle/>
          <a:p>
            <a:r>
              <a:rPr lang="en-US"/>
              <a:t>Descriptive Analytics</a:t>
            </a:r>
          </a:p>
        </p:txBody>
      </p:sp>
      <p:pic>
        <p:nvPicPr>
          <p:cNvPr id="9" name="Picture 8" descr="A table with numbers and symbols&#10;&#10;Description automatically generated">
            <a:extLst>
              <a:ext uri="{FF2B5EF4-FFF2-40B4-BE49-F238E27FC236}">
                <a16:creationId xmlns:a16="http://schemas.microsoft.com/office/drawing/2014/main" id="{8688B6E0-B8B5-D5D5-37EC-A757A0A1BCBE}"/>
              </a:ext>
            </a:extLst>
          </p:cNvPr>
          <p:cNvPicPr>
            <a:picLocks noChangeAspect="1"/>
          </p:cNvPicPr>
          <p:nvPr/>
        </p:nvPicPr>
        <p:blipFill>
          <a:blip r:embed="rId4"/>
          <a:stretch>
            <a:fillRect/>
          </a:stretch>
        </p:blipFill>
        <p:spPr>
          <a:xfrm>
            <a:off x="4170892" y="1389062"/>
            <a:ext cx="7829550" cy="5095875"/>
          </a:xfrm>
          <a:prstGeom prst="rect">
            <a:avLst/>
          </a:prstGeom>
        </p:spPr>
      </p:pic>
      <p:sp>
        <p:nvSpPr>
          <p:cNvPr id="10" name="TextBox 9">
            <a:extLst>
              <a:ext uri="{FF2B5EF4-FFF2-40B4-BE49-F238E27FC236}">
                <a16:creationId xmlns:a16="http://schemas.microsoft.com/office/drawing/2014/main" id="{28625197-A070-1043-8192-06A168A9E4C4}"/>
              </a:ext>
            </a:extLst>
          </p:cNvPr>
          <p:cNvSpPr txBox="1"/>
          <p:nvPr/>
        </p:nvSpPr>
        <p:spPr>
          <a:xfrm>
            <a:off x="529167" y="1566333"/>
            <a:ext cx="3513666" cy="45243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panose="020B0604020202020204" pitchFamily="34" charset="0"/>
              <a:buChar char="•"/>
            </a:pPr>
            <a:r>
              <a:rPr lang="en-US" sz="3600">
                <a:ea typeface="+mn-lt"/>
                <a:cs typeface="+mn-lt"/>
              </a:rPr>
              <a:t>We collected the mean, median, minimum, maximum, and standard deviation for each attribute</a:t>
            </a:r>
            <a:endParaRPr lang="en-US" sz="3600"/>
          </a:p>
        </p:txBody>
      </p:sp>
      <p:pic>
        <p:nvPicPr>
          <p:cNvPr id="7" name="Audio 6">
            <a:hlinkClick r:id="" action="ppaction://media"/>
            <a:extLst>
              <a:ext uri="{FF2B5EF4-FFF2-40B4-BE49-F238E27FC236}">
                <a16:creationId xmlns:a16="http://schemas.microsoft.com/office/drawing/2014/main" id="{655C8F9F-0DB1-E8A5-AFAC-2C6C14BBEAA6}"/>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942371011"/>
      </p:ext>
    </p:extLst>
  </p:cSld>
  <p:clrMapOvr>
    <a:masterClrMapping/>
  </p:clrMapOvr>
  <mc:AlternateContent xmlns:mc="http://schemas.openxmlformats.org/markup-compatibility/2006" xmlns:p14="http://schemas.microsoft.com/office/powerpoint/2010/main">
    <mc:Choice Requires="p14">
      <p:transition spd="slow" p14:dur="2000" advTm="1848"/>
    </mc:Choice>
    <mc:Fallback xmlns="">
      <p:transition spd="slow" advTm="18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slide2" descr="Sheet 1">
            <a:extLst>
              <a:ext uri="{FF2B5EF4-FFF2-40B4-BE49-F238E27FC236}">
                <a16:creationId xmlns:a16="http://schemas.microsoft.com/office/drawing/2014/main" id="{A9E3356D-181A-725C-A1EC-1E151E74E120}"/>
              </a:ext>
            </a:extLst>
          </p:cNvPr>
          <p:cNvPicPr>
            <a:picLocks noChangeAspect="1"/>
          </p:cNvPicPr>
          <p:nvPr/>
        </p:nvPicPr>
        <p:blipFill rotWithShape="1">
          <a:blip r:embed="rId5">
            <a:extLst>
              <a:ext uri="{28A0092B-C50C-407E-A947-70E740481C1C}">
                <a14:useLocalDpi xmlns:a14="http://schemas.microsoft.com/office/drawing/2010/main" val="0"/>
              </a:ext>
            </a:extLst>
          </a:blip>
          <a:srcRect l="1830" r="17370" b="5987"/>
          <a:stretch/>
        </p:blipFill>
        <p:spPr>
          <a:xfrm>
            <a:off x="3589338" y="340016"/>
            <a:ext cx="8538290" cy="6177967"/>
          </a:xfrm>
          <a:prstGeom prst="rect">
            <a:avLst/>
          </a:prstGeom>
        </p:spPr>
      </p:pic>
      <p:sp>
        <p:nvSpPr>
          <p:cNvPr id="2" name="Title 1">
            <a:extLst>
              <a:ext uri="{FF2B5EF4-FFF2-40B4-BE49-F238E27FC236}">
                <a16:creationId xmlns:a16="http://schemas.microsoft.com/office/drawing/2014/main" id="{D516114A-6607-8309-EBB8-483060092A02}"/>
              </a:ext>
            </a:extLst>
          </p:cNvPr>
          <p:cNvSpPr>
            <a:spLocks noGrp="1"/>
          </p:cNvSpPr>
          <p:nvPr>
            <p:ph type="title"/>
          </p:nvPr>
        </p:nvSpPr>
        <p:spPr>
          <a:xfrm>
            <a:off x="1115568" y="548640"/>
            <a:ext cx="5157641" cy="1179576"/>
          </a:xfrm>
        </p:spPr>
        <p:txBody>
          <a:bodyPr>
            <a:normAutofit/>
          </a:bodyPr>
          <a:lstStyle/>
          <a:p>
            <a:r>
              <a:rPr lang="en-US" sz="4400"/>
              <a:t>Regression Model</a:t>
            </a:r>
          </a:p>
        </p:txBody>
      </p:sp>
      <p:pic>
        <p:nvPicPr>
          <p:cNvPr id="15" name="slide2" descr="Sheet 1">
            <a:extLst>
              <a:ext uri="{FF2B5EF4-FFF2-40B4-BE49-F238E27FC236}">
                <a16:creationId xmlns:a16="http://schemas.microsoft.com/office/drawing/2014/main" id="{8FBC85CB-E5C8-E828-E844-243F0AA8AD1C}"/>
              </a:ext>
            </a:extLst>
          </p:cNvPr>
          <p:cNvPicPr>
            <a:picLocks noChangeAspect="1"/>
          </p:cNvPicPr>
          <p:nvPr/>
        </p:nvPicPr>
        <p:blipFill rotWithShape="1">
          <a:blip r:embed="rId5">
            <a:extLst>
              <a:ext uri="{28A0092B-C50C-407E-A947-70E740481C1C}">
                <a14:useLocalDpi xmlns:a14="http://schemas.microsoft.com/office/drawing/2010/main" val="0"/>
              </a:ext>
            </a:extLst>
          </a:blip>
          <a:srcRect l="87643" t="6193" r="1950" b="73262"/>
          <a:stretch/>
        </p:blipFill>
        <p:spPr>
          <a:xfrm>
            <a:off x="10017876" y="3914792"/>
            <a:ext cx="1491673" cy="1831239"/>
          </a:xfrm>
          <a:prstGeom prst="rect">
            <a:avLst/>
          </a:prstGeom>
        </p:spPr>
      </p:pic>
      <p:sp>
        <p:nvSpPr>
          <p:cNvPr id="19" name="Rectangle 18">
            <a:extLst>
              <a:ext uri="{FF2B5EF4-FFF2-40B4-BE49-F238E27FC236}">
                <a16:creationId xmlns:a16="http://schemas.microsoft.com/office/drawing/2014/main" id="{3383D834-CB9C-7D22-4008-9D242F179575}"/>
              </a:ext>
            </a:extLst>
          </p:cNvPr>
          <p:cNvSpPr/>
          <p:nvPr/>
        </p:nvSpPr>
        <p:spPr>
          <a:xfrm>
            <a:off x="3589339" y="6091334"/>
            <a:ext cx="2916706" cy="530961"/>
          </a:xfrm>
          <a:prstGeom prst="rect">
            <a:avLst/>
          </a:prstGeom>
          <a:solidFill>
            <a:schemeClr val="accent4">
              <a:alpha val="1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8" name="Table 7">
            <a:extLst>
              <a:ext uri="{FF2B5EF4-FFF2-40B4-BE49-F238E27FC236}">
                <a16:creationId xmlns:a16="http://schemas.microsoft.com/office/drawing/2014/main" id="{45073E4F-21CE-8B31-EFB1-E0A6FFCD99A9}"/>
              </a:ext>
            </a:extLst>
          </p:cNvPr>
          <p:cNvGraphicFramePr>
            <a:graphicFrameLocks noGrp="1"/>
          </p:cNvGraphicFramePr>
          <p:nvPr>
            <p:extLst>
              <p:ext uri="{D42A27DB-BD31-4B8C-83A1-F6EECF244321}">
                <p14:modId xmlns:p14="http://schemas.microsoft.com/office/powerpoint/2010/main" val="4019557646"/>
              </p:ext>
            </p:extLst>
          </p:nvPr>
        </p:nvGraphicFramePr>
        <p:xfrm>
          <a:off x="402246" y="1930122"/>
          <a:ext cx="4915373" cy="1615440"/>
        </p:xfrm>
        <a:graphic>
          <a:graphicData uri="http://schemas.openxmlformats.org/drawingml/2006/table">
            <a:tbl>
              <a:tblPr firstRow="1" bandRow="1">
                <a:tableStyleId>{073A0DAA-6AF3-43AB-8588-CEC1D06C72B9}</a:tableStyleId>
              </a:tblPr>
              <a:tblGrid>
                <a:gridCol w="1257552">
                  <a:extLst>
                    <a:ext uri="{9D8B030D-6E8A-4147-A177-3AD203B41FA5}">
                      <a16:colId xmlns:a16="http://schemas.microsoft.com/office/drawing/2014/main" val="1842164782"/>
                    </a:ext>
                  </a:extLst>
                </a:gridCol>
                <a:gridCol w="1764802">
                  <a:extLst>
                    <a:ext uri="{9D8B030D-6E8A-4147-A177-3AD203B41FA5}">
                      <a16:colId xmlns:a16="http://schemas.microsoft.com/office/drawing/2014/main" val="2763732261"/>
                    </a:ext>
                  </a:extLst>
                </a:gridCol>
                <a:gridCol w="1893019">
                  <a:extLst>
                    <a:ext uri="{9D8B030D-6E8A-4147-A177-3AD203B41FA5}">
                      <a16:colId xmlns:a16="http://schemas.microsoft.com/office/drawing/2014/main" val="2865458926"/>
                    </a:ext>
                  </a:extLst>
                </a:gridCol>
              </a:tblGrid>
              <a:tr h="445437">
                <a:tc>
                  <a:txBody>
                    <a:bodyPr/>
                    <a:lstStyle/>
                    <a:p>
                      <a:endParaRPr lang="en-US" sz="14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t>Initial Model</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t>(</a:t>
                      </a:r>
                      <a:r>
                        <a:rPr lang="en-US" sz="1600" b="1" kern="1200" dirty="0">
                          <a:solidFill>
                            <a:schemeClr val="lt1"/>
                          </a:solidFill>
                          <a:effectLst/>
                          <a:latin typeface="+mn-lt"/>
                          <a:ea typeface="+mn-ea"/>
                          <a:cs typeface="+mn-cs"/>
                        </a:rPr>
                        <a:t>M</a:t>
                      </a:r>
                      <a:r>
                        <a:rPr lang="en-US" sz="1600" b="1" kern="1200" baseline="-25000" dirty="0">
                          <a:solidFill>
                            <a:schemeClr val="lt1"/>
                          </a:solidFill>
                          <a:effectLst/>
                          <a:latin typeface="+mn-lt"/>
                          <a:ea typeface="+mn-ea"/>
                          <a:cs typeface="+mn-cs"/>
                        </a:rPr>
                        <a:t>1</a:t>
                      </a:r>
                      <a:r>
                        <a:rPr lang="en-US" sz="1600" dirty="0"/>
                        <a:t>)</a:t>
                      </a:r>
                    </a:p>
                  </a:txBody>
                  <a:tcPr anchor="ctr"/>
                </a:tc>
                <a:tc>
                  <a:txBody>
                    <a:bodyPr/>
                    <a:lstStyle/>
                    <a:p>
                      <a:pPr algn="ctr"/>
                      <a:r>
                        <a:rPr lang="en-US" sz="1600" dirty="0"/>
                        <a:t>Final Model</a:t>
                      </a:r>
                    </a:p>
                    <a:p>
                      <a:pPr algn="ctr"/>
                      <a:r>
                        <a:rPr lang="en-US" sz="1600" dirty="0"/>
                        <a:t>(</a:t>
                      </a:r>
                      <a:r>
                        <a:rPr lang="en-US" sz="1800" b="1" kern="1200" dirty="0">
                          <a:solidFill>
                            <a:schemeClr val="lt1"/>
                          </a:solidFill>
                          <a:effectLst/>
                          <a:latin typeface="+mn-lt"/>
                          <a:ea typeface="+mn-ea"/>
                          <a:cs typeface="+mn-cs"/>
                        </a:rPr>
                        <a:t>M</a:t>
                      </a:r>
                      <a:r>
                        <a:rPr lang="en-US" sz="1800" b="1" kern="1200" baseline="-25000" dirty="0">
                          <a:solidFill>
                            <a:schemeClr val="lt1"/>
                          </a:solidFill>
                          <a:effectLst/>
                          <a:latin typeface="+mn-lt"/>
                          <a:ea typeface="+mn-ea"/>
                          <a:cs typeface="+mn-cs"/>
                        </a:rPr>
                        <a:t>F</a:t>
                      </a:r>
                      <a:r>
                        <a:rPr lang="en-US" sz="1600" dirty="0"/>
                        <a:t>)</a:t>
                      </a:r>
                    </a:p>
                  </a:txBody>
                  <a:tcPr anchor="ctr"/>
                </a:tc>
                <a:extLst>
                  <a:ext uri="{0D108BD9-81ED-4DB2-BD59-A6C34878D82A}">
                    <a16:rowId xmlns:a16="http://schemas.microsoft.com/office/drawing/2014/main" val="4148409690"/>
                  </a:ext>
                </a:extLst>
              </a:tr>
              <a:tr h="257885">
                <a:tc>
                  <a:txBody>
                    <a:bodyPr/>
                    <a:lstStyle/>
                    <a:p>
                      <a:r>
                        <a:rPr lang="en-US" sz="1600" b="1" dirty="0"/>
                        <a:t>Predictors</a:t>
                      </a:r>
                    </a:p>
                  </a:txBody>
                  <a:tcPr anchor="ctr"/>
                </a:tc>
                <a:tc>
                  <a:txBody>
                    <a:bodyPr/>
                    <a:lstStyle/>
                    <a:p>
                      <a:r>
                        <a:rPr lang="en-US" sz="1400" dirty="0"/>
                        <a:t>14 var., 108 param.</a:t>
                      </a:r>
                    </a:p>
                  </a:txBody>
                  <a:tcPr anchor="ctr"/>
                </a:tc>
                <a:tc>
                  <a:txBody>
                    <a:bodyPr/>
                    <a:lstStyle/>
                    <a:p>
                      <a:r>
                        <a:rPr lang="en-US" sz="1400" dirty="0"/>
                        <a:t>12 var., 22 param.</a:t>
                      </a:r>
                    </a:p>
                  </a:txBody>
                  <a:tcPr anchor="ctr"/>
                </a:tc>
                <a:extLst>
                  <a:ext uri="{0D108BD9-81ED-4DB2-BD59-A6C34878D82A}">
                    <a16:rowId xmlns:a16="http://schemas.microsoft.com/office/drawing/2014/main" val="2635602644"/>
                  </a:ext>
                </a:extLst>
              </a:tr>
              <a:tr h="257885">
                <a:tc>
                  <a:txBody>
                    <a:bodyPr/>
                    <a:lstStyle/>
                    <a:p>
                      <a:r>
                        <a:rPr lang="en-US" sz="1600" b="1" dirty="0"/>
                        <a:t>R</a:t>
                      </a:r>
                      <a:r>
                        <a:rPr lang="en-US" sz="1600" b="1" baseline="30000" dirty="0"/>
                        <a:t>2</a:t>
                      </a:r>
                    </a:p>
                  </a:txBody>
                  <a:tcPr anchor="ctr"/>
                </a:tc>
                <a:tc>
                  <a:txBody>
                    <a:bodyPr/>
                    <a:lstStyle/>
                    <a:p>
                      <a:r>
                        <a:rPr lang="en-US" sz="1400" dirty="0"/>
                        <a:t>0.7053 (70.53%)</a:t>
                      </a:r>
                    </a:p>
                  </a:txBody>
                  <a:tcPr anchor="ctr"/>
                </a:tc>
                <a:tc>
                  <a:txBody>
                    <a:bodyPr/>
                    <a:lstStyle/>
                    <a:p>
                      <a:r>
                        <a:rPr lang="en-US" sz="1400" dirty="0"/>
                        <a:t>0.6955 (69.53%)</a:t>
                      </a:r>
                    </a:p>
                  </a:txBody>
                  <a:tcPr anchor="ctr"/>
                </a:tc>
                <a:extLst>
                  <a:ext uri="{0D108BD9-81ED-4DB2-BD59-A6C34878D82A}">
                    <a16:rowId xmlns:a16="http://schemas.microsoft.com/office/drawing/2014/main" val="744876348"/>
                  </a:ext>
                </a:extLst>
              </a:tr>
              <a:tr h="257885">
                <a:tc>
                  <a:txBody>
                    <a:bodyPr/>
                    <a:lstStyle/>
                    <a:p>
                      <a:r>
                        <a:rPr lang="en-US" sz="1600" b="1" dirty="0"/>
                        <a:t>RMSE</a:t>
                      </a:r>
                    </a:p>
                  </a:txBody>
                  <a:tcPr anchor="ctr"/>
                </a:tc>
                <a:tc>
                  <a:txBody>
                    <a:bodyPr/>
                    <a:lstStyle/>
                    <a:p>
                      <a:r>
                        <a:rPr lang="en-US" sz="1400" dirty="0"/>
                        <a:t>58.90</a:t>
                      </a:r>
                    </a:p>
                  </a:txBody>
                  <a:tcPr anchor="ctr"/>
                </a:tc>
                <a:tc>
                  <a:txBody>
                    <a:bodyPr/>
                    <a:lstStyle/>
                    <a:p>
                      <a:r>
                        <a:rPr lang="en-US" sz="1400" dirty="0"/>
                        <a:t>61.20</a:t>
                      </a:r>
                    </a:p>
                  </a:txBody>
                  <a:tcPr anchor="ctr"/>
                </a:tc>
                <a:extLst>
                  <a:ext uri="{0D108BD9-81ED-4DB2-BD59-A6C34878D82A}">
                    <a16:rowId xmlns:a16="http://schemas.microsoft.com/office/drawing/2014/main" val="2141216644"/>
                  </a:ext>
                </a:extLst>
              </a:tr>
            </a:tbl>
          </a:graphicData>
        </a:graphic>
      </p:graphicFrame>
      <p:graphicFrame>
        <p:nvGraphicFramePr>
          <p:cNvPr id="20" name="Table 19">
            <a:extLst>
              <a:ext uri="{FF2B5EF4-FFF2-40B4-BE49-F238E27FC236}">
                <a16:creationId xmlns:a16="http://schemas.microsoft.com/office/drawing/2014/main" id="{FA4968DA-F461-2499-08C2-B3E4C2E79DFD}"/>
              </a:ext>
            </a:extLst>
          </p:cNvPr>
          <p:cNvGraphicFramePr>
            <a:graphicFrameLocks noGrp="1"/>
          </p:cNvGraphicFramePr>
          <p:nvPr>
            <p:extLst>
              <p:ext uri="{D42A27DB-BD31-4B8C-83A1-F6EECF244321}">
                <p14:modId xmlns:p14="http://schemas.microsoft.com/office/powerpoint/2010/main" val="2469037491"/>
              </p:ext>
            </p:extLst>
          </p:nvPr>
        </p:nvGraphicFramePr>
        <p:xfrm>
          <a:off x="402245" y="3797799"/>
          <a:ext cx="3900414" cy="1827829"/>
        </p:xfrm>
        <a:graphic>
          <a:graphicData uri="http://schemas.openxmlformats.org/drawingml/2006/table">
            <a:tbl>
              <a:tblPr firstRow="1" bandRow="1">
                <a:tableStyleId>{073A0DAA-6AF3-43AB-8588-CEC1D06C72B9}</a:tableStyleId>
              </a:tblPr>
              <a:tblGrid>
                <a:gridCol w="1837259">
                  <a:extLst>
                    <a:ext uri="{9D8B030D-6E8A-4147-A177-3AD203B41FA5}">
                      <a16:colId xmlns:a16="http://schemas.microsoft.com/office/drawing/2014/main" val="1842164782"/>
                    </a:ext>
                  </a:extLst>
                </a:gridCol>
                <a:gridCol w="960122">
                  <a:extLst>
                    <a:ext uri="{9D8B030D-6E8A-4147-A177-3AD203B41FA5}">
                      <a16:colId xmlns:a16="http://schemas.microsoft.com/office/drawing/2014/main" val="2763732261"/>
                    </a:ext>
                  </a:extLst>
                </a:gridCol>
                <a:gridCol w="1103033">
                  <a:extLst>
                    <a:ext uri="{9D8B030D-6E8A-4147-A177-3AD203B41FA5}">
                      <a16:colId xmlns:a16="http://schemas.microsoft.com/office/drawing/2014/main" val="2865458926"/>
                    </a:ext>
                  </a:extLst>
                </a:gridCol>
              </a:tblGrid>
              <a:tr h="264133">
                <a:tc>
                  <a:txBody>
                    <a:bodyPr/>
                    <a:lstStyle/>
                    <a:p>
                      <a:r>
                        <a:rPr lang="en-US" sz="1400" dirty="0"/>
                        <a:t>Test</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lt1"/>
                          </a:solidFill>
                          <a:effectLst/>
                          <a:latin typeface="+mn-lt"/>
                          <a:ea typeface="+mn-ea"/>
                          <a:cs typeface="+mn-cs"/>
                        </a:rPr>
                        <a:t>M</a:t>
                      </a:r>
                      <a:r>
                        <a:rPr lang="en-US" sz="1800" b="1" kern="1200" baseline="-25000" dirty="0">
                          <a:solidFill>
                            <a:schemeClr val="lt1"/>
                          </a:solidFill>
                          <a:effectLst/>
                          <a:latin typeface="+mn-lt"/>
                          <a:ea typeface="+mn-ea"/>
                          <a:cs typeface="+mn-cs"/>
                        </a:rPr>
                        <a:t>1</a:t>
                      </a:r>
                      <a:endParaRPr lang="en-US" sz="1600" dirty="0"/>
                    </a:p>
                  </a:txBody>
                  <a:tcPr anchor="ctr"/>
                </a:tc>
                <a:tc>
                  <a:txBody>
                    <a:bodyPr/>
                    <a:lstStyle/>
                    <a:p>
                      <a:pPr algn="ctr"/>
                      <a:r>
                        <a:rPr lang="en-US" sz="1800" b="1" kern="1200" dirty="0">
                          <a:solidFill>
                            <a:schemeClr val="lt1"/>
                          </a:solidFill>
                          <a:effectLst/>
                          <a:latin typeface="+mn-lt"/>
                          <a:ea typeface="+mn-ea"/>
                          <a:cs typeface="+mn-cs"/>
                        </a:rPr>
                        <a:t>M</a:t>
                      </a:r>
                      <a:r>
                        <a:rPr lang="en-US" sz="1800" b="1" kern="1200" baseline="-25000" dirty="0">
                          <a:solidFill>
                            <a:schemeClr val="lt1"/>
                          </a:solidFill>
                          <a:effectLst/>
                          <a:latin typeface="+mn-lt"/>
                          <a:ea typeface="+mn-ea"/>
                          <a:cs typeface="+mn-cs"/>
                        </a:rPr>
                        <a:t>F</a:t>
                      </a:r>
                      <a:r>
                        <a:rPr lang="en-US" sz="1800" b="1" kern="1200" dirty="0">
                          <a:solidFill>
                            <a:schemeClr val="lt1"/>
                          </a:solidFill>
                          <a:effectLst/>
                          <a:latin typeface="+mn-lt"/>
                          <a:ea typeface="+mn-ea"/>
                          <a:cs typeface="+mn-cs"/>
                        </a:rPr>
                        <a:t> </a:t>
                      </a:r>
                      <a:endParaRPr lang="en-US" sz="1600" dirty="0"/>
                    </a:p>
                  </a:txBody>
                  <a:tcPr anchor="ctr"/>
                </a:tc>
                <a:extLst>
                  <a:ext uri="{0D108BD9-81ED-4DB2-BD59-A6C34878D82A}">
                    <a16:rowId xmlns:a16="http://schemas.microsoft.com/office/drawing/2014/main" val="4148409690"/>
                  </a:ext>
                </a:extLst>
              </a:tr>
              <a:tr h="264133">
                <a:tc>
                  <a:txBody>
                    <a:bodyPr/>
                    <a:lstStyle/>
                    <a:p>
                      <a:r>
                        <a:rPr lang="en-US" sz="1600" b="1" dirty="0"/>
                        <a:t>F-Test</a:t>
                      </a:r>
                      <a:r>
                        <a:rPr lang="en-US" sz="1600" dirty="0"/>
                        <a:t> (Prob&gt;F)</a:t>
                      </a:r>
                    </a:p>
                  </a:txBody>
                  <a:tcPr anchor="ctr"/>
                </a:tc>
                <a:tc>
                  <a:txBody>
                    <a:bodyPr/>
                    <a:lstStyle/>
                    <a:p>
                      <a:r>
                        <a:rPr lang="en-US" sz="1400" dirty="0"/>
                        <a:t>Pass</a:t>
                      </a:r>
                    </a:p>
                  </a:txBody>
                  <a:tcPr anchor="ctr"/>
                </a:tc>
                <a:tc>
                  <a:txBody>
                    <a:bodyPr/>
                    <a:lstStyle/>
                    <a:p>
                      <a:r>
                        <a:rPr lang="en-US" sz="1400" dirty="0"/>
                        <a:t>Pass</a:t>
                      </a:r>
                    </a:p>
                  </a:txBody>
                  <a:tcPr anchor="ctr"/>
                </a:tc>
                <a:extLst>
                  <a:ext uri="{0D108BD9-81ED-4DB2-BD59-A6C34878D82A}">
                    <a16:rowId xmlns:a16="http://schemas.microsoft.com/office/drawing/2014/main" val="658219782"/>
                  </a:ext>
                </a:extLst>
              </a:tr>
              <a:tr h="300367">
                <a:tc>
                  <a:txBody>
                    <a:bodyPr/>
                    <a:lstStyle/>
                    <a:p>
                      <a:r>
                        <a:rPr lang="en-US" sz="1600" b="1" dirty="0"/>
                        <a:t>T-tests</a:t>
                      </a:r>
                      <a:r>
                        <a:rPr lang="en-US" sz="1600" dirty="0"/>
                        <a:t> (Prob&gt;|t|)</a:t>
                      </a:r>
                    </a:p>
                  </a:txBody>
                  <a:tcPr anchor="ctr"/>
                </a:tc>
                <a:tc>
                  <a:txBody>
                    <a:bodyPr/>
                    <a:lstStyle/>
                    <a:p>
                      <a:r>
                        <a:rPr lang="en-US" sz="1400" dirty="0">
                          <a:solidFill>
                            <a:srgbClr val="C00000"/>
                          </a:solidFill>
                        </a:rPr>
                        <a:t>2 Failures</a:t>
                      </a:r>
                    </a:p>
                  </a:txBody>
                  <a:tcPr anchor="ctr"/>
                </a:tc>
                <a:tc>
                  <a:txBody>
                    <a:bodyPr/>
                    <a:lstStyle/>
                    <a:p>
                      <a:r>
                        <a:rPr lang="en-US" sz="1400" dirty="0"/>
                        <a:t>Pass</a:t>
                      </a:r>
                    </a:p>
                  </a:txBody>
                  <a:tcPr anchor="ctr"/>
                </a:tc>
                <a:extLst>
                  <a:ext uri="{0D108BD9-81ED-4DB2-BD59-A6C34878D82A}">
                    <a16:rowId xmlns:a16="http://schemas.microsoft.com/office/drawing/2014/main" val="2157630415"/>
                  </a:ext>
                </a:extLst>
              </a:tr>
              <a:tr h="456229">
                <a:tc>
                  <a:txBody>
                    <a:bodyPr/>
                    <a:lstStyle/>
                    <a:p>
                      <a:r>
                        <a:rPr lang="en-US" sz="1600" b="1" dirty="0"/>
                        <a:t>Multicollinearity</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rgbClr val="C00000"/>
                          </a:solidFill>
                        </a:rPr>
                        <a:t>2 Failures</a:t>
                      </a:r>
                    </a:p>
                  </a:txBody>
                  <a:tcPr anchor="ctr"/>
                </a:tc>
                <a:tc>
                  <a:txBody>
                    <a:bodyPr/>
                    <a:lstStyle/>
                    <a:p>
                      <a:r>
                        <a:rPr lang="en-US" sz="1400" dirty="0"/>
                        <a:t>Pass</a:t>
                      </a:r>
                    </a:p>
                  </a:txBody>
                  <a:tcPr anchor="ctr"/>
                </a:tc>
                <a:extLst>
                  <a:ext uri="{0D108BD9-81ED-4DB2-BD59-A6C34878D82A}">
                    <a16:rowId xmlns:a16="http://schemas.microsoft.com/office/drawing/2014/main" val="1215918133"/>
                  </a:ext>
                </a:extLst>
              </a:tr>
              <a:tr h="300098">
                <a:tc>
                  <a:txBody>
                    <a:bodyPr/>
                    <a:lstStyle/>
                    <a:p>
                      <a:r>
                        <a:rPr lang="en-US" sz="1600" b="1" dirty="0"/>
                        <a:t>Residuals</a:t>
                      </a:r>
                    </a:p>
                  </a:txBody>
                  <a:tcPr anchor="ctr"/>
                </a:tc>
                <a:tc>
                  <a:txBody>
                    <a:bodyPr/>
                    <a:lstStyle/>
                    <a:p>
                      <a:r>
                        <a:rPr lang="en-US" sz="1400" dirty="0"/>
                        <a:t>Pass</a:t>
                      </a:r>
                    </a:p>
                  </a:txBody>
                  <a:tcPr anchor="ctr"/>
                </a:tc>
                <a:tc>
                  <a:txBody>
                    <a:bodyPr/>
                    <a:lstStyle/>
                    <a:p>
                      <a:r>
                        <a:rPr lang="en-US" sz="1400" dirty="0"/>
                        <a:t>Pass</a:t>
                      </a:r>
                    </a:p>
                  </a:txBody>
                  <a:tcPr anchor="ctr"/>
                </a:tc>
                <a:extLst>
                  <a:ext uri="{0D108BD9-81ED-4DB2-BD59-A6C34878D82A}">
                    <a16:rowId xmlns:a16="http://schemas.microsoft.com/office/drawing/2014/main" val="3019737116"/>
                  </a:ext>
                </a:extLst>
              </a:tr>
            </a:tbl>
          </a:graphicData>
        </a:graphic>
      </p:graphicFrame>
      <p:sp>
        <p:nvSpPr>
          <p:cNvPr id="21" name="Rectangle 20">
            <a:extLst>
              <a:ext uri="{FF2B5EF4-FFF2-40B4-BE49-F238E27FC236}">
                <a16:creationId xmlns:a16="http://schemas.microsoft.com/office/drawing/2014/main" id="{ACE0ED8A-9C5B-6443-A917-E0084F1D9CA9}"/>
              </a:ext>
            </a:extLst>
          </p:cNvPr>
          <p:cNvSpPr/>
          <p:nvPr/>
        </p:nvSpPr>
        <p:spPr>
          <a:xfrm>
            <a:off x="6506045" y="6126719"/>
            <a:ext cx="5621584" cy="518160"/>
          </a:xfrm>
          <a:prstGeom prst="rect">
            <a:avLst/>
          </a:prstGeom>
          <a:solidFill>
            <a:schemeClr val="accent3">
              <a:lumMod val="40000"/>
              <a:lumOff val="60000"/>
              <a:alpha val="1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C6EBB7CA-B174-B29F-96FA-93B2550B636E}"/>
              </a:ext>
            </a:extLst>
          </p:cNvPr>
          <p:cNvSpPr txBox="1"/>
          <p:nvPr/>
        </p:nvSpPr>
        <p:spPr>
          <a:xfrm>
            <a:off x="8426092" y="5686122"/>
            <a:ext cx="3900413" cy="307777"/>
          </a:xfrm>
          <a:prstGeom prst="rect">
            <a:avLst/>
          </a:prstGeom>
          <a:noFill/>
        </p:spPr>
        <p:txBody>
          <a:bodyPr wrap="square" rtlCol="0">
            <a:spAutoFit/>
          </a:bodyPr>
          <a:lstStyle/>
          <a:p>
            <a:r>
              <a:rPr lang="en-US" sz="1400" b="1" dirty="0"/>
              <a:t>*EXCLUDES Neighborhood Variables</a:t>
            </a:r>
          </a:p>
        </p:txBody>
      </p:sp>
      <p:sp>
        <p:nvSpPr>
          <p:cNvPr id="16" name="TextBox 15">
            <a:extLst>
              <a:ext uri="{FF2B5EF4-FFF2-40B4-BE49-F238E27FC236}">
                <a16:creationId xmlns:a16="http://schemas.microsoft.com/office/drawing/2014/main" id="{2DAC6A0B-0CE0-685A-806A-FB511117BECE}"/>
              </a:ext>
            </a:extLst>
          </p:cNvPr>
          <p:cNvSpPr txBox="1"/>
          <p:nvPr/>
        </p:nvSpPr>
        <p:spPr>
          <a:xfrm>
            <a:off x="402245" y="1677885"/>
            <a:ext cx="3458271" cy="261610"/>
          </a:xfrm>
          <a:prstGeom prst="rect">
            <a:avLst/>
          </a:prstGeom>
          <a:noFill/>
        </p:spPr>
        <p:txBody>
          <a:bodyPr wrap="square" rtlCol="0">
            <a:spAutoFit/>
          </a:bodyPr>
          <a:lstStyle/>
          <a:p>
            <a:r>
              <a:rPr lang="en-US" sz="1100" dirty="0"/>
              <a:t>Table 1 &lt;below&gt;: Model Predictors and Statistics</a:t>
            </a:r>
          </a:p>
        </p:txBody>
      </p:sp>
      <p:sp>
        <p:nvSpPr>
          <p:cNvPr id="18" name="TextBox 17">
            <a:extLst>
              <a:ext uri="{FF2B5EF4-FFF2-40B4-BE49-F238E27FC236}">
                <a16:creationId xmlns:a16="http://schemas.microsoft.com/office/drawing/2014/main" id="{6A29ACE4-592F-1B13-8B87-C5887794630C}"/>
              </a:ext>
            </a:extLst>
          </p:cNvPr>
          <p:cNvSpPr txBox="1"/>
          <p:nvPr/>
        </p:nvSpPr>
        <p:spPr>
          <a:xfrm>
            <a:off x="381077" y="5596871"/>
            <a:ext cx="3458271" cy="261610"/>
          </a:xfrm>
          <a:prstGeom prst="rect">
            <a:avLst/>
          </a:prstGeom>
          <a:noFill/>
        </p:spPr>
        <p:txBody>
          <a:bodyPr wrap="square" rtlCol="0">
            <a:spAutoFit/>
          </a:bodyPr>
          <a:lstStyle/>
          <a:p>
            <a:r>
              <a:rPr lang="en-US" sz="1100" dirty="0"/>
              <a:t>Table 2 &lt;above&gt;: Statistical Significance</a:t>
            </a:r>
          </a:p>
        </p:txBody>
      </p:sp>
      <p:pic>
        <p:nvPicPr>
          <p:cNvPr id="25" name="Audio 24">
            <a:hlinkClick r:id="" action="ppaction://media"/>
            <a:extLst>
              <a:ext uri="{FF2B5EF4-FFF2-40B4-BE49-F238E27FC236}">
                <a16:creationId xmlns:a16="http://schemas.microsoft.com/office/drawing/2014/main" id="{04F035B1-5565-94C1-5519-53C1C919E434}"/>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744076933"/>
      </p:ext>
    </p:extLst>
  </p:cSld>
  <p:clrMapOvr>
    <a:masterClrMapping/>
  </p:clrMapOvr>
  <mc:AlternateContent xmlns:mc="http://schemas.openxmlformats.org/markup-compatibility/2006" xmlns:p14="http://schemas.microsoft.com/office/powerpoint/2010/main">
    <mc:Choice Requires="p14">
      <p:transition spd="slow" p14:dur="2000" advTm="238813"/>
    </mc:Choice>
    <mc:Fallback xmlns="">
      <p:transition spd="slow" advTm="2388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9D781-787F-5CE8-E303-36B487F7A170}"/>
              </a:ext>
            </a:extLst>
          </p:cNvPr>
          <p:cNvSpPr>
            <a:spLocks noGrp="1"/>
          </p:cNvSpPr>
          <p:nvPr>
            <p:ph type="title"/>
          </p:nvPr>
        </p:nvSpPr>
        <p:spPr/>
        <p:txBody>
          <a:bodyPr/>
          <a:lstStyle/>
          <a:p>
            <a:r>
              <a:rPr lang="en-US"/>
              <a:t>K-Nearest Neighbor Model</a:t>
            </a:r>
          </a:p>
        </p:txBody>
      </p:sp>
      <p:pic>
        <p:nvPicPr>
          <p:cNvPr id="5" name="Content Placeholder 4" descr="A screenshot of a graph&#10;&#10;Description automatically generated">
            <a:extLst>
              <a:ext uri="{FF2B5EF4-FFF2-40B4-BE49-F238E27FC236}">
                <a16:creationId xmlns:a16="http://schemas.microsoft.com/office/drawing/2014/main" id="{CA97D109-726A-DF8C-4819-117B673A1B6C}"/>
              </a:ext>
            </a:extLst>
          </p:cNvPr>
          <p:cNvPicPr>
            <a:picLocks noGrp="1" noChangeAspect="1"/>
          </p:cNvPicPr>
          <p:nvPr>
            <p:ph idx="1"/>
          </p:nvPr>
        </p:nvPicPr>
        <p:blipFill>
          <a:blip r:embed="rId5"/>
          <a:stretch>
            <a:fillRect/>
          </a:stretch>
        </p:blipFill>
        <p:spPr>
          <a:xfrm>
            <a:off x="839441" y="2023181"/>
            <a:ext cx="4388894" cy="4421893"/>
          </a:xfrm>
        </p:spPr>
      </p:pic>
      <p:sp>
        <p:nvSpPr>
          <p:cNvPr id="6" name="TextBox 5">
            <a:extLst>
              <a:ext uri="{FF2B5EF4-FFF2-40B4-BE49-F238E27FC236}">
                <a16:creationId xmlns:a16="http://schemas.microsoft.com/office/drawing/2014/main" id="{F01406C4-A063-D48E-6E84-DEB90D40E030}"/>
              </a:ext>
            </a:extLst>
          </p:cNvPr>
          <p:cNvSpPr txBox="1"/>
          <p:nvPr/>
        </p:nvSpPr>
        <p:spPr>
          <a:xfrm>
            <a:off x="783166" y="1566332"/>
            <a:ext cx="986366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Initial (</a:t>
            </a:r>
            <a:r>
              <a:rPr lang="en-US" sz="1800" dirty="0">
                <a:effectLst/>
                <a:ea typeface="Aptos" panose="020B0004020202020204" pitchFamily="34" charset="0"/>
              </a:rPr>
              <a:t>K-NN</a:t>
            </a:r>
            <a:r>
              <a:rPr lang="en-US" sz="1800" baseline="-25000" dirty="0">
                <a:effectLst/>
                <a:ea typeface="Aptos" panose="020B0004020202020204" pitchFamily="34" charset="0"/>
              </a:rPr>
              <a:t>78</a:t>
            </a:r>
            <a:r>
              <a:rPr lang="en-US" dirty="0"/>
              <a:t> )                      Final</a:t>
            </a:r>
            <a:r>
              <a:rPr lang="en-US" sz="1800" dirty="0">
                <a:effectLst/>
                <a:ea typeface="Aptos" panose="020B0004020202020204" pitchFamily="34" charset="0"/>
              </a:rPr>
              <a:t> (K-NN</a:t>
            </a:r>
            <a:r>
              <a:rPr lang="en-US" sz="1800" baseline="-25000" dirty="0">
                <a:effectLst/>
                <a:ea typeface="Aptos" panose="020B0004020202020204" pitchFamily="34" charset="0"/>
              </a:rPr>
              <a:t>22</a:t>
            </a:r>
            <a:r>
              <a:rPr lang="en-US" dirty="0"/>
              <a:t> )</a:t>
            </a:r>
          </a:p>
        </p:txBody>
      </p:sp>
      <p:pic>
        <p:nvPicPr>
          <p:cNvPr id="7" name="Picture 6" descr="A screenshot of a graph&#10;&#10;Description automatically generated">
            <a:extLst>
              <a:ext uri="{FF2B5EF4-FFF2-40B4-BE49-F238E27FC236}">
                <a16:creationId xmlns:a16="http://schemas.microsoft.com/office/drawing/2014/main" id="{75D5C980-520B-D20A-6BF7-D72A2722C9D8}"/>
              </a:ext>
            </a:extLst>
          </p:cNvPr>
          <p:cNvPicPr>
            <a:picLocks noChangeAspect="1"/>
          </p:cNvPicPr>
          <p:nvPr/>
        </p:nvPicPr>
        <p:blipFill>
          <a:blip r:embed="rId6"/>
          <a:stretch>
            <a:fillRect/>
          </a:stretch>
        </p:blipFill>
        <p:spPr>
          <a:xfrm>
            <a:off x="6107642" y="2021240"/>
            <a:ext cx="4760384" cy="4466521"/>
          </a:xfrm>
          <a:prstGeom prst="rect">
            <a:avLst/>
          </a:prstGeom>
        </p:spPr>
      </p:pic>
      <p:sp>
        <p:nvSpPr>
          <p:cNvPr id="8" name="Rectangle 7">
            <a:extLst>
              <a:ext uri="{FF2B5EF4-FFF2-40B4-BE49-F238E27FC236}">
                <a16:creationId xmlns:a16="http://schemas.microsoft.com/office/drawing/2014/main" id="{399A86B6-8343-D97C-46F8-3847B0CC7411}"/>
              </a:ext>
            </a:extLst>
          </p:cNvPr>
          <p:cNvSpPr/>
          <p:nvPr/>
        </p:nvSpPr>
        <p:spPr>
          <a:xfrm>
            <a:off x="992203" y="5717763"/>
            <a:ext cx="2022218" cy="163844"/>
          </a:xfrm>
          <a:prstGeom prst="rect">
            <a:avLst/>
          </a:prstGeom>
          <a:solidFill>
            <a:srgbClr val="BDFBD3">
              <a:alpha val="2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9400E8E3-2814-D2CF-3A8B-C868B4CD315B}"/>
              </a:ext>
            </a:extLst>
          </p:cNvPr>
          <p:cNvSpPr/>
          <p:nvPr/>
        </p:nvSpPr>
        <p:spPr>
          <a:xfrm>
            <a:off x="6339685" y="5581860"/>
            <a:ext cx="2187533" cy="175846"/>
          </a:xfrm>
          <a:prstGeom prst="rect">
            <a:avLst/>
          </a:prstGeom>
          <a:solidFill>
            <a:srgbClr val="BDFBD3">
              <a:alpha val="2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CA6B741-1F0F-FAFC-4C8A-B5BFBCF43F64}"/>
              </a:ext>
            </a:extLst>
          </p:cNvPr>
          <p:cNvSpPr/>
          <p:nvPr/>
        </p:nvSpPr>
        <p:spPr>
          <a:xfrm>
            <a:off x="3206117" y="6145516"/>
            <a:ext cx="2022218" cy="124655"/>
          </a:xfrm>
          <a:prstGeom prst="rect">
            <a:avLst/>
          </a:prstGeom>
          <a:solidFill>
            <a:srgbClr val="FFFF00">
              <a:alpha val="2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03981F6-659D-EA89-2D95-38B8CEA830D1}"/>
              </a:ext>
            </a:extLst>
          </p:cNvPr>
          <p:cNvSpPr/>
          <p:nvPr/>
        </p:nvSpPr>
        <p:spPr>
          <a:xfrm>
            <a:off x="8671727" y="6199900"/>
            <a:ext cx="2130094" cy="124655"/>
          </a:xfrm>
          <a:prstGeom prst="rect">
            <a:avLst/>
          </a:prstGeom>
          <a:solidFill>
            <a:srgbClr val="FFFF00">
              <a:alpha val="2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Audio 15">
            <a:hlinkClick r:id="" action="ppaction://media"/>
            <a:extLst>
              <a:ext uri="{FF2B5EF4-FFF2-40B4-BE49-F238E27FC236}">
                <a16:creationId xmlns:a16="http://schemas.microsoft.com/office/drawing/2014/main" id="{F4F813F0-7B5E-BEC7-FFF2-2B951ADD471F}"/>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543177445"/>
      </p:ext>
    </p:extLst>
  </p:cSld>
  <p:clrMapOvr>
    <a:masterClrMapping/>
  </p:clrMapOvr>
  <mc:AlternateContent xmlns:mc="http://schemas.openxmlformats.org/markup-compatibility/2006" xmlns:p14="http://schemas.microsoft.com/office/powerpoint/2010/main">
    <mc:Choice Requires="p14">
      <p:transition spd="slow" p14:dur="2000" advTm="121654"/>
    </mc:Choice>
    <mc:Fallback xmlns="">
      <p:transition spd="slow" advTm="12165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6"/>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F53DB-F3BE-26E1-027A-C3494809DBBB}"/>
              </a:ext>
            </a:extLst>
          </p:cNvPr>
          <p:cNvSpPr>
            <a:spLocks noGrp="1"/>
          </p:cNvSpPr>
          <p:nvPr>
            <p:ph type="title"/>
          </p:nvPr>
        </p:nvSpPr>
        <p:spPr/>
        <p:txBody>
          <a:bodyPr/>
          <a:lstStyle/>
          <a:p>
            <a:r>
              <a:rPr lang="en-US"/>
              <a:t>Conclusion</a:t>
            </a:r>
          </a:p>
        </p:txBody>
      </p:sp>
      <p:sp>
        <p:nvSpPr>
          <p:cNvPr id="3" name="Content Placeholder 2">
            <a:extLst>
              <a:ext uri="{FF2B5EF4-FFF2-40B4-BE49-F238E27FC236}">
                <a16:creationId xmlns:a16="http://schemas.microsoft.com/office/drawing/2014/main" id="{C3A00CF6-6977-5884-89EE-2EE75FE16114}"/>
              </a:ext>
            </a:extLst>
          </p:cNvPr>
          <p:cNvSpPr>
            <a:spLocks noGrp="1"/>
          </p:cNvSpPr>
          <p:nvPr>
            <p:ph idx="1"/>
          </p:nvPr>
        </p:nvSpPr>
        <p:spPr>
          <a:xfrm>
            <a:off x="560439" y="2190477"/>
            <a:ext cx="11257540" cy="3694176"/>
          </a:xfrm>
        </p:spPr>
        <p:txBody>
          <a:bodyPr vert="horz" lIns="91440" tIns="45720" rIns="91440" bIns="45720" rtlCol="0" anchor="t">
            <a:normAutofit/>
          </a:bodyPr>
          <a:lstStyle/>
          <a:p>
            <a:r>
              <a:rPr lang="en-US" sz="2000" dirty="0">
                <a:ea typeface="+mn-lt"/>
                <a:cs typeface="+mn-lt"/>
              </a:rPr>
              <a:t>Model Comparison Findings indicate that in </a:t>
            </a:r>
            <a:r>
              <a:rPr lang="en-US" sz="2000" b="1" u="sng" dirty="0">
                <a:ea typeface="+mn-lt"/>
                <a:cs typeface="+mn-lt"/>
              </a:rPr>
              <a:t>Training</a:t>
            </a:r>
            <a:r>
              <a:rPr lang="en-US" sz="2000" dirty="0">
                <a:ea typeface="+mn-lt"/>
                <a:cs typeface="+mn-lt"/>
              </a:rPr>
              <a:t>, </a:t>
            </a:r>
            <a:r>
              <a:rPr lang="en-US" sz="2000" b="1" dirty="0">
                <a:solidFill>
                  <a:srgbClr val="0070C0"/>
                </a:solidFill>
                <a:effectLst/>
                <a:ea typeface="Aptos" panose="020B0004020202020204" pitchFamily="34" charset="0"/>
              </a:rPr>
              <a:t>K-NN</a:t>
            </a:r>
            <a:r>
              <a:rPr lang="en-US" sz="2000" b="1" baseline="-25000" dirty="0">
                <a:solidFill>
                  <a:srgbClr val="0070C0"/>
                </a:solidFill>
                <a:effectLst/>
                <a:ea typeface="Aptos" panose="020B0004020202020204" pitchFamily="34" charset="0"/>
              </a:rPr>
              <a:t>22</a:t>
            </a:r>
            <a:r>
              <a:rPr lang="en-US" sz="2000" dirty="0">
                <a:ea typeface="+mn-lt"/>
                <a:cs typeface="+mn-lt"/>
              </a:rPr>
              <a:t> had performance measures that were, on average, about </a:t>
            </a:r>
            <a:r>
              <a:rPr lang="en-US" sz="2000" b="1" dirty="0">
                <a:solidFill>
                  <a:srgbClr val="0070C0"/>
                </a:solidFill>
                <a:ea typeface="+mn-lt"/>
                <a:cs typeface="+mn-lt"/>
              </a:rPr>
              <a:t>8.9% better </a:t>
            </a:r>
            <a:r>
              <a:rPr lang="en-US" sz="2000" dirty="0">
                <a:ea typeface="+mn-lt"/>
                <a:cs typeface="+mn-lt"/>
              </a:rPr>
              <a:t>than </a:t>
            </a:r>
            <a:r>
              <a:rPr lang="en-US" sz="2000" kern="1200" dirty="0">
                <a:effectLst/>
                <a:latin typeface="+mn-lt"/>
                <a:ea typeface="+mn-ea"/>
                <a:cs typeface="+mn-cs"/>
              </a:rPr>
              <a:t>M</a:t>
            </a:r>
            <a:r>
              <a:rPr lang="en-US" sz="2000" kern="1200" baseline="-25000" dirty="0">
                <a:effectLst/>
                <a:latin typeface="+mn-lt"/>
                <a:ea typeface="+mn-ea"/>
                <a:cs typeface="+mn-cs"/>
              </a:rPr>
              <a:t>F</a:t>
            </a:r>
            <a:r>
              <a:rPr lang="en-US" sz="2000" dirty="0">
                <a:ea typeface="+mn-lt"/>
                <a:cs typeface="+mn-lt"/>
              </a:rPr>
              <a:t>. </a:t>
            </a:r>
            <a:endParaRPr lang="en-US" sz="2000" dirty="0">
              <a:ea typeface="+mn-lt"/>
              <a:cs typeface="Times New Roman"/>
            </a:endParaRPr>
          </a:p>
          <a:p>
            <a:r>
              <a:rPr lang="en-US" sz="2000" dirty="0">
                <a:ea typeface="+mn-lt"/>
                <a:cs typeface="+mn-lt"/>
              </a:rPr>
              <a:t>When tested on the </a:t>
            </a:r>
            <a:r>
              <a:rPr lang="en-US" sz="2000" b="1" u="sng" dirty="0">
                <a:ea typeface="+mn-lt"/>
                <a:cs typeface="+mn-lt"/>
              </a:rPr>
              <a:t>Validation</a:t>
            </a:r>
            <a:r>
              <a:rPr lang="en-US" sz="2000" dirty="0">
                <a:ea typeface="+mn-lt"/>
                <a:cs typeface="+mn-lt"/>
              </a:rPr>
              <a:t> set, </a:t>
            </a:r>
            <a:r>
              <a:rPr lang="en-US" sz="2000" b="1" kern="1200" dirty="0">
                <a:solidFill>
                  <a:schemeClr val="accent3"/>
                </a:solidFill>
                <a:effectLst/>
                <a:latin typeface="+mn-lt"/>
                <a:ea typeface="+mn-ea"/>
                <a:cs typeface="+mn-cs"/>
              </a:rPr>
              <a:t>M</a:t>
            </a:r>
            <a:r>
              <a:rPr lang="en-US" sz="2000" b="1" kern="1200" baseline="-25000" dirty="0">
                <a:solidFill>
                  <a:schemeClr val="accent3"/>
                </a:solidFill>
                <a:effectLst/>
                <a:latin typeface="+mn-lt"/>
                <a:ea typeface="+mn-ea"/>
                <a:cs typeface="+mn-cs"/>
              </a:rPr>
              <a:t>F</a:t>
            </a:r>
            <a:r>
              <a:rPr lang="en-US" sz="2000" dirty="0">
                <a:solidFill>
                  <a:schemeClr val="accent3"/>
                </a:solidFill>
                <a:ea typeface="+mn-lt"/>
                <a:cs typeface="+mn-lt"/>
              </a:rPr>
              <a:t> </a:t>
            </a:r>
            <a:r>
              <a:rPr lang="en-US" sz="2000" dirty="0">
                <a:ea typeface="+mn-lt"/>
                <a:cs typeface="+mn-lt"/>
              </a:rPr>
              <a:t>exhibited performance indicators that were on average, about </a:t>
            </a:r>
            <a:r>
              <a:rPr lang="en-US" sz="2000" b="1" dirty="0">
                <a:solidFill>
                  <a:schemeClr val="accent3"/>
                </a:solidFill>
                <a:ea typeface="+mn-lt"/>
                <a:cs typeface="+mn-lt"/>
              </a:rPr>
              <a:t>3.10% better </a:t>
            </a:r>
            <a:r>
              <a:rPr lang="en-US" sz="2000" dirty="0">
                <a:ea typeface="+mn-lt"/>
                <a:cs typeface="+mn-lt"/>
              </a:rPr>
              <a:t>than </a:t>
            </a:r>
            <a:r>
              <a:rPr lang="en-US" sz="2000" dirty="0">
                <a:effectLst/>
                <a:ea typeface="Aptos" panose="020B0004020202020204" pitchFamily="34" charset="0"/>
              </a:rPr>
              <a:t>K-NN</a:t>
            </a:r>
            <a:r>
              <a:rPr lang="en-US" sz="2000" baseline="-25000" dirty="0">
                <a:effectLst/>
                <a:ea typeface="Aptos" panose="020B0004020202020204" pitchFamily="34" charset="0"/>
              </a:rPr>
              <a:t>22 </a:t>
            </a:r>
            <a:r>
              <a:rPr lang="en-US" sz="2000" dirty="0">
                <a:ea typeface="+mn-lt"/>
                <a:cs typeface="+mn-lt"/>
              </a:rPr>
              <a:t> </a:t>
            </a:r>
            <a:endParaRPr lang="en-US" sz="2000" dirty="0">
              <a:ea typeface="+mn-lt"/>
              <a:cs typeface="Times New Roman"/>
            </a:endParaRPr>
          </a:p>
          <a:p>
            <a:r>
              <a:rPr lang="en-US" sz="2000" dirty="0">
                <a:ea typeface="+mn-lt"/>
                <a:cs typeface="+mn-lt"/>
              </a:rPr>
              <a:t> Therefore, unless </a:t>
            </a:r>
            <a:r>
              <a:rPr lang="en-US" sz="2000" dirty="0">
                <a:effectLst/>
                <a:ea typeface="Aptos" panose="020B0004020202020204" pitchFamily="34" charset="0"/>
              </a:rPr>
              <a:t>K-NN</a:t>
            </a:r>
            <a:r>
              <a:rPr lang="en-US" sz="2000" baseline="-25000" dirty="0">
                <a:effectLst/>
                <a:ea typeface="Aptos" panose="020B0004020202020204" pitchFamily="34" charset="0"/>
              </a:rPr>
              <a:t>22</a:t>
            </a:r>
            <a:r>
              <a:rPr lang="en-US" sz="2000" dirty="0">
                <a:ea typeface="+mn-lt"/>
                <a:cs typeface="+mn-lt"/>
              </a:rPr>
              <a:t> is improved, the </a:t>
            </a:r>
            <a:r>
              <a:rPr lang="en-US" sz="2000" u="sng" dirty="0">
                <a:ea typeface="+mn-lt"/>
                <a:cs typeface="+mn-lt"/>
              </a:rPr>
              <a:t>Final Regression Model </a:t>
            </a:r>
            <a:r>
              <a:rPr lang="en-US" sz="2000" dirty="0">
                <a:ea typeface="+mn-lt"/>
                <a:cs typeface="+mn-lt"/>
              </a:rPr>
              <a:t>should serve as the tool by which Airbnb hosts optimize their pricing. </a:t>
            </a:r>
          </a:p>
          <a:p>
            <a:pPr lvl="1"/>
            <a:r>
              <a:rPr lang="en-US" sz="1600" dirty="0">
                <a:ea typeface="+mn-lt"/>
                <a:cs typeface="+mn-lt"/>
              </a:rPr>
              <a:t>As non-parametric technique, </a:t>
            </a:r>
            <a:r>
              <a:rPr lang="en-US" sz="1600" u="sng" dirty="0">
                <a:solidFill>
                  <a:srgbClr val="C00000"/>
                </a:solidFill>
                <a:effectLst/>
                <a:ea typeface="Aptos" panose="020B0004020202020204" pitchFamily="34" charset="0"/>
              </a:rPr>
              <a:t>K-NN</a:t>
            </a:r>
            <a:r>
              <a:rPr lang="en-US" sz="1600" dirty="0">
                <a:effectLst/>
                <a:ea typeface="Aptos" panose="020B0004020202020204" pitchFamily="34" charset="0"/>
              </a:rPr>
              <a:t> will </a:t>
            </a:r>
            <a:r>
              <a:rPr lang="en-US" sz="1600" u="sng" dirty="0">
                <a:solidFill>
                  <a:srgbClr val="C00000"/>
                </a:solidFill>
                <a:effectLst/>
                <a:ea typeface="Aptos" panose="020B0004020202020204" pitchFamily="34" charset="0"/>
              </a:rPr>
              <a:t>never</a:t>
            </a:r>
            <a:r>
              <a:rPr lang="en-US" sz="1600" dirty="0">
                <a:effectLst/>
                <a:ea typeface="Aptos" panose="020B0004020202020204" pitchFamily="34" charset="0"/>
              </a:rPr>
              <a:t> be able to provide insights on </a:t>
            </a:r>
            <a:r>
              <a:rPr lang="en-US" sz="1600" dirty="0"/>
              <a:t>the relative importance of different parameter types on estimated pricing.   </a:t>
            </a:r>
          </a:p>
          <a:p>
            <a:endParaRPr lang="en-US" dirty="0">
              <a:latin typeface="Aptos"/>
              <a:cs typeface="Times New Roman"/>
            </a:endParaRPr>
          </a:p>
        </p:txBody>
      </p:sp>
      <p:pic>
        <p:nvPicPr>
          <p:cNvPr id="5" name="Picture 4" descr="A screenshot of a graph&#10;&#10;Description automatically generated">
            <a:extLst>
              <a:ext uri="{FF2B5EF4-FFF2-40B4-BE49-F238E27FC236}">
                <a16:creationId xmlns:a16="http://schemas.microsoft.com/office/drawing/2014/main" id="{412E0072-4A63-839D-804C-2FF8373D1618}"/>
              </a:ext>
            </a:extLst>
          </p:cNvPr>
          <p:cNvPicPr>
            <a:picLocks noChangeAspect="1"/>
          </p:cNvPicPr>
          <p:nvPr/>
        </p:nvPicPr>
        <p:blipFill>
          <a:blip r:embed="rId5"/>
          <a:stretch>
            <a:fillRect/>
          </a:stretch>
        </p:blipFill>
        <p:spPr>
          <a:xfrm>
            <a:off x="5164941" y="5028106"/>
            <a:ext cx="5977465" cy="1178015"/>
          </a:xfrm>
          <a:prstGeom prst="rect">
            <a:avLst/>
          </a:prstGeom>
        </p:spPr>
      </p:pic>
      <p:pic>
        <p:nvPicPr>
          <p:cNvPr id="8" name="Audio 7">
            <a:hlinkClick r:id="" action="ppaction://media"/>
            <a:extLst>
              <a:ext uri="{FF2B5EF4-FFF2-40B4-BE49-F238E27FC236}">
                <a16:creationId xmlns:a16="http://schemas.microsoft.com/office/drawing/2014/main" id="{1B6D6F23-B338-1C1C-FA91-99912EAC4FC1}"/>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384178516"/>
      </p:ext>
    </p:extLst>
  </p:cSld>
  <p:clrMapOvr>
    <a:masterClrMapping/>
  </p:clrMapOvr>
  <mc:AlternateContent xmlns:mc="http://schemas.openxmlformats.org/markup-compatibility/2006" xmlns:p14="http://schemas.microsoft.com/office/powerpoint/2010/main">
    <mc:Choice Requires="p14">
      <p:transition spd="slow" p14:dur="2000" advTm="152865"/>
    </mc:Choice>
    <mc:Fallback xmlns="">
      <p:transition spd="slow" advTm="15286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5E48D-D0AA-2122-2F52-E262AAC6E6D1}"/>
              </a:ext>
            </a:extLst>
          </p:cNvPr>
          <p:cNvSpPr>
            <a:spLocks noGrp="1"/>
          </p:cNvSpPr>
          <p:nvPr>
            <p:ph type="title"/>
          </p:nvPr>
        </p:nvSpPr>
        <p:spPr/>
        <p:txBody>
          <a:bodyPr/>
          <a:lstStyle/>
          <a:p>
            <a:r>
              <a:rPr lang="en-US"/>
              <a:t>Future Considerations</a:t>
            </a:r>
          </a:p>
        </p:txBody>
      </p:sp>
      <p:sp>
        <p:nvSpPr>
          <p:cNvPr id="3" name="Content Placeholder 2">
            <a:extLst>
              <a:ext uri="{FF2B5EF4-FFF2-40B4-BE49-F238E27FC236}">
                <a16:creationId xmlns:a16="http://schemas.microsoft.com/office/drawing/2014/main" id="{6CE28448-6D9E-A099-BEF0-A2BCFB6A049D}"/>
              </a:ext>
            </a:extLst>
          </p:cNvPr>
          <p:cNvSpPr>
            <a:spLocks noGrp="1"/>
          </p:cNvSpPr>
          <p:nvPr>
            <p:ph idx="1"/>
          </p:nvPr>
        </p:nvSpPr>
        <p:spPr>
          <a:xfrm>
            <a:off x="881332" y="1854380"/>
            <a:ext cx="10515600" cy="4351338"/>
          </a:xfrm>
        </p:spPr>
        <p:txBody>
          <a:bodyPr vert="horz" lIns="91440" tIns="45720" rIns="91440" bIns="45720" rtlCol="0" anchor="t">
            <a:normAutofit/>
          </a:bodyPr>
          <a:lstStyle/>
          <a:p>
            <a:r>
              <a:rPr lang="en-US"/>
              <a:t>With more time, running more models may result in a better response</a:t>
            </a:r>
          </a:p>
          <a:p>
            <a:r>
              <a:rPr lang="en-US"/>
              <a:t>Explore data mining more current data to see the trends over time </a:t>
            </a:r>
          </a:p>
          <a:p>
            <a:r>
              <a:rPr lang="en-US"/>
              <a:t>Exploring more locations to see if trends are consistent across locations </a:t>
            </a:r>
          </a:p>
        </p:txBody>
      </p:sp>
      <p:pic>
        <p:nvPicPr>
          <p:cNvPr id="6" name="Audio 5">
            <a:hlinkClick r:id="" action="ppaction://media"/>
            <a:extLst>
              <a:ext uri="{FF2B5EF4-FFF2-40B4-BE49-F238E27FC236}">
                <a16:creationId xmlns:a16="http://schemas.microsoft.com/office/drawing/2014/main" id="{417EB71C-69CE-ECB6-D49B-9A0F7CFB13EC}"/>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122912612"/>
      </p:ext>
    </p:extLst>
  </p:cSld>
  <p:clrMapOvr>
    <a:masterClrMapping/>
  </p:clrMapOvr>
  <mc:AlternateContent xmlns:mc="http://schemas.openxmlformats.org/markup-compatibility/2006" xmlns:p14="http://schemas.microsoft.com/office/powerpoint/2010/main">
    <mc:Choice Requires="p14">
      <p:transition spd="slow" p14:dur="2000" advTm="4450"/>
    </mc:Choice>
    <mc:Fallback xmlns="">
      <p:transition spd="slow" advTm="44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E3831-2536-B412-6B54-EBCFCA9B4451}"/>
              </a:ext>
            </a:extLst>
          </p:cNvPr>
          <p:cNvSpPr>
            <a:spLocks noGrp="1"/>
          </p:cNvSpPr>
          <p:nvPr>
            <p:ph type="title"/>
          </p:nvPr>
        </p:nvSpPr>
        <p:spPr/>
        <p:txBody>
          <a:bodyPr/>
          <a:lstStyle/>
          <a:p>
            <a:r>
              <a:rPr lang="en-US"/>
              <a:t>Sources </a:t>
            </a:r>
          </a:p>
        </p:txBody>
      </p:sp>
      <p:sp>
        <p:nvSpPr>
          <p:cNvPr id="3" name="Content Placeholder 2">
            <a:extLst>
              <a:ext uri="{FF2B5EF4-FFF2-40B4-BE49-F238E27FC236}">
                <a16:creationId xmlns:a16="http://schemas.microsoft.com/office/drawing/2014/main" id="{C961E791-AF26-725B-810B-073CAC382FD2}"/>
              </a:ext>
            </a:extLst>
          </p:cNvPr>
          <p:cNvSpPr>
            <a:spLocks noGrp="1"/>
          </p:cNvSpPr>
          <p:nvPr>
            <p:ph idx="1"/>
          </p:nvPr>
        </p:nvSpPr>
        <p:spPr/>
        <p:txBody>
          <a:bodyPr vert="horz" lIns="91440" tIns="45720" rIns="91440" bIns="45720" rtlCol="0" anchor="t">
            <a:normAutofit/>
          </a:bodyPr>
          <a:lstStyle/>
          <a:p>
            <a:r>
              <a:rPr lang="en-US">
                <a:ea typeface="+mn-lt"/>
                <a:cs typeface="+mn-lt"/>
              </a:rPr>
              <a:t>https://www.kaggle.com/datasets/airbnb/boston</a:t>
            </a:r>
            <a:endParaRPr lang="en-US"/>
          </a:p>
        </p:txBody>
      </p:sp>
    </p:spTree>
    <p:extLst>
      <p:ext uri="{BB962C8B-B14F-4D97-AF65-F5344CB8AC3E}">
        <p14:creationId xmlns:p14="http://schemas.microsoft.com/office/powerpoint/2010/main" val="3016556848"/>
      </p:ext>
    </p:extLst>
  </p:cSld>
  <p:clrMapOvr>
    <a:masterClrMapping/>
  </p:clrMapOvr>
</p:sld>
</file>

<file path=ppt/theme/theme1.xml><?xml version="1.0" encoding="utf-8"?>
<a:theme xmlns:a="http://schemas.openxmlformats.org/drawingml/2006/main" name="AccentBoxVTI">
  <a:themeElements>
    <a:clrScheme name="AccentBoxVTI">
      <a:dk1>
        <a:srgbClr val="000000"/>
      </a:dk1>
      <a:lt1>
        <a:sysClr val="window" lastClr="FFFFFF"/>
      </a:lt1>
      <a:dk2>
        <a:srgbClr val="262626"/>
      </a:dk2>
      <a:lt2>
        <a:srgbClr val="FFFFFF"/>
      </a:lt2>
      <a:accent1>
        <a:srgbClr val="F5A700"/>
      </a:accent1>
      <a:accent2>
        <a:srgbClr val="00A5AB"/>
      </a:accent2>
      <a:accent3>
        <a:srgbClr val="09963B"/>
      </a:accent3>
      <a:accent4>
        <a:srgbClr val="E64823"/>
      </a:accent4>
      <a:accent5>
        <a:srgbClr val="9C6A6A"/>
      </a:accent5>
      <a:accent6>
        <a:srgbClr val="824F8C"/>
      </a:accent6>
      <a:hlink>
        <a:srgbClr val="2998E3"/>
      </a:hlink>
      <a:folHlink>
        <a:srgbClr val="7F723D"/>
      </a:folHlink>
    </a:clrScheme>
    <a:fontScheme name="AccentBoxVTI">
      <a:majorFont>
        <a:latin typeface="Avenir Next LT Pro"/>
        <a:ea typeface=""/>
        <a:cs typeface=""/>
      </a:majorFont>
      <a:minorFont>
        <a:latin typeface="Avenir Next LT Pro"/>
        <a:ea typeface=""/>
        <a:cs typeface=""/>
      </a:minorFont>
    </a:fontScheme>
    <a:fmtScheme name="AccentBoxVTI">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ccentBoxVTI" id="{F4FE582F-5DDE-4E50-A331-B77FB79D7361}" vid="{42624B42-66F4-4B9A-A3DB-EB561F16279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4106</TotalTime>
  <Words>1483</Words>
  <Application>Microsoft Office PowerPoint</Application>
  <PresentationFormat>Widescreen</PresentationFormat>
  <Paragraphs>96</Paragraphs>
  <Slides>9</Slides>
  <Notes>4</Notes>
  <HiddenSlides>0</HiddenSlides>
  <MMClips>5</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AccentBoxVTI</vt:lpstr>
      <vt:lpstr>Final Presentation</vt:lpstr>
      <vt:lpstr>Problem Statement</vt:lpstr>
      <vt:lpstr>Data Description</vt:lpstr>
      <vt:lpstr>Descriptive Analytics</vt:lpstr>
      <vt:lpstr>Regression Model</vt:lpstr>
      <vt:lpstr>K-Nearest Neighbor Model</vt:lpstr>
      <vt:lpstr>Conclusion</vt:lpstr>
      <vt:lpstr>Future Considerations</vt:lpstr>
      <vt:lpstr>Sources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Givens, Emma</cp:lastModifiedBy>
  <cp:revision>2</cp:revision>
  <dcterms:created xsi:type="dcterms:W3CDTF">2024-04-23T00:34:06Z</dcterms:created>
  <dcterms:modified xsi:type="dcterms:W3CDTF">2024-05-01T01:42:06Z</dcterms:modified>
</cp:coreProperties>
</file>