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Average" panose="020B0604020202020204" charset="0"/>
      <p:regular r:id="rId15"/>
    </p:embeddedFont>
    <p:embeddedFont>
      <p:font typeface="Oswald" panose="00000500000000000000" pitchFamily="2" charset="0"/>
      <p:regular r:id="rId16"/>
      <p:bold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1" roundtripDataSignature="AMtx7mgQMPItH9uxNjqE1eIuAQmdeDSG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7" d="100"/>
          <a:sy n="127" d="100"/>
        </p:scale>
        <p:origin x="108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" name="Google Shape;6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solidFill>
                  <a:schemeClr val="dk1"/>
                </a:solidFill>
              </a:rPr>
              <a:t>HB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solidFill>
                  <a:schemeClr val="dk1"/>
                </a:solidFill>
              </a:rPr>
              <a:t>HB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solidFill>
                  <a:schemeClr val="dk1"/>
                </a:solidFill>
              </a:rPr>
              <a:t>HB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solidFill>
                  <a:schemeClr val="dk1"/>
                </a:solidFill>
              </a:rPr>
              <a:t>HB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solidFill>
                  <a:schemeClr val="dk1"/>
                </a:solidFill>
              </a:rPr>
              <a:t>HB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" name="Google Shape;17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4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14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14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4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" name="Google Shape;14;p14"/>
          <p:cNvSpPr txBox="1">
            <a:spLocks noGrp="1"/>
          </p:cNvSpPr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subTitle" idx="1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7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" name="Google Shape;26;p17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" name="Google Shape;27;p17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8"/>
          <p:cNvSpPr txBox="1">
            <a:spLocks noGrp="1"/>
          </p:cNvSpPr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p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lat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"/>
          <p:cNvSpPr txBox="1">
            <a:spLocks noGrp="1"/>
          </p:cNvSpPr>
          <p:nvPr>
            <p:ph type="ctrTitle"/>
          </p:nvPr>
        </p:nvSpPr>
        <p:spPr>
          <a:xfrm>
            <a:off x="213051" y="616527"/>
            <a:ext cx="6570900" cy="2119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 sz="4200"/>
              <a:t>Predictive Modeling of Type 2 Diabetes in the Pima Indian Community</a:t>
            </a:r>
            <a:endParaRPr sz="4200"/>
          </a:p>
        </p:txBody>
      </p:sp>
      <p:sp>
        <p:nvSpPr>
          <p:cNvPr id="53" name="Google Shape;53;p1"/>
          <p:cNvSpPr txBox="1">
            <a:spLocks noGrp="1"/>
          </p:cNvSpPr>
          <p:nvPr>
            <p:ph type="subTitle" idx="1"/>
          </p:nvPr>
        </p:nvSpPr>
        <p:spPr>
          <a:xfrm>
            <a:off x="257400" y="3174875"/>
            <a:ext cx="7801500" cy="1230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-US"/>
              <a:t>By: Adriano Lima e Silva, Sonya Ali, Haymanot Berhe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-US"/>
              <a:t>Group 1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-US"/>
              <a:t>BIT 5534 – Spring 2024</a:t>
            </a:r>
            <a:endParaRPr/>
          </a:p>
        </p:txBody>
      </p:sp>
      <p:pic>
        <p:nvPicPr>
          <p:cNvPr id="54" name="Google Shape;5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9337" y="2597800"/>
            <a:ext cx="1129850" cy="112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78300" y="55425"/>
            <a:ext cx="1396725" cy="139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78300" y="1338950"/>
            <a:ext cx="1396725" cy="139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57799" y="3826250"/>
            <a:ext cx="1336325" cy="133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/>
              <a:t>Introduction</a:t>
            </a:r>
            <a:endParaRPr/>
          </a:p>
        </p:txBody>
      </p:sp>
      <p:sp>
        <p:nvSpPr>
          <p:cNvPr id="63" name="Google Shape;63;p2"/>
          <p:cNvSpPr txBox="1">
            <a:spLocks noGrp="1"/>
          </p:cNvSpPr>
          <p:nvPr>
            <p:ph type="body" idx="1"/>
          </p:nvPr>
        </p:nvSpPr>
        <p:spPr>
          <a:xfrm>
            <a:off x="247550" y="11631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b="1"/>
              <a:t>Context</a:t>
            </a:r>
            <a:r>
              <a:rPr lang="en-US"/>
              <a:t>: </a:t>
            </a:r>
            <a:endParaRPr/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/>
              <a:t>Diabetes as a global issue with a specific impact on the Pima Indian community.</a:t>
            </a:r>
            <a:endParaRPr/>
          </a:p>
          <a:p>
            <a:pPr marL="571500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b="1"/>
              <a:t>Need</a:t>
            </a:r>
            <a:r>
              <a:rPr lang="en-US"/>
              <a:t>: </a:t>
            </a:r>
            <a:endParaRPr/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/>
              <a:t>Importance of advanced predictive models for early detection.</a:t>
            </a:r>
            <a:endParaRPr/>
          </a:p>
          <a:p>
            <a:pPr marL="571500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b="1"/>
              <a:t>Objective</a:t>
            </a:r>
            <a:r>
              <a:rPr lang="en-US"/>
              <a:t>: </a:t>
            </a:r>
            <a:endParaRPr/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/>
              <a:t>To develop and refine predictive models to identify early diabetes risks</a:t>
            </a:r>
            <a:endParaRPr/>
          </a:p>
        </p:txBody>
      </p:sp>
      <p:pic>
        <p:nvPicPr>
          <p:cNvPr id="64" name="Google Shape;6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0975" y="-18725"/>
            <a:ext cx="5893025" cy="15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/>
              <a:t>Business Understanding</a:t>
            </a:r>
            <a:endParaRPr/>
          </a:p>
        </p:txBody>
      </p:sp>
      <p:grpSp>
        <p:nvGrpSpPr>
          <p:cNvPr id="70" name="Google Shape;70;p3"/>
          <p:cNvGrpSpPr/>
          <p:nvPr/>
        </p:nvGrpSpPr>
        <p:grpSpPr>
          <a:xfrm>
            <a:off x="431925" y="1304931"/>
            <a:ext cx="2628925" cy="3667847"/>
            <a:chOff x="431925" y="1304875"/>
            <a:chExt cx="2628925" cy="3416400"/>
          </a:xfrm>
        </p:grpSpPr>
        <p:sp>
          <p:nvSpPr>
            <p:cNvPr id="71" name="Google Shape;71;p3"/>
            <p:cNvSpPr txBox="1"/>
            <p:nvPr/>
          </p:nvSpPr>
          <p:spPr>
            <a:xfrm>
              <a:off x="431925" y="1304875"/>
              <a:ext cx="2628900" cy="464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431950" y="1304875"/>
              <a:ext cx="2628900" cy="3416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3" name="Google Shape;73;p3"/>
          <p:cNvSpPr txBox="1">
            <a:spLocks noGrp="1"/>
          </p:cNvSpPr>
          <p:nvPr>
            <p:ph type="body" idx="4294967295"/>
          </p:nvPr>
        </p:nvSpPr>
        <p:spPr>
          <a:xfrm>
            <a:off x="506425" y="1304875"/>
            <a:ext cx="2494500" cy="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1"/>
                </a:solidFill>
              </a:rPr>
              <a:t>Problem Definition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4" name="Google Shape;74;p3"/>
          <p:cNvSpPr txBox="1">
            <a:spLocks noGrp="1"/>
          </p:cNvSpPr>
          <p:nvPr>
            <p:ph type="body" idx="4294967295"/>
          </p:nvPr>
        </p:nvSpPr>
        <p:spPr>
          <a:xfrm>
            <a:off x="508325" y="1850300"/>
            <a:ext cx="2478600" cy="27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400"/>
              <a:t>High incidence of type 2 diabetes in the Pima Indian community</a:t>
            </a:r>
            <a:br>
              <a:rPr lang="en-US" sz="1400"/>
            </a:br>
            <a:endParaRPr sz="140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400"/>
              <a:t>Need for early detection and proactive healthcare strategies</a:t>
            </a:r>
            <a:br>
              <a:rPr lang="en-US" sz="1400"/>
            </a:br>
            <a:endParaRPr sz="140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400"/>
              <a:t>Lack of personalized diabetes risk assessment tools</a:t>
            </a:r>
            <a:endParaRPr sz="1400"/>
          </a:p>
        </p:txBody>
      </p:sp>
      <p:grpSp>
        <p:nvGrpSpPr>
          <p:cNvPr id="75" name="Google Shape;75;p3"/>
          <p:cNvGrpSpPr/>
          <p:nvPr/>
        </p:nvGrpSpPr>
        <p:grpSpPr>
          <a:xfrm>
            <a:off x="3320450" y="1304931"/>
            <a:ext cx="2632500" cy="3667847"/>
            <a:chOff x="3320450" y="1304875"/>
            <a:chExt cx="2632500" cy="3416400"/>
          </a:xfrm>
        </p:grpSpPr>
        <p:sp>
          <p:nvSpPr>
            <p:cNvPr id="76" name="Google Shape;76;p3"/>
            <p:cNvSpPr txBox="1"/>
            <p:nvPr/>
          </p:nvSpPr>
          <p:spPr>
            <a:xfrm>
              <a:off x="3324050" y="1304875"/>
              <a:ext cx="2628900" cy="464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3320450" y="1304875"/>
              <a:ext cx="2628900" cy="3416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8" name="Google Shape;78;p3"/>
          <p:cNvSpPr txBox="1">
            <a:spLocks noGrp="1"/>
          </p:cNvSpPr>
          <p:nvPr>
            <p:ph type="body" idx="4294967295"/>
          </p:nvPr>
        </p:nvSpPr>
        <p:spPr>
          <a:xfrm>
            <a:off x="3389450" y="1304875"/>
            <a:ext cx="2494500" cy="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1"/>
                </a:solidFill>
              </a:rPr>
              <a:t>Objective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9" name="Google Shape;79;p3"/>
          <p:cNvSpPr txBox="1">
            <a:spLocks noGrp="1"/>
          </p:cNvSpPr>
          <p:nvPr>
            <p:ph type="body" idx="4294967295"/>
          </p:nvPr>
        </p:nvSpPr>
        <p:spPr>
          <a:xfrm>
            <a:off x="3396775" y="1850300"/>
            <a:ext cx="2478600" cy="27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400"/>
              <a:t>Develop predictive models to identify risk factors for diabetes</a:t>
            </a:r>
            <a:endParaRPr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400"/>
              <a:t>Enable early intervention and personalized healthcare plans</a:t>
            </a:r>
            <a:endParaRPr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400"/>
              <a:t>Utilize data science to inform and transform community health practices</a:t>
            </a:r>
            <a:endParaRPr sz="1400"/>
          </a:p>
        </p:txBody>
      </p:sp>
      <p:grpSp>
        <p:nvGrpSpPr>
          <p:cNvPr id="80" name="Google Shape;80;p3"/>
          <p:cNvGrpSpPr/>
          <p:nvPr/>
        </p:nvGrpSpPr>
        <p:grpSpPr>
          <a:xfrm>
            <a:off x="6212550" y="1304931"/>
            <a:ext cx="2632500" cy="3667847"/>
            <a:chOff x="6212550" y="1304875"/>
            <a:chExt cx="2632500" cy="3416400"/>
          </a:xfrm>
        </p:grpSpPr>
        <p:sp>
          <p:nvSpPr>
            <p:cNvPr id="81" name="Google Shape;81;p3"/>
            <p:cNvSpPr/>
            <p:nvPr/>
          </p:nvSpPr>
          <p:spPr>
            <a:xfrm>
              <a:off x="6215400" y="1304875"/>
              <a:ext cx="2628900" cy="3416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3"/>
            <p:cNvSpPr txBox="1"/>
            <p:nvPr/>
          </p:nvSpPr>
          <p:spPr>
            <a:xfrm>
              <a:off x="6212550" y="1304875"/>
              <a:ext cx="2632500" cy="464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3" name="Google Shape;83;p3"/>
          <p:cNvSpPr txBox="1">
            <a:spLocks noGrp="1"/>
          </p:cNvSpPr>
          <p:nvPr>
            <p:ph type="body" idx="4294967295"/>
          </p:nvPr>
        </p:nvSpPr>
        <p:spPr>
          <a:xfrm>
            <a:off x="6272475" y="1304875"/>
            <a:ext cx="2494500" cy="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1"/>
                </a:solidFill>
              </a:rPr>
              <a:t>Expected Results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4" name="Google Shape;84;p3"/>
          <p:cNvSpPr txBox="1">
            <a:spLocks noGrp="1"/>
          </p:cNvSpPr>
          <p:nvPr>
            <p:ph type="body" idx="4294967295"/>
          </p:nvPr>
        </p:nvSpPr>
        <p:spPr>
          <a:xfrm>
            <a:off x="6286400" y="1850300"/>
            <a:ext cx="2478600" cy="27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400"/>
              <a:t>Increase in early detection rates of diabetes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100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400"/>
              <a:t>Improvement in individualized patient care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100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400"/>
              <a:t>Strengthening of community health through data-driven decisions</a:t>
            </a:r>
            <a:endParaRPr sz="1400"/>
          </a:p>
        </p:txBody>
      </p:sp>
      <p:pic>
        <p:nvPicPr>
          <p:cNvPr id="85" name="Google Shape;8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50838" y="11602"/>
            <a:ext cx="4784400" cy="121797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3"/>
          <p:cNvSpPr/>
          <p:nvPr/>
        </p:nvSpPr>
        <p:spPr>
          <a:xfrm>
            <a:off x="4939702" y="220522"/>
            <a:ext cx="574800" cy="6321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/>
              <a:t>Data Understanding</a:t>
            </a:r>
            <a:endParaRPr/>
          </a:p>
        </p:txBody>
      </p:sp>
      <p:grpSp>
        <p:nvGrpSpPr>
          <p:cNvPr id="92" name="Google Shape;92;p4"/>
          <p:cNvGrpSpPr/>
          <p:nvPr/>
        </p:nvGrpSpPr>
        <p:grpSpPr>
          <a:xfrm>
            <a:off x="431925" y="1304875"/>
            <a:ext cx="2628925" cy="3416400"/>
            <a:chOff x="431925" y="1304875"/>
            <a:chExt cx="2628925" cy="3416400"/>
          </a:xfrm>
        </p:grpSpPr>
        <p:sp>
          <p:nvSpPr>
            <p:cNvPr id="93" name="Google Shape;93;p4"/>
            <p:cNvSpPr txBox="1"/>
            <p:nvPr/>
          </p:nvSpPr>
          <p:spPr>
            <a:xfrm>
              <a:off x="431925" y="1304875"/>
              <a:ext cx="2628900" cy="464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4"/>
            <p:cNvSpPr/>
            <p:nvPr/>
          </p:nvSpPr>
          <p:spPr>
            <a:xfrm>
              <a:off x="431950" y="1304875"/>
              <a:ext cx="2628900" cy="3416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5" name="Google Shape;95;p4"/>
          <p:cNvSpPr txBox="1">
            <a:spLocks noGrp="1"/>
          </p:cNvSpPr>
          <p:nvPr>
            <p:ph type="body" idx="4294967295"/>
          </p:nvPr>
        </p:nvSpPr>
        <p:spPr>
          <a:xfrm>
            <a:off x="506425" y="1304875"/>
            <a:ext cx="2494500" cy="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1"/>
                </a:solidFill>
              </a:rPr>
              <a:t>Biometric Data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6" name="Google Shape;96;p4"/>
          <p:cNvSpPr txBox="1">
            <a:spLocks noGrp="1"/>
          </p:cNvSpPr>
          <p:nvPr>
            <p:ph type="body" idx="4294967295"/>
          </p:nvPr>
        </p:nvSpPr>
        <p:spPr>
          <a:xfrm>
            <a:off x="508325" y="1850300"/>
            <a:ext cx="2478600" cy="27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2000"/>
              <a:t>Glucose</a:t>
            </a:r>
            <a:endParaRPr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2000"/>
              <a:t>Blood Pressure</a:t>
            </a:r>
            <a:endParaRPr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2000"/>
              <a:t>Skin Thickness</a:t>
            </a:r>
            <a:endParaRPr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2000"/>
              <a:t>Insulin</a:t>
            </a:r>
            <a:endParaRPr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2000"/>
              <a:t>BMI</a:t>
            </a:r>
            <a:endParaRPr/>
          </a:p>
        </p:txBody>
      </p:sp>
      <p:grpSp>
        <p:nvGrpSpPr>
          <p:cNvPr id="97" name="Google Shape;97;p4"/>
          <p:cNvGrpSpPr/>
          <p:nvPr/>
        </p:nvGrpSpPr>
        <p:grpSpPr>
          <a:xfrm>
            <a:off x="3320450" y="1304875"/>
            <a:ext cx="2632500" cy="3416400"/>
            <a:chOff x="3320450" y="1304875"/>
            <a:chExt cx="2632500" cy="3416400"/>
          </a:xfrm>
        </p:grpSpPr>
        <p:sp>
          <p:nvSpPr>
            <p:cNvPr id="98" name="Google Shape;98;p4"/>
            <p:cNvSpPr txBox="1"/>
            <p:nvPr/>
          </p:nvSpPr>
          <p:spPr>
            <a:xfrm>
              <a:off x="3324050" y="1304875"/>
              <a:ext cx="2628900" cy="464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4"/>
            <p:cNvSpPr/>
            <p:nvPr/>
          </p:nvSpPr>
          <p:spPr>
            <a:xfrm>
              <a:off x="3320450" y="1304875"/>
              <a:ext cx="2628900" cy="3416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0" name="Google Shape;100;p4"/>
          <p:cNvSpPr txBox="1">
            <a:spLocks noGrp="1"/>
          </p:cNvSpPr>
          <p:nvPr>
            <p:ph type="body" idx="4294967295"/>
          </p:nvPr>
        </p:nvSpPr>
        <p:spPr>
          <a:xfrm>
            <a:off x="3389450" y="1304875"/>
            <a:ext cx="2494500" cy="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1"/>
                </a:solidFill>
              </a:rPr>
              <a:t>Historical Data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1" name="Google Shape;101;p4"/>
          <p:cNvSpPr txBox="1">
            <a:spLocks noGrp="1"/>
          </p:cNvSpPr>
          <p:nvPr>
            <p:ph type="body" idx="4294967295"/>
          </p:nvPr>
        </p:nvSpPr>
        <p:spPr>
          <a:xfrm>
            <a:off x="3396775" y="1850300"/>
            <a:ext cx="2478600" cy="27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2000"/>
              <a:t>Pregnancies</a:t>
            </a:r>
            <a:endParaRPr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2000"/>
              <a:t>Diabetes Pedigree Function</a:t>
            </a:r>
            <a:endParaRPr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2000"/>
              <a:t>Age</a:t>
            </a:r>
            <a:endParaRPr sz="2000"/>
          </a:p>
        </p:txBody>
      </p:sp>
      <p:grpSp>
        <p:nvGrpSpPr>
          <p:cNvPr id="102" name="Google Shape;102;p4"/>
          <p:cNvGrpSpPr/>
          <p:nvPr/>
        </p:nvGrpSpPr>
        <p:grpSpPr>
          <a:xfrm>
            <a:off x="6212550" y="1304875"/>
            <a:ext cx="2632500" cy="3416400"/>
            <a:chOff x="6212550" y="1304875"/>
            <a:chExt cx="2632500" cy="3416400"/>
          </a:xfrm>
        </p:grpSpPr>
        <p:sp>
          <p:nvSpPr>
            <p:cNvPr id="103" name="Google Shape;103;p4"/>
            <p:cNvSpPr/>
            <p:nvPr/>
          </p:nvSpPr>
          <p:spPr>
            <a:xfrm>
              <a:off x="6215400" y="1304875"/>
              <a:ext cx="2628900" cy="3416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4"/>
            <p:cNvSpPr txBox="1"/>
            <p:nvPr/>
          </p:nvSpPr>
          <p:spPr>
            <a:xfrm>
              <a:off x="6212550" y="1304875"/>
              <a:ext cx="2632500" cy="464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5" name="Google Shape;105;p4"/>
          <p:cNvSpPr txBox="1">
            <a:spLocks noGrp="1"/>
          </p:cNvSpPr>
          <p:nvPr>
            <p:ph type="body" idx="4294967295"/>
          </p:nvPr>
        </p:nvSpPr>
        <p:spPr>
          <a:xfrm>
            <a:off x="6272475" y="1304875"/>
            <a:ext cx="2494500" cy="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1"/>
                </a:solidFill>
              </a:rPr>
              <a:t>Outcome Flags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body" idx="4294967295"/>
          </p:nvPr>
        </p:nvSpPr>
        <p:spPr>
          <a:xfrm>
            <a:off x="6286400" y="1850300"/>
            <a:ext cx="2478600" cy="27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2000"/>
              <a:t>Outcome (Diabetes Outcome)</a:t>
            </a:r>
            <a:endParaRPr sz="2000"/>
          </a:p>
        </p:txBody>
      </p:sp>
      <p:pic>
        <p:nvPicPr>
          <p:cNvPr id="107" name="Google Shape;10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5763" y="15586"/>
            <a:ext cx="4784400" cy="1217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4"/>
          <p:cNvSpPr/>
          <p:nvPr/>
        </p:nvSpPr>
        <p:spPr>
          <a:xfrm>
            <a:off x="5528449" y="229189"/>
            <a:ext cx="574800" cy="6321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 txBox="1">
            <a:spLocks noGrp="1"/>
          </p:cNvSpPr>
          <p:nvPr>
            <p:ph type="title"/>
          </p:nvPr>
        </p:nvSpPr>
        <p:spPr>
          <a:xfrm>
            <a:off x="244718" y="1027269"/>
            <a:ext cx="4045200" cy="16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-US"/>
              <a:t>Data Preparation</a:t>
            </a:r>
            <a:endParaRPr/>
          </a:p>
        </p:txBody>
      </p:sp>
      <p:sp>
        <p:nvSpPr>
          <p:cNvPr id="114" name="Google Shape;114;p5"/>
          <p:cNvSpPr txBox="1">
            <a:spLocks noGrp="1"/>
          </p:cNvSpPr>
          <p:nvPr>
            <p:ph type="body" idx="2"/>
          </p:nvPr>
        </p:nvSpPr>
        <p:spPr>
          <a:xfrm>
            <a:off x="4731328" y="62345"/>
            <a:ext cx="4412672" cy="4821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Initial State: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/>
              <a:t>768 records with significant missing values.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endParaRPr sz="80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Actions Taken: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Removal of records with missing data, resulting in 336 complete records.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Imputation and removal of missing values in key measures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80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Dataset Balancing: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Addressing imbalance between diabetic and non-diabetic cases through undersampling.</a:t>
            </a:r>
            <a:endParaRPr/>
          </a:p>
        </p:txBody>
      </p:sp>
      <p:pic>
        <p:nvPicPr>
          <p:cNvPr id="115" name="Google Shape;11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925525"/>
            <a:ext cx="4572000" cy="1217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5"/>
          <p:cNvSpPr/>
          <p:nvPr/>
        </p:nvSpPr>
        <p:spPr>
          <a:xfrm>
            <a:off x="1678082" y="4169313"/>
            <a:ext cx="574800" cy="6321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"/>
          <p:cNvSpPr txBox="1">
            <a:spLocks noGrp="1"/>
          </p:cNvSpPr>
          <p:nvPr>
            <p:ph type="title"/>
          </p:nvPr>
        </p:nvSpPr>
        <p:spPr>
          <a:xfrm>
            <a:off x="244718" y="1027269"/>
            <a:ext cx="4045200" cy="16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-US"/>
              <a:t>Modeling Approach</a:t>
            </a:r>
            <a:endParaRPr/>
          </a:p>
        </p:txBody>
      </p:sp>
      <p:sp>
        <p:nvSpPr>
          <p:cNvPr id="122" name="Google Shape;122;p6"/>
          <p:cNvSpPr txBox="1">
            <a:spLocks noGrp="1"/>
          </p:cNvSpPr>
          <p:nvPr>
            <p:ph type="body" idx="2"/>
          </p:nvPr>
        </p:nvSpPr>
        <p:spPr>
          <a:xfrm>
            <a:off x="4731328" y="62345"/>
            <a:ext cx="4412672" cy="4821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000" b="1"/>
              <a:t>Framework: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2000"/>
              <a:t>Adoption of the CRISP-DM methodology.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endParaRPr sz="200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000" b="1"/>
              <a:t>Models Employed: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2000"/>
              <a:t>Logistic Regression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2000"/>
              <a:t>Neural Networks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2000"/>
              <a:t>K-Nearest Neighbors (k-NN)</a:t>
            </a:r>
            <a:endParaRPr sz="2000"/>
          </a:p>
        </p:txBody>
      </p:sp>
      <p:pic>
        <p:nvPicPr>
          <p:cNvPr id="123" name="Google Shape;12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925525"/>
            <a:ext cx="4572000" cy="121797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6"/>
          <p:cNvSpPr/>
          <p:nvPr/>
        </p:nvSpPr>
        <p:spPr>
          <a:xfrm>
            <a:off x="2225920" y="4169313"/>
            <a:ext cx="574800" cy="6321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 txBox="1">
            <a:spLocks noGrp="1"/>
          </p:cNvSpPr>
          <p:nvPr>
            <p:ph type="title"/>
          </p:nvPr>
        </p:nvSpPr>
        <p:spPr>
          <a:xfrm>
            <a:off x="244718" y="1027269"/>
            <a:ext cx="4045200" cy="16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-US"/>
              <a:t>Model 1</a:t>
            </a:r>
            <a:br>
              <a:rPr lang="en-US"/>
            </a:br>
            <a:r>
              <a:rPr lang="en-US"/>
              <a:t>Logistic Regression</a:t>
            </a:r>
            <a:endParaRPr/>
          </a:p>
        </p:txBody>
      </p:sp>
      <p:sp>
        <p:nvSpPr>
          <p:cNvPr id="130" name="Google Shape;130;p7"/>
          <p:cNvSpPr txBox="1">
            <a:spLocks noGrp="1"/>
          </p:cNvSpPr>
          <p:nvPr>
            <p:ph type="body" idx="2"/>
          </p:nvPr>
        </p:nvSpPr>
        <p:spPr>
          <a:xfrm>
            <a:off x="4731328" y="1614055"/>
            <a:ext cx="4412672" cy="3269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800" b="1">
                <a:solidFill>
                  <a:schemeClr val="lt1"/>
                </a:solidFill>
              </a:rPr>
              <a:t>Predictors: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2000">
                <a:solidFill>
                  <a:schemeClr val="lt1"/>
                </a:solidFill>
              </a:rPr>
              <a:t>Glucose, Diabetes Pedigree &amp; BMI Function as significant indicators.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endParaRPr sz="2000">
              <a:solidFill>
                <a:schemeClr val="lt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800" b="1">
                <a:solidFill>
                  <a:schemeClr val="lt1"/>
                </a:solidFill>
              </a:rPr>
              <a:t>Performance</a:t>
            </a:r>
            <a:r>
              <a:rPr lang="en-US" sz="2000" b="1">
                <a:solidFill>
                  <a:schemeClr val="lt1"/>
                </a:solidFill>
              </a:rPr>
              <a:t>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2000">
                <a:solidFill>
                  <a:schemeClr val="lt1"/>
                </a:solidFill>
              </a:rPr>
              <a:t>Simple predictive power but requires cautious interpretation due to potential overfitting.</a:t>
            </a:r>
            <a:endParaRPr/>
          </a:p>
        </p:txBody>
      </p:sp>
      <p:pic>
        <p:nvPicPr>
          <p:cNvPr id="131" name="Google Shape;13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925525"/>
            <a:ext cx="4572000" cy="1217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7"/>
          <p:cNvSpPr/>
          <p:nvPr/>
        </p:nvSpPr>
        <p:spPr>
          <a:xfrm>
            <a:off x="2218992" y="4169313"/>
            <a:ext cx="574800" cy="6321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33" name="Google Shape;133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0" y="-80643"/>
            <a:ext cx="4572000" cy="6625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72001" y="581892"/>
            <a:ext cx="4571999" cy="11360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"/>
          <p:cNvSpPr txBox="1">
            <a:spLocks noGrp="1"/>
          </p:cNvSpPr>
          <p:nvPr>
            <p:ph type="title"/>
          </p:nvPr>
        </p:nvSpPr>
        <p:spPr>
          <a:xfrm>
            <a:off x="244718" y="1027269"/>
            <a:ext cx="4045200" cy="16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-US"/>
              <a:t>Model 2</a:t>
            </a:r>
            <a:br>
              <a:rPr lang="en-US"/>
            </a:br>
            <a:r>
              <a:rPr lang="en-US"/>
              <a:t>Neural Networks</a:t>
            </a:r>
            <a:endParaRPr/>
          </a:p>
        </p:txBody>
      </p:sp>
      <p:sp>
        <p:nvSpPr>
          <p:cNvPr id="140" name="Google Shape;140;p8"/>
          <p:cNvSpPr txBox="1">
            <a:spLocks noGrp="1"/>
          </p:cNvSpPr>
          <p:nvPr>
            <p:ph type="body" idx="2"/>
          </p:nvPr>
        </p:nvSpPr>
        <p:spPr>
          <a:xfrm>
            <a:off x="4731328" y="1600199"/>
            <a:ext cx="4412672" cy="354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800" b="1"/>
              <a:t>Strengths: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2000"/>
              <a:t>High capability in capturing complex relationships and variances.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800" b="1"/>
              <a:t>Limitation</a:t>
            </a:r>
            <a:r>
              <a:rPr lang="en-US" sz="2000" b="1"/>
              <a:t>: 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2000"/>
              <a:t>Suffered from overfitting, indicating the need for parameter tuning and validation.</a:t>
            </a:r>
            <a:endParaRPr sz="2000"/>
          </a:p>
        </p:txBody>
      </p:sp>
      <p:pic>
        <p:nvPicPr>
          <p:cNvPr id="141" name="Google Shape;14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925525"/>
            <a:ext cx="4572000" cy="121797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8"/>
          <p:cNvSpPr/>
          <p:nvPr/>
        </p:nvSpPr>
        <p:spPr>
          <a:xfrm>
            <a:off x="2218992" y="4169313"/>
            <a:ext cx="574800" cy="6321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43" name="Google Shape;143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1998" y="0"/>
            <a:ext cx="4572001" cy="1600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"/>
          <p:cNvSpPr txBox="1">
            <a:spLocks noGrp="1"/>
          </p:cNvSpPr>
          <p:nvPr>
            <p:ph type="title"/>
          </p:nvPr>
        </p:nvSpPr>
        <p:spPr>
          <a:xfrm>
            <a:off x="244718" y="1027269"/>
            <a:ext cx="4045200" cy="16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-US"/>
              <a:t>Model 3</a:t>
            </a:r>
            <a:br>
              <a:rPr lang="en-US"/>
            </a:br>
            <a:r>
              <a:rPr lang="en-US" sz="2800"/>
              <a:t>k-Nearest Neighbors</a:t>
            </a:r>
            <a:endParaRPr sz="2800"/>
          </a:p>
        </p:txBody>
      </p:sp>
      <p:sp>
        <p:nvSpPr>
          <p:cNvPr id="149" name="Google Shape;149;p9"/>
          <p:cNvSpPr txBox="1">
            <a:spLocks noGrp="1"/>
          </p:cNvSpPr>
          <p:nvPr>
            <p:ph type="body" idx="2"/>
          </p:nvPr>
        </p:nvSpPr>
        <p:spPr>
          <a:xfrm>
            <a:off x="4731328" y="1780309"/>
            <a:ext cx="4412672" cy="3103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800" b="1"/>
              <a:t>Accuracy: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2000"/>
              <a:t>Demonstrated high effectiveness in classifying outcomes.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800" b="1"/>
              <a:t>Application</a:t>
            </a:r>
            <a:r>
              <a:rPr lang="en-US" sz="2000" b="1"/>
              <a:t>: 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2000"/>
              <a:t>Effective in capturing nuanced patterns crucial for accurate predictions.</a:t>
            </a:r>
            <a:endParaRPr/>
          </a:p>
        </p:txBody>
      </p:sp>
      <p:pic>
        <p:nvPicPr>
          <p:cNvPr id="150" name="Google Shape;150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925525"/>
            <a:ext cx="4572000" cy="121797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9"/>
          <p:cNvSpPr/>
          <p:nvPr/>
        </p:nvSpPr>
        <p:spPr>
          <a:xfrm>
            <a:off x="2218992" y="4169313"/>
            <a:ext cx="574800" cy="6321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52" name="Google Shape;152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0" y="0"/>
            <a:ext cx="4572000" cy="18426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"/>
          <p:cNvSpPr txBox="1">
            <a:spLocks noGrp="1"/>
          </p:cNvSpPr>
          <p:nvPr>
            <p:ph type="body" idx="2"/>
          </p:nvPr>
        </p:nvSpPr>
        <p:spPr>
          <a:xfrm>
            <a:off x="48491" y="782782"/>
            <a:ext cx="4262959" cy="4152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3000" b="1" dirty="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Evaluation</a:t>
            </a:r>
            <a:endParaRPr sz="1400" dirty="0">
              <a:solidFill>
                <a:schemeClr val="accent3"/>
              </a:solidFill>
            </a:endParaRPr>
          </a:p>
          <a:p>
            <a:pPr marL="139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</a:pPr>
            <a:r>
              <a:rPr lang="en-US" sz="1400" dirty="0">
                <a:solidFill>
                  <a:schemeClr val="accent3"/>
                </a:solidFill>
              </a:rPr>
              <a:t>Logistic Regression</a:t>
            </a:r>
            <a:endParaRPr dirty="0"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</a:pPr>
            <a:r>
              <a:rPr lang="en-US" sz="1400" dirty="0">
                <a:solidFill>
                  <a:schemeClr val="accent3"/>
                </a:solidFill>
              </a:rPr>
              <a:t>Strong initial predictive power; potential overfitting noted</a:t>
            </a:r>
            <a:endParaRPr dirty="0"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</a:pPr>
            <a:r>
              <a:rPr lang="en-US" sz="1400" dirty="0">
                <a:solidFill>
                  <a:schemeClr val="accent3"/>
                </a:solidFill>
              </a:rPr>
              <a:t>Training AUC: 0.894 | Validation AUC: 0.803</a:t>
            </a:r>
            <a:endParaRPr dirty="0"/>
          </a:p>
          <a:p>
            <a:pPr marL="139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</a:pPr>
            <a:endParaRPr sz="800" dirty="0">
              <a:solidFill>
                <a:schemeClr val="accent3"/>
              </a:solidFill>
            </a:endParaRPr>
          </a:p>
          <a:p>
            <a:pPr marL="139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</a:pPr>
            <a:r>
              <a:rPr lang="en-US" sz="1400" dirty="0">
                <a:solidFill>
                  <a:schemeClr val="accent3"/>
                </a:solidFill>
              </a:rPr>
              <a:t>Neural Networks</a:t>
            </a:r>
            <a:endParaRPr dirty="0"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</a:pPr>
            <a:r>
              <a:rPr lang="en-US" sz="1400" dirty="0">
                <a:solidFill>
                  <a:schemeClr val="accent3"/>
                </a:solidFill>
              </a:rPr>
              <a:t>High explanatory power with a drop in validation</a:t>
            </a:r>
            <a:endParaRPr dirty="0"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</a:pPr>
            <a:r>
              <a:rPr lang="en-US" sz="1400" dirty="0">
                <a:solidFill>
                  <a:schemeClr val="accent3"/>
                </a:solidFill>
              </a:rPr>
              <a:t>Training R-square: 0.623 | Validation R-square: 0.432</a:t>
            </a:r>
            <a:endParaRPr dirty="0"/>
          </a:p>
          <a:p>
            <a:pPr marL="139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</a:pPr>
            <a:endParaRPr sz="800" dirty="0">
              <a:solidFill>
                <a:schemeClr val="accent3"/>
              </a:solidFill>
            </a:endParaRPr>
          </a:p>
          <a:p>
            <a:pPr marL="139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</a:pPr>
            <a:r>
              <a:rPr lang="en-US" sz="1400" dirty="0">
                <a:solidFill>
                  <a:schemeClr val="accent3"/>
                </a:solidFill>
              </a:rPr>
              <a:t>K-Nearest Neighbors (k=1)</a:t>
            </a:r>
            <a:endParaRPr dirty="0"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</a:pPr>
            <a:r>
              <a:rPr lang="en-US" sz="1400" dirty="0">
                <a:solidFill>
                  <a:schemeClr val="accent3"/>
                </a:solidFill>
              </a:rPr>
              <a:t>High validation accuracy</a:t>
            </a:r>
          </a:p>
          <a:p>
            <a:pPr marL="139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</a:pPr>
            <a:endParaRPr sz="400" dirty="0"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</a:pPr>
            <a:r>
              <a:rPr lang="en-US" sz="1400" dirty="0">
                <a:solidFill>
                  <a:schemeClr val="accent3"/>
                </a:solidFill>
              </a:rPr>
              <a:t>Training Accuracy: 70.06% | Validation Accuracy: 76.36%</a:t>
            </a:r>
            <a:endParaRPr dirty="0"/>
          </a:p>
          <a:p>
            <a:pPr marL="139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</a:pPr>
            <a:endParaRPr sz="800" dirty="0">
              <a:solidFill>
                <a:schemeClr val="accent3"/>
              </a:solidFill>
            </a:endParaRPr>
          </a:p>
          <a:p>
            <a:pPr marL="139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</a:pPr>
            <a:r>
              <a:rPr lang="en-US" sz="1400" dirty="0">
                <a:solidFill>
                  <a:schemeClr val="accent3"/>
                </a:solidFill>
              </a:rPr>
              <a:t>Common Insights:</a:t>
            </a:r>
            <a:endParaRPr dirty="0"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</a:pPr>
            <a:r>
              <a:rPr lang="en-US" sz="1400" dirty="0">
                <a:solidFill>
                  <a:schemeClr val="accent3"/>
                </a:solidFill>
              </a:rPr>
              <a:t>Glucose is a key predictor in diabetes outcomes</a:t>
            </a:r>
            <a:endParaRPr dirty="0"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</a:pPr>
            <a:r>
              <a:rPr lang="en-US" sz="1400" dirty="0">
                <a:solidFill>
                  <a:schemeClr val="accent3"/>
                </a:solidFill>
              </a:rPr>
              <a:t>Overfitting is a concern across models, suggesting a need for refined model tuning</a:t>
            </a: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endParaRPr sz="1400" b="1" dirty="0">
              <a:solidFill>
                <a:schemeClr val="dk1"/>
              </a:solidFill>
            </a:endParaRPr>
          </a:p>
        </p:txBody>
      </p:sp>
      <p:pic>
        <p:nvPicPr>
          <p:cNvPr id="158" name="Google Shape;158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1998" y="3813624"/>
            <a:ext cx="4572002" cy="1217975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0"/>
          <p:cNvSpPr/>
          <p:nvPr/>
        </p:nvSpPr>
        <p:spPr>
          <a:xfrm>
            <a:off x="7352780" y="4051030"/>
            <a:ext cx="574800" cy="6321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60" name="Google Shape;160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1996" y="0"/>
            <a:ext cx="4572003" cy="3813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1"/>
          <p:cNvSpPr txBox="1">
            <a:spLocks noGrp="1"/>
          </p:cNvSpPr>
          <p:nvPr>
            <p:ph type="title"/>
          </p:nvPr>
        </p:nvSpPr>
        <p:spPr>
          <a:xfrm>
            <a:off x="159301" y="992632"/>
            <a:ext cx="4045200" cy="16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-US"/>
              <a:t>Deployment</a:t>
            </a:r>
            <a:endParaRPr/>
          </a:p>
        </p:txBody>
      </p:sp>
      <p:sp>
        <p:nvSpPr>
          <p:cNvPr id="166" name="Google Shape;166;p11"/>
          <p:cNvSpPr txBox="1">
            <a:spLocks noGrp="1"/>
          </p:cNvSpPr>
          <p:nvPr>
            <p:ph type="body" idx="2"/>
          </p:nvPr>
        </p:nvSpPr>
        <p:spPr>
          <a:xfrm>
            <a:off x="4939500" y="200891"/>
            <a:ext cx="3837000" cy="4218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400" b="1"/>
              <a:t>Rollout Plan: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1400"/>
              <a:t>Integrate model into health systems for immediate diabetes risk assessment.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1400"/>
              <a:t>Partner with medical staff for smooth technology adoption.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400" b="1"/>
              <a:t>Empowerment &amp; Support</a:t>
            </a:r>
            <a:r>
              <a:rPr lang="en-US" sz="1400"/>
              <a:t>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1400"/>
              <a:t>Provide targeted training on model usage and decision-making.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1400"/>
              <a:t>Set up a support system for continuous guidance.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400" b="1"/>
              <a:t>Oversight &amp; Updates</a:t>
            </a:r>
            <a:r>
              <a:rPr lang="en-US" sz="1400"/>
              <a:t>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1400"/>
              <a:t>Establish routine model accuracy checks and performance audits.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1400"/>
              <a:t>Update models with new data and evolving standards.</a:t>
            </a:r>
            <a:endParaRPr/>
          </a:p>
        </p:txBody>
      </p:sp>
      <p:pic>
        <p:nvPicPr>
          <p:cNvPr id="167" name="Google Shape;167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925525"/>
            <a:ext cx="4572000" cy="121797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1"/>
          <p:cNvSpPr/>
          <p:nvPr/>
        </p:nvSpPr>
        <p:spPr>
          <a:xfrm>
            <a:off x="3363943" y="4168794"/>
            <a:ext cx="574800" cy="6321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"/>
          <p:cNvSpPr txBox="1">
            <a:spLocks noGrp="1"/>
          </p:cNvSpPr>
          <p:nvPr>
            <p:ph type="title"/>
          </p:nvPr>
        </p:nvSpPr>
        <p:spPr>
          <a:xfrm>
            <a:off x="159301" y="992632"/>
            <a:ext cx="4045200" cy="16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-US"/>
              <a:t>Conclusion</a:t>
            </a:r>
            <a:endParaRPr/>
          </a:p>
        </p:txBody>
      </p:sp>
      <p:sp>
        <p:nvSpPr>
          <p:cNvPr id="174" name="Google Shape;174;p12"/>
          <p:cNvSpPr txBox="1">
            <a:spLocks noGrp="1"/>
          </p:cNvSpPr>
          <p:nvPr>
            <p:ph type="body" idx="2"/>
          </p:nvPr>
        </p:nvSpPr>
        <p:spPr>
          <a:xfrm>
            <a:off x="4572000" y="0"/>
            <a:ext cx="4572000" cy="5143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000" b="1"/>
              <a:t>Key Insights: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1600"/>
              <a:t>Identified critical diabetes predictors; models showed varying predictive strengths.</a:t>
            </a:r>
            <a:endParaRPr sz="80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Healthcare Impact: 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1600"/>
              <a:t>Shift towards early, personalized diabetes interventions in the Pima Indian community.</a:t>
            </a:r>
            <a:endParaRPr sz="80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Next Steps: 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1600"/>
              <a:t>Refine and expand model validation for broader application.</a:t>
            </a:r>
            <a:endParaRPr sz="80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Big Picture: 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1600"/>
              <a:t>Paves the way for predictive healthcare, offering a more proactive approach to managing diabetes risks.</a:t>
            </a:r>
            <a:endParaRPr/>
          </a:p>
        </p:txBody>
      </p:sp>
      <p:pic>
        <p:nvPicPr>
          <p:cNvPr id="175" name="Google Shape;175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925525"/>
            <a:ext cx="4572000" cy="121797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2"/>
          <p:cNvSpPr/>
          <p:nvPr/>
        </p:nvSpPr>
        <p:spPr>
          <a:xfrm>
            <a:off x="3917101" y="4145372"/>
            <a:ext cx="574800" cy="6321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559</Words>
  <Application>Microsoft Office PowerPoint</Application>
  <PresentationFormat>On-screen Show (16:9)</PresentationFormat>
  <Paragraphs>117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Average</vt:lpstr>
      <vt:lpstr>Oswald</vt:lpstr>
      <vt:lpstr>Arial</vt:lpstr>
      <vt:lpstr>Slate</vt:lpstr>
      <vt:lpstr>Predictive Modeling of Type 2 Diabetes in the Pima Indian Community</vt:lpstr>
      <vt:lpstr>Introduction</vt:lpstr>
      <vt:lpstr>Business Understanding</vt:lpstr>
      <vt:lpstr>Data Understanding</vt:lpstr>
      <vt:lpstr>Data Preparation</vt:lpstr>
      <vt:lpstr>Modeling Approach</vt:lpstr>
      <vt:lpstr>Model 1 Logistic Regression</vt:lpstr>
      <vt:lpstr>Model 2 Neural Networks</vt:lpstr>
      <vt:lpstr>Model 3 k-Nearest Neighbors</vt:lpstr>
      <vt:lpstr>PowerPoint Presentation</vt:lpstr>
      <vt:lpstr>Deployment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Predictive Modeling of Type 2 Diabetes in the Pima Indian Community</dc:title>
  <dc:creator>VTech</dc:creator>
  <cp:lastModifiedBy>Berhe, Haymanot</cp:lastModifiedBy>
  <cp:revision>2</cp:revision>
  <dcterms:modified xsi:type="dcterms:W3CDTF">2024-04-28T23:38:17Z</dcterms:modified>
</cp:coreProperties>
</file>