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14"/>
  </p:notesMasterIdLst>
  <p:sldIdLst>
    <p:sldId id="256" r:id="rId2"/>
    <p:sldId id="257" r:id="rId3"/>
    <p:sldId id="258" r:id="rId4"/>
    <p:sldId id="259" r:id="rId5"/>
    <p:sldId id="260" r:id="rId6"/>
    <p:sldId id="261" r:id="rId7"/>
    <p:sldId id="262" r:id="rId8"/>
    <p:sldId id="265" r:id="rId9"/>
    <p:sldId id="263" r:id="rId10"/>
    <p:sldId id="264" r:id="rId11"/>
    <p:sldId id="268" r:id="rId12"/>
    <p:sldId id="267" r:id="rId13"/>
  </p:sldIdLst>
  <p:sldSz cx="9144000" cy="5143500" type="screen16x9"/>
  <p:notesSz cx="6858000" cy="9144000"/>
  <p:embeddedFontLst>
    <p:embeddedFont>
      <p:font typeface="Bebas Neue" panose="020B0606020202050201" pitchFamily="34" charset="77"/>
      <p:regular r:id="rId15"/>
    </p:embeddedFont>
    <p:embeddedFont>
      <p:font typeface="Work Sans" pitchFamily="2"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6"/>
  </p:normalViewPr>
  <p:slideViewPr>
    <p:cSldViewPr snapToGrid="0">
      <p:cViewPr varScale="1">
        <p:scale>
          <a:sx n="134" d="100"/>
          <a:sy n="134" d="100"/>
        </p:scale>
        <p:origin x="90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04e860fe0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04e860fe0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39640166a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39640166a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04e860fe09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04e860fe09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04e860fe09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04e860fe09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3dc4d59c16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3dc4d59c16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04e860fe09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104e860fe09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3caa5df6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3caa5df6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Principal component analysis (PCA) is a nonparametric statistical technique used to reduce the dimensionality of a dataset by transforming the original variables into a new set of orthogonal variables, called principal components.  The main goal of PCA is to identify patterns and structures in high-dimensional data by reducing the number of variables while retaining most of the variability present in the original data. This can help to simplify data analysis, visualization, and modeling tasks by removing noise and redundant information.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
              <a:t>Three reports used in PCA are Eigenvalues, Eigenvectors and the scree plot</a:t>
            </a:r>
            <a:endParaRPr/>
          </a:p>
          <a:p>
            <a:pPr marL="0" lvl="0" indent="0" algn="l" rtl="0">
              <a:spcBef>
                <a:spcPts val="0"/>
              </a:spcBef>
              <a:spcAft>
                <a:spcPts val="0"/>
              </a:spcAft>
              <a:buNone/>
            </a:pPr>
            <a:endParaRPr/>
          </a:p>
          <a:p>
            <a:pPr marL="0" lvl="0" indent="0" algn="l" rtl="0">
              <a:spcBef>
                <a:spcPts val="0"/>
              </a:spcBef>
              <a:spcAft>
                <a:spcPts val="0"/>
              </a:spcAft>
              <a:buNone/>
            </a:pPr>
            <a:r>
              <a:rPr lang="en"/>
              <a:t>The eigenvalue for each principal component measures the amount of variation in the original dataset that is captured by that component. The larger the eigenvalue, the more important the corresponding principal component is in explaining the overall variation in the data.</a:t>
            </a:r>
            <a:endParaRPr/>
          </a:p>
          <a:p>
            <a:pPr marL="0" lvl="0" indent="0" algn="l" rtl="0">
              <a:spcBef>
                <a:spcPts val="0"/>
              </a:spcBef>
              <a:spcAft>
                <a:spcPts val="0"/>
              </a:spcAft>
              <a:buNone/>
            </a:pPr>
            <a:endParaRPr/>
          </a:p>
          <a:p>
            <a:pPr marL="0" lvl="0" indent="0" algn="l" rtl="0">
              <a:spcBef>
                <a:spcPts val="0"/>
              </a:spcBef>
              <a:spcAft>
                <a:spcPts val="0"/>
              </a:spcAft>
              <a:buNone/>
            </a:pPr>
            <a:r>
              <a:rPr lang="en"/>
              <a:t> the "cumulative percent" refers to the cumulative percentage of the total variance in the data explained by each principal component.</a:t>
            </a:r>
            <a:endParaRPr/>
          </a:p>
          <a:p>
            <a:pPr marL="0" lvl="0" indent="0" algn="l" rtl="0">
              <a:spcBef>
                <a:spcPts val="0"/>
              </a:spcBef>
              <a:spcAft>
                <a:spcPts val="0"/>
              </a:spcAft>
              <a:buNone/>
            </a:pPr>
            <a:endParaRPr/>
          </a:p>
          <a:p>
            <a:pPr marL="0" lvl="0" indent="0" algn="l" rtl="0">
              <a:spcBef>
                <a:spcPts val="0"/>
              </a:spcBef>
              <a:spcAft>
                <a:spcPts val="0"/>
              </a:spcAft>
              <a:buNone/>
            </a:pPr>
            <a:r>
              <a:rPr lang="en"/>
              <a:t>The eigenvectors table in PCA represents the loadings or weights of the original variables on each principal component (PC). The table shows how much of each variable is contributing to each PC and in what direction (positive or negative).</a:t>
            </a:r>
            <a:endParaRPr/>
          </a:p>
          <a:p>
            <a:pPr marL="0" lvl="0" indent="0" algn="l" rtl="0">
              <a:spcBef>
                <a:spcPts val="0"/>
              </a:spcBef>
              <a:spcAft>
                <a:spcPts val="0"/>
              </a:spcAft>
              <a:buNone/>
            </a:pPr>
            <a:r>
              <a:rPr lang="en"/>
              <a:t>The bolded values on the table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3caa5df6da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3caa5df6d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Since the first 6 PC account for over 85% of variation in the original dataset, we used those 6 PC in our logistic regression. </a:t>
            </a:r>
            <a:endParaRPr/>
          </a:p>
          <a:p>
            <a:pPr marL="0" lvl="0" indent="0" algn="l" rtl="0">
              <a:spcBef>
                <a:spcPts val="0"/>
              </a:spcBef>
              <a:spcAft>
                <a:spcPts val="0"/>
              </a:spcAft>
              <a:buNone/>
            </a:pPr>
            <a:endParaRPr/>
          </a:p>
          <a:p>
            <a:pPr marL="0" lvl="0" indent="0" algn="l" rtl="0">
              <a:spcBef>
                <a:spcPts val="0"/>
              </a:spcBef>
              <a:spcAft>
                <a:spcPts val="0"/>
              </a:spcAft>
              <a:buNone/>
            </a:pPr>
            <a:r>
              <a:rPr lang="en"/>
              <a:t>The model produced an R-square of 0.1573 and a RASE of 4.335. This means that our PCA model explains only about 16% of the variation in the data.  About a 6% decrease in accuracy from our basic logistical model.</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3caa5df6da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3caa5df6da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Hierarchical clustering is an unsupervised machine learning method for clustering data objects or observations into groups or clusters based on their similarities or dissimilarities. In hierarchical clustering, the observations are first grouped into individual clusters, and then these clusters are further combined to form larger clusters, forming a hierarchical structure. This hierarchical structure is represented using a dendrogram. depicted in depicted on the right. A dendrogram is a tree-like diagram that shows the order in which the clusters are formed. We decided to use Hierarchical Clustering over other grouping methods, such as K-means clustering, due to its interpretability, the data structure visualization produced by the dendrogram, the ability to mike both continuous and categorical variables and because it does not require the number of clusters to be specified in advance.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a:p>
            <a:pPr marL="0" lvl="0" indent="0" algn="l" rtl="0">
              <a:spcBef>
                <a:spcPts val="0"/>
              </a:spcBef>
              <a:spcAft>
                <a:spcPts val="0"/>
              </a:spcAft>
              <a:buNone/>
            </a:pPr>
            <a:r>
              <a:rPr lang="en"/>
              <a:t>For this method we included all variables except our target.</a:t>
            </a:r>
            <a:endParaRPr/>
          </a:p>
          <a:p>
            <a:pPr marL="0" lvl="0" indent="0" algn="l" rtl="0">
              <a:spcBef>
                <a:spcPts val="0"/>
              </a:spcBef>
              <a:spcAft>
                <a:spcPts val="0"/>
              </a:spcAft>
              <a:buNone/>
            </a:pPr>
            <a:endParaRPr/>
          </a:p>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To determine the optimal number of clusters for my model, we examined the elbow of scree plot on the bottom of the dendrogram. We noticed a drastic upswing around cluster 6 and therefore, we assumed that 6 was the optimal number of clusters.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We produced a Table of Means (Table B-1) to help interpret the clusters. By examining the table, we can observe the differences in the chemical properties of wine between the different clusters. For example, cluster 4 has the lowest proportion of red wine (0.01) and the lowest mean pH value (3.27), while cluster 2 has the highest mean fixed acidity (9.61) and mean alcohol content (10.71). These differences in chemical properties can be used to characterize and differentiate the different clusters of wine.</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We included these 6 clusters a nominal variable in our logistic regression.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3caa5df6da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23caa5df6da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addition of the clusters to the regression produced a R^2 of 0.2186 and an RMSE or 0.4132. A 0.23% increase in accuracy over the basic logistic regression.  However, the R-square value naturally increases as variables are added so it is possible that the clusters aren’t making a substantial contribution to the model’s predictive power. We also see that with this model, variables such as type and citric acid loose significance. </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04e860fe09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104e860fe09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3209325" y="0"/>
            <a:ext cx="5932800" cy="51435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3880925" y="2075825"/>
            <a:ext cx="4737000" cy="1455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8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4069900" y="3864238"/>
            <a:ext cx="4359000" cy="40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715100" y="952775"/>
            <a:ext cx="7713900" cy="32382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title"/>
          </p:nvPr>
        </p:nvSpPr>
        <p:spPr>
          <a:xfrm>
            <a:off x="3706700" y="1925210"/>
            <a:ext cx="43602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6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1783750" y="1837573"/>
            <a:ext cx="1831500" cy="1439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114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3706700" y="2809998"/>
            <a:ext cx="4360200" cy="397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subTitle" idx="1"/>
          </p:nvPr>
        </p:nvSpPr>
        <p:spPr>
          <a:xfrm>
            <a:off x="1181425" y="230312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3" name="Google Shape;23;p5"/>
          <p:cNvSpPr txBox="1">
            <a:spLocks noGrp="1"/>
          </p:cNvSpPr>
          <p:nvPr>
            <p:ph type="subTitle" idx="2"/>
          </p:nvPr>
        </p:nvSpPr>
        <p:spPr>
          <a:xfrm>
            <a:off x="4836300" y="23031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4" name="Google Shape;24;p5"/>
          <p:cNvSpPr txBox="1">
            <a:spLocks noGrp="1"/>
          </p:cNvSpPr>
          <p:nvPr>
            <p:ph type="subTitle" idx="3"/>
          </p:nvPr>
        </p:nvSpPr>
        <p:spPr>
          <a:xfrm>
            <a:off x="1181425" y="29171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 name="Google Shape;25;p5"/>
          <p:cNvSpPr txBox="1">
            <a:spLocks noGrp="1"/>
          </p:cNvSpPr>
          <p:nvPr>
            <p:ph type="subTitle" idx="4"/>
          </p:nvPr>
        </p:nvSpPr>
        <p:spPr>
          <a:xfrm>
            <a:off x="4836300" y="29171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 name="Google Shape;26;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9" name="Google Shape;29;p6"/>
          <p:cNvSpPr/>
          <p:nvPr/>
        </p:nvSpPr>
        <p:spPr>
          <a:xfrm>
            <a:off x="0" y="1260800"/>
            <a:ext cx="9144000" cy="33477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title"/>
          </p:nvPr>
        </p:nvSpPr>
        <p:spPr>
          <a:xfrm>
            <a:off x="720000" y="535000"/>
            <a:ext cx="7704000" cy="447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p:nvPr/>
        </p:nvSpPr>
        <p:spPr>
          <a:xfrm>
            <a:off x="715100" y="952775"/>
            <a:ext cx="7713900" cy="32382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1"/>
          <p:cNvSpPr txBox="1">
            <a:spLocks noGrp="1"/>
          </p:cNvSpPr>
          <p:nvPr>
            <p:ph type="title" hasCustomPrompt="1"/>
          </p:nvPr>
        </p:nvSpPr>
        <p:spPr>
          <a:xfrm>
            <a:off x="1284050" y="15596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6" name="Google Shape;46;p11"/>
          <p:cNvSpPr txBox="1">
            <a:spLocks noGrp="1"/>
          </p:cNvSpPr>
          <p:nvPr>
            <p:ph type="subTitle" idx="1"/>
          </p:nvPr>
        </p:nvSpPr>
        <p:spPr>
          <a:xfrm>
            <a:off x="1284050" y="3070825"/>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48"/>
        <p:cNvGrpSpPr/>
        <p:nvPr/>
      </p:nvGrpSpPr>
      <p:grpSpPr>
        <a:xfrm>
          <a:off x="0" y="0"/>
          <a:ext cx="0" cy="0"/>
          <a:chOff x="0" y="0"/>
          <a:chExt cx="0" cy="0"/>
        </a:xfrm>
      </p:grpSpPr>
      <p:sp>
        <p:nvSpPr>
          <p:cNvPr id="49" name="Google Shape;49;p13"/>
          <p:cNvSpPr/>
          <p:nvPr/>
        </p:nvSpPr>
        <p:spPr>
          <a:xfrm>
            <a:off x="-1875" y="0"/>
            <a:ext cx="5940600" cy="51435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3"/>
          <p:cNvSpPr txBox="1">
            <a:spLocks noGrp="1"/>
          </p:cNvSpPr>
          <p:nvPr>
            <p:ph type="title"/>
          </p:nvPr>
        </p:nvSpPr>
        <p:spPr>
          <a:xfrm>
            <a:off x="746250" y="1742775"/>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1" name="Google Shape;51;p13"/>
          <p:cNvSpPr txBox="1">
            <a:spLocks noGrp="1"/>
          </p:cNvSpPr>
          <p:nvPr>
            <p:ph type="title" idx="2" hasCustomPrompt="1"/>
          </p:nvPr>
        </p:nvSpPr>
        <p:spPr>
          <a:xfrm>
            <a:off x="1276800" y="1225800"/>
            <a:ext cx="12753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2" name="Google Shape;52;p13"/>
          <p:cNvSpPr txBox="1">
            <a:spLocks noGrp="1"/>
          </p:cNvSpPr>
          <p:nvPr>
            <p:ph type="subTitle" idx="1"/>
          </p:nvPr>
        </p:nvSpPr>
        <p:spPr>
          <a:xfrm>
            <a:off x="717550" y="2263311"/>
            <a:ext cx="2388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3" name="Google Shape;53;p13"/>
          <p:cNvSpPr txBox="1">
            <a:spLocks noGrp="1"/>
          </p:cNvSpPr>
          <p:nvPr>
            <p:ph type="title" idx="3"/>
          </p:nvPr>
        </p:nvSpPr>
        <p:spPr>
          <a:xfrm>
            <a:off x="3406250" y="1742775"/>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4" name="Google Shape;54;p13"/>
          <p:cNvSpPr txBox="1">
            <a:spLocks noGrp="1"/>
          </p:cNvSpPr>
          <p:nvPr>
            <p:ph type="title" idx="4" hasCustomPrompt="1"/>
          </p:nvPr>
        </p:nvSpPr>
        <p:spPr>
          <a:xfrm>
            <a:off x="3936800" y="1225800"/>
            <a:ext cx="12753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5" name="Google Shape;55;p13"/>
          <p:cNvSpPr txBox="1">
            <a:spLocks noGrp="1"/>
          </p:cNvSpPr>
          <p:nvPr>
            <p:ph type="subTitle" idx="5"/>
          </p:nvPr>
        </p:nvSpPr>
        <p:spPr>
          <a:xfrm>
            <a:off x="3377550" y="2263311"/>
            <a:ext cx="2388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6" name="Google Shape;56;p13"/>
          <p:cNvSpPr txBox="1">
            <a:spLocks noGrp="1"/>
          </p:cNvSpPr>
          <p:nvPr>
            <p:ph type="title" idx="6"/>
          </p:nvPr>
        </p:nvSpPr>
        <p:spPr>
          <a:xfrm>
            <a:off x="746250" y="3596000"/>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7" name="Google Shape;57;p13"/>
          <p:cNvSpPr txBox="1">
            <a:spLocks noGrp="1"/>
          </p:cNvSpPr>
          <p:nvPr>
            <p:ph type="title" idx="7" hasCustomPrompt="1"/>
          </p:nvPr>
        </p:nvSpPr>
        <p:spPr>
          <a:xfrm>
            <a:off x="1276800" y="3079025"/>
            <a:ext cx="12753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8" name="Google Shape;58;p13"/>
          <p:cNvSpPr txBox="1">
            <a:spLocks noGrp="1"/>
          </p:cNvSpPr>
          <p:nvPr>
            <p:ph type="subTitle" idx="8"/>
          </p:nvPr>
        </p:nvSpPr>
        <p:spPr>
          <a:xfrm>
            <a:off x="720000" y="4116536"/>
            <a:ext cx="2388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9" name="Google Shape;59;p13"/>
          <p:cNvSpPr txBox="1">
            <a:spLocks noGrp="1"/>
          </p:cNvSpPr>
          <p:nvPr>
            <p:ph type="title" idx="9"/>
          </p:nvPr>
        </p:nvSpPr>
        <p:spPr>
          <a:xfrm>
            <a:off x="3406250" y="3596000"/>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0" name="Google Shape;60;p13"/>
          <p:cNvSpPr txBox="1">
            <a:spLocks noGrp="1"/>
          </p:cNvSpPr>
          <p:nvPr>
            <p:ph type="title" idx="13" hasCustomPrompt="1"/>
          </p:nvPr>
        </p:nvSpPr>
        <p:spPr>
          <a:xfrm>
            <a:off x="3936800" y="3079025"/>
            <a:ext cx="12753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 name="Google Shape;61;p13"/>
          <p:cNvSpPr txBox="1">
            <a:spLocks noGrp="1"/>
          </p:cNvSpPr>
          <p:nvPr>
            <p:ph type="subTitle" idx="14"/>
          </p:nvPr>
        </p:nvSpPr>
        <p:spPr>
          <a:xfrm>
            <a:off x="3380000" y="4116536"/>
            <a:ext cx="2388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2" name="Google Shape;62;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3" name="Google Shape;63;p13"/>
          <p:cNvSpPr txBox="1">
            <a:spLocks noGrp="1"/>
          </p:cNvSpPr>
          <p:nvPr>
            <p:ph type="title" idx="16"/>
          </p:nvPr>
        </p:nvSpPr>
        <p:spPr>
          <a:xfrm>
            <a:off x="6066250" y="1742775"/>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4" name="Google Shape;64;p13"/>
          <p:cNvSpPr txBox="1">
            <a:spLocks noGrp="1"/>
          </p:cNvSpPr>
          <p:nvPr>
            <p:ph type="title" idx="17" hasCustomPrompt="1"/>
          </p:nvPr>
        </p:nvSpPr>
        <p:spPr>
          <a:xfrm>
            <a:off x="6596800" y="1225800"/>
            <a:ext cx="12753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5" name="Google Shape;65;p13"/>
          <p:cNvSpPr txBox="1">
            <a:spLocks noGrp="1"/>
          </p:cNvSpPr>
          <p:nvPr>
            <p:ph type="subTitle" idx="18"/>
          </p:nvPr>
        </p:nvSpPr>
        <p:spPr>
          <a:xfrm>
            <a:off x="6037550" y="2263311"/>
            <a:ext cx="2388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6" name="Google Shape;66;p13"/>
          <p:cNvSpPr txBox="1">
            <a:spLocks noGrp="1"/>
          </p:cNvSpPr>
          <p:nvPr>
            <p:ph type="title" idx="19"/>
          </p:nvPr>
        </p:nvSpPr>
        <p:spPr>
          <a:xfrm>
            <a:off x="6066250" y="3596000"/>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7" name="Google Shape;67;p13"/>
          <p:cNvSpPr txBox="1">
            <a:spLocks noGrp="1"/>
          </p:cNvSpPr>
          <p:nvPr>
            <p:ph type="title" idx="20" hasCustomPrompt="1"/>
          </p:nvPr>
        </p:nvSpPr>
        <p:spPr>
          <a:xfrm>
            <a:off x="6596800" y="3079025"/>
            <a:ext cx="12753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8" name="Google Shape;68;p13"/>
          <p:cNvSpPr txBox="1">
            <a:spLocks noGrp="1"/>
          </p:cNvSpPr>
          <p:nvPr>
            <p:ph type="subTitle" idx="21"/>
          </p:nvPr>
        </p:nvSpPr>
        <p:spPr>
          <a:xfrm>
            <a:off x="6040000" y="4116536"/>
            <a:ext cx="2388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73"/>
        <p:cNvGrpSpPr/>
        <p:nvPr/>
      </p:nvGrpSpPr>
      <p:grpSpPr>
        <a:xfrm>
          <a:off x="0" y="0"/>
          <a:ext cx="0" cy="0"/>
          <a:chOff x="0" y="0"/>
          <a:chExt cx="0" cy="0"/>
        </a:xfrm>
      </p:grpSpPr>
      <p:sp>
        <p:nvSpPr>
          <p:cNvPr id="74" name="Google Shape;74;p15"/>
          <p:cNvSpPr/>
          <p:nvPr/>
        </p:nvSpPr>
        <p:spPr>
          <a:xfrm>
            <a:off x="-1875" y="0"/>
            <a:ext cx="5615400" cy="51435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88"/>
        <p:cNvGrpSpPr/>
        <p:nvPr/>
      </p:nvGrpSpPr>
      <p:grpSpPr>
        <a:xfrm>
          <a:off x="0" y="0"/>
          <a:ext cx="0" cy="0"/>
          <a:chOff x="0" y="0"/>
          <a:chExt cx="0" cy="0"/>
        </a:xfrm>
      </p:grpSpPr>
      <p:sp>
        <p:nvSpPr>
          <p:cNvPr id="89" name="Google Shape;89;p19"/>
          <p:cNvSpPr/>
          <p:nvPr/>
        </p:nvSpPr>
        <p:spPr>
          <a:xfrm>
            <a:off x="0" y="1260800"/>
            <a:ext cx="9144000" cy="33477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9"/>
          <p:cNvSpPr txBox="1">
            <a:spLocks noGrp="1"/>
          </p:cNvSpPr>
          <p:nvPr>
            <p:ph type="subTitle" idx="1"/>
          </p:nvPr>
        </p:nvSpPr>
        <p:spPr>
          <a:xfrm>
            <a:off x="1290763" y="3144788"/>
            <a:ext cx="2907600" cy="45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91" name="Google Shape;91;p19"/>
          <p:cNvSpPr txBox="1">
            <a:spLocks noGrp="1"/>
          </p:cNvSpPr>
          <p:nvPr>
            <p:ph type="subTitle" idx="2"/>
          </p:nvPr>
        </p:nvSpPr>
        <p:spPr>
          <a:xfrm>
            <a:off x="4945638" y="3144788"/>
            <a:ext cx="2907600" cy="45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92" name="Google Shape;92;p19"/>
          <p:cNvSpPr txBox="1">
            <a:spLocks noGrp="1"/>
          </p:cNvSpPr>
          <p:nvPr>
            <p:ph type="subTitle" idx="3"/>
          </p:nvPr>
        </p:nvSpPr>
        <p:spPr>
          <a:xfrm>
            <a:off x="1290763" y="3636566"/>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 name="Google Shape;93;p19"/>
          <p:cNvSpPr txBox="1">
            <a:spLocks noGrp="1"/>
          </p:cNvSpPr>
          <p:nvPr>
            <p:ph type="subTitle" idx="4"/>
          </p:nvPr>
        </p:nvSpPr>
        <p:spPr>
          <a:xfrm>
            <a:off x="4945638" y="3636566"/>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4" name="Google Shape;94;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95"/>
        <p:cNvGrpSpPr/>
        <p:nvPr/>
      </p:nvGrpSpPr>
      <p:grpSpPr>
        <a:xfrm>
          <a:off x="0" y="0"/>
          <a:ext cx="0" cy="0"/>
          <a:chOff x="0" y="0"/>
          <a:chExt cx="0" cy="0"/>
        </a:xfrm>
      </p:grpSpPr>
      <p:sp>
        <p:nvSpPr>
          <p:cNvPr id="96" name="Google Shape;96;p20"/>
          <p:cNvSpPr/>
          <p:nvPr/>
        </p:nvSpPr>
        <p:spPr>
          <a:xfrm>
            <a:off x="0" y="1260800"/>
            <a:ext cx="9144000" cy="33477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0"/>
          <p:cNvSpPr txBox="1">
            <a:spLocks noGrp="1"/>
          </p:cNvSpPr>
          <p:nvPr>
            <p:ph type="title"/>
          </p:nvPr>
        </p:nvSpPr>
        <p:spPr>
          <a:xfrm>
            <a:off x="720000" y="2571181"/>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8" name="Google Shape;98;p20"/>
          <p:cNvSpPr txBox="1">
            <a:spLocks noGrp="1"/>
          </p:cNvSpPr>
          <p:nvPr>
            <p:ph type="subTitle" idx="1"/>
          </p:nvPr>
        </p:nvSpPr>
        <p:spPr>
          <a:xfrm>
            <a:off x="720000" y="3037336"/>
            <a:ext cx="2336400" cy="100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9" name="Google Shape;99;p20"/>
          <p:cNvSpPr txBox="1">
            <a:spLocks noGrp="1"/>
          </p:cNvSpPr>
          <p:nvPr>
            <p:ph type="title" idx="2"/>
          </p:nvPr>
        </p:nvSpPr>
        <p:spPr>
          <a:xfrm>
            <a:off x="3403800" y="2571181"/>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0" name="Google Shape;100;p20"/>
          <p:cNvSpPr txBox="1">
            <a:spLocks noGrp="1"/>
          </p:cNvSpPr>
          <p:nvPr>
            <p:ph type="subTitle" idx="3"/>
          </p:nvPr>
        </p:nvSpPr>
        <p:spPr>
          <a:xfrm>
            <a:off x="3403800" y="3037336"/>
            <a:ext cx="2336400" cy="100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 name="Google Shape;101;p20"/>
          <p:cNvSpPr txBox="1">
            <a:spLocks noGrp="1"/>
          </p:cNvSpPr>
          <p:nvPr>
            <p:ph type="title" idx="4"/>
          </p:nvPr>
        </p:nvSpPr>
        <p:spPr>
          <a:xfrm>
            <a:off x="6087600" y="2571181"/>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2" name="Google Shape;102;p20"/>
          <p:cNvSpPr txBox="1">
            <a:spLocks noGrp="1"/>
          </p:cNvSpPr>
          <p:nvPr>
            <p:ph type="subTitle" idx="5"/>
          </p:nvPr>
        </p:nvSpPr>
        <p:spPr>
          <a:xfrm>
            <a:off x="6087600" y="3037336"/>
            <a:ext cx="2336400" cy="100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3" name="Google Shape;103;p20"/>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35"/>
        <p:cNvGrpSpPr/>
        <p:nvPr/>
      </p:nvGrpSpPr>
      <p:grpSpPr>
        <a:xfrm>
          <a:off x="0" y="0"/>
          <a:ext cx="0" cy="0"/>
          <a:chOff x="0" y="0"/>
          <a:chExt cx="0" cy="0"/>
        </a:xfrm>
      </p:grpSpPr>
      <p:sp>
        <p:nvSpPr>
          <p:cNvPr id="136" name="Google Shape;136;p24"/>
          <p:cNvSpPr/>
          <p:nvPr/>
        </p:nvSpPr>
        <p:spPr>
          <a:xfrm>
            <a:off x="-1875" y="0"/>
            <a:ext cx="5615400" cy="51435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4"/>
          <p:cNvSpPr txBox="1">
            <a:spLocks noGrp="1"/>
          </p:cNvSpPr>
          <p:nvPr>
            <p:ph type="title"/>
          </p:nvPr>
        </p:nvSpPr>
        <p:spPr>
          <a:xfrm>
            <a:off x="720000" y="1750826"/>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8" name="Google Shape;138;p24"/>
          <p:cNvSpPr txBox="1">
            <a:spLocks noGrp="1"/>
          </p:cNvSpPr>
          <p:nvPr>
            <p:ph type="subTitle" idx="1"/>
          </p:nvPr>
        </p:nvSpPr>
        <p:spPr>
          <a:xfrm>
            <a:off x="720000" y="213435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9" name="Google Shape;139;p24"/>
          <p:cNvSpPr txBox="1">
            <a:spLocks noGrp="1"/>
          </p:cNvSpPr>
          <p:nvPr>
            <p:ph type="title" idx="2"/>
          </p:nvPr>
        </p:nvSpPr>
        <p:spPr>
          <a:xfrm>
            <a:off x="3419269" y="1750826"/>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0" name="Google Shape;140;p24"/>
          <p:cNvSpPr txBox="1">
            <a:spLocks noGrp="1"/>
          </p:cNvSpPr>
          <p:nvPr>
            <p:ph type="subTitle" idx="3"/>
          </p:nvPr>
        </p:nvSpPr>
        <p:spPr>
          <a:xfrm>
            <a:off x="3419269" y="213435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1" name="Google Shape;141;p24"/>
          <p:cNvSpPr txBox="1">
            <a:spLocks noGrp="1"/>
          </p:cNvSpPr>
          <p:nvPr>
            <p:ph type="title" idx="4"/>
          </p:nvPr>
        </p:nvSpPr>
        <p:spPr>
          <a:xfrm>
            <a:off x="719975" y="3734805"/>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 name="Google Shape;142;p24"/>
          <p:cNvSpPr txBox="1">
            <a:spLocks noGrp="1"/>
          </p:cNvSpPr>
          <p:nvPr>
            <p:ph type="subTitle" idx="5"/>
          </p:nvPr>
        </p:nvSpPr>
        <p:spPr>
          <a:xfrm>
            <a:off x="719975" y="412370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24"/>
          <p:cNvSpPr txBox="1">
            <a:spLocks noGrp="1"/>
          </p:cNvSpPr>
          <p:nvPr>
            <p:ph type="title" idx="6"/>
          </p:nvPr>
        </p:nvSpPr>
        <p:spPr>
          <a:xfrm>
            <a:off x="3419244" y="3734805"/>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4" name="Google Shape;144;p24"/>
          <p:cNvSpPr txBox="1">
            <a:spLocks noGrp="1"/>
          </p:cNvSpPr>
          <p:nvPr>
            <p:ph type="subTitle" idx="7"/>
          </p:nvPr>
        </p:nvSpPr>
        <p:spPr>
          <a:xfrm>
            <a:off x="3419244" y="412370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24"/>
          <p:cNvSpPr txBox="1">
            <a:spLocks noGrp="1"/>
          </p:cNvSpPr>
          <p:nvPr>
            <p:ph type="title" idx="8"/>
          </p:nvPr>
        </p:nvSpPr>
        <p:spPr>
          <a:xfrm>
            <a:off x="6118545" y="1750826"/>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6" name="Google Shape;146;p24"/>
          <p:cNvSpPr txBox="1">
            <a:spLocks noGrp="1"/>
          </p:cNvSpPr>
          <p:nvPr>
            <p:ph type="subTitle" idx="9"/>
          </p:nvPr>
        </p:nvSpPr>
        <p:spPr>
          <a:xfrm>
            <a:off x="6118545" y="213435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7" name="Google Shape;147;p24"/>
          <p:cNvSpPr txBox="1">
            <a:spLocks noGrp="1"/>
          </p:cNvSpPr>
          <p:nvPr>
            <p:ph type="title" idx="13"/>
          </p:nvPr>
        </p:nvSpPr>
        <p:spPr>
          <a:xfrm>
            <a:off x="6118520" y="3734805"/>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8" name="Google Shape;148;p24"/>
          <p:cNvSpPr txBox="1">
            <a:spLocks noGrp="1"/>
          </p:cNvSpPr>
          <p:nvPr>
            <p:ph type="subTitle" idx="14"/>
          </p:nvPr>
        </p:nvSpPr>
        <p:spPr>
          <a:xfrm>
            <a:off x="6118520" y="412370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 name="Google Shape;149;p24"/>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50"/>
        <p:cNvGrpSpPr/>
        <p:nvPr/>
      </p:nvGrpSpPr>
      <p:grpSpPr>
        <a:xfrm>
          <a:off x="0" y="0"/>
          <a:ext cx="0" cy="0"/>
          <a:chOff x="0" y="0"/>
          <a:chExt cx="0" cy="0"/>
        </a:xfrm>
      </p:grpSpPr>
      <p:sp>
        <p:nvSpPr>
          <p:cNvPr id="151" name="Google Shape;151;p25"/>
          <p:cNvSpPr/>
          <p:nvPr/>
        </p:nvSpPr>
        <p:spPr>
          <a:xfrm>
            <a:off x="0" y="897900"/>
            <a:ext cx="9144000" cy="33477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5"/>
          <p:cNvSpPr txBox="1">
            <a:spLocks noGrp="1"/>
          </p:cNvSpPr>
          <p:nvPr>
            <p:ph type="title" hasCustomPrompt="1"/>
          </p:nvPr>
        </p:nvSpPr>
        <p:spPr>
          <a:xfrm>
            <a:off x="715100" y="1227500"/>
            <a:ext cx="40821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53" name="Google Shape;153;p25"/>
          <p:cNvSpPr txBox="1">
            <a:spLocks noGrp="1"/>
          </p:cNvSpPr>
          <p:nvPr>
            <p:ph type="subTitle" idx="1"/>
          </p:nvPr>
        </p:nvSpPr>
        <p:spPr>
          <a:xfrm>
            <a:off x="715100" y="1933527"/>
            <a:ext cx="40821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25"/>
          <p:cNvSpPr txBox="1">
            <a:spLocks noGrp="1"/>
          </p:cNvSpPr>
          <p:nvPr>
            <p:ph type="title" idx="2" hasCustomPrompt="1"/>
          </p:nvPr>
        </p:nvSpPr>
        <p:spPr>
          <a:xfrm>
            <a:off x="4346800" y="1227492"/>
            <a:ext cx="40821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55" name="Google Shape;155;p25"/>
          <p:cNvSpPr txBox="1">
            <a:spLocks noGrp="1"/>
          </p:cNvSpPr>
          <p:nvPr>
            <p:ph type="subTitle" idx="3"/>
          </p:nvPr>
        </p:nvSpPr>
        <p:spPr>
          <a:xfrm>
            <a:off x="4346800" y="1933520"/>
            <a:ext cx="40821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25"/>
          <p:cNvSpPr txBox="1">
            <a:spLocks noGrp="1"/>
          </p:cNvSpPr>
          <p:nvPr>
            <p:ph type="title" idx="4" hasCustomPrompt="1"/>
          </p:nvPr>
        </p:nvSpPr>
        <p:spPr>
          <a:xfrm>
            <a:off x="2530950" y="2764772"/>
            <a:ext cx="40821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57" name="Google Shape;157;p25"/>
          <p:cNvSpPr txBox="1">
            <a:spLocks noGrp="1"/>
          </p:cNvSpPr>
          <p:nvPr>
            <p:ph type="subTitle" idx="5"/>
          </p:nvPr>
        </p:nvSpPr>
        <p:spPr>
          <a:xfrm>
            <a:off x="2530950" y="3470800"/>
            <a:ext cx="40821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63"/>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13"/>
        <p:cNvGrpSpPr/>
        <p:nvPr/>
      </p:nvGrpSpPr>
      <p:grpSpPr>
        <a:xfrm>
          <a:off x="0" y="0"/>
          <a:ext cx="0" cy="0"/>
          <a:chOff x="0" y="0"/>
          <a:chExt cx="0" cy="0"/>
        </a:xfrm>
      </p:grpSpPr>
      <p:sp>
        <p:nvSpPr>
          <p:cNvPr id="114" name="Google Shape;114;p22"/>
          <p:cNvSpPr/>
          <p:nvPr/>
        </p:nvSpPr>
        <p:spPr>
          <a:xfrm>
            <a:off x="0" y="1260800"/>
            <a:ext cx="9144000" cy="3347700"/>
          </a:xfrm>
          <a:prstGeom prst="rect">
            <a:avLst/>
          </a:prstGeom>
          <a:solidFill>
            <a:srgbClr val="980000">
              <a:alpha val="32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2"/>
          <p:cNvSpPr txBox="1">
            <a:spLocks noGrp="1"/>
          </p:cNvSpPr>
          <p:nvPr>
            <p:ph type="title"/>
          </p:nvPr>
        </p:nvSpPr>
        <p:spPr>
          <a:xfrm>
            <a:off x="1510638" y="1568725"/>
            <a:ext cx="21912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6" name="Google Shape;116;p22"/>
          <p:cNvSpPr txBox="1">
            <a:spLocks noGrp="1"/>
          </p:cNvSpPr>
          <p:nvPr>
            <p:ph type="subTitle" idx="1"/>
          </p:nvPr>
        </p:nvSpPr>
        <p:spPr>
          <a:xfrm>
            <a:off x="1510650" y="2002850"/>
            <a:ext cx="2191200" cy="77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22"/>
          <p:cNvSpPr txBox="1">
            <a:spLocks noGrp="1"/>
          </p:cNvSpPr>
          <p:nvPr>
            <p:ph type="title" idx="2"/>
          </p:nvPr>
        </p:nvSpPr>
        <p:spPr>
          <a:xfrm>
            <a:off x="5750476" y="1568725"/>
            <a:ext cx="21912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8" name="Google Shape;118;p22"/>
          <p:cNvSpPr txBox="1">
            <a:spLocks noGrp="1"/>
          </p:cNvSpPr>
          <p:nvPr>
            <p:ph type="subTitle" idx="3"/>
          </p:nvPr>
        </p:nvSpPr>
        <p:spPr>
          <a:xfrm>
            <a:off x="5750480" y="2002850"/>
            <a:ext cx="2191200" cy="77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22"/>
          <p:cNvSpPr txBox="1">
            <a:spLocks noGrp="1"/>
          </p:cNvSpPr>
          <p:nvPr>
            <p:ph type="title" idx="4"/>
          </p:nvPr>
        </p:nvSpPr>
        <p:spPr>
          <a:xfrm>
            <a:off x="1510663" y="3118250"/>
            <a:ext cx="21912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0" name="Google Shape;120;p22"/>
          <p:cNvSpPr txBox="1">
            <a:spLocks noGrp="1"/>
          </p:cNvSpPr>
          <p:nvPr>
            <p:ph type="subTitle" idx="5"/>
          </p:nvPr>
        </p:nvSpPr>
        <p:spPr>
          <a:xfrm>
            <a:off x="1510675" y="3552375"/>
            <a:ext cx="2191200" cy="77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22"/>
          <p:cNvSpPr txBox="1">
            <a:spLocks noGrp="1"/>
          </p:cNvSpPr>
          <p:nvPr>
            <p:ph type="title" idx="6"/>
          </p:nvPr>
        </p:nvSpPr>
        <p:spPr>
          <a:xfrm>
            <a:off x="5750501" y="3118250"/>
            <a:ext cx="21912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2" name="Google Shape;122;p22"/>
          <p:cNvSpPr txBox="1">
            <a:spLocks noGrp="1"/>
          </p:cNvSpPr>
          <p:nvPr>
            <p:ph type="subTitle" idx="7"/>
          </p:nvPr>
        </p:nvSpPr>
        <p:spPr>
          <a:xfrm>
            <a:off x="5750505" y="3552375"/>
            <a:ext cx="2191200" cy="77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 name="Google Shape;123;p22"/>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92871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1pPr>
            <a:lvl2pPr lvl="1"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2pPr>
            <a:lvl3pPr lvl="2"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3pPr>
            <a:lvl4pPr lvl="3"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4pPr>
            <a:lvl5pPr lvl="4"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5pPr>
            <a:lvl6pPr lvl="5"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6pPr>
            <a:lvl7pPr lvl="6"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7pPr>
            <a:lvl8pPr lvl="7"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8pPr>
            <a:lvl9pPr lvl="8"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Work Sans"/>
              <a:buChar char="●"/>
              <a:defRPr>
                <a:solidFill>
                  <a:schemeClr val="lt1"/>
                </a:solidFill>
                <a:latin typeface="Work Sans"/>
                <a:ea typeface="Work Sans"/>
                <a:cs typeface="Work Sans"/>
                <a:sym typeface="Work Sans"/>
              </a:defRPr>
            </a:lvl1pPr>
            <a:lvl2pPr marL="914400" lvl="1"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2pPr>
            <a:lvl3pPr marL="1371600" lvl="2"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3pPr>
            <a:lvl4pPr marL="1828800" lvl="3"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4pPr>
            <a:lvl5pPr marL="2286000" lvl="4"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5pPr>
            <a:lvl6pPr marL="2743200" lvl="5"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6pPr>
            <a:lvl7pPr marL="3200400" lvl="6"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7pPr>
            <a:lvl8pPr marL="3657600" lvl="7" indent="-317500">
              <a:lnSpc>
                <a:spcPct val="115000"/>
              </a:lnSpc>
              <a:spcBef>
                <a:spcPts val="1600"/>
              </a:spcBef>
              <a:spcAft>
                <a:spcPts val="0"/>
              </a:spcAft>
              <a:buClr>
                <a:schemeClr val="lt1"/>
              </a:buClr>
              <a:buSzPts val="1400"/>
              <a:buFont typeface="Work Sans"/>
              <a:buChar char="○"/>
              <a:defRPr>
                <a:solidFill>
                  <a:schemeClr val="lt1"/>
                </a:solidFill>
                <a:latin typeface="Work Sans"/>
                <a:ea typeface="Work Sans"/>
                <a:cs typeface="Work Sans"/>
                <a:sym typeface="Work Sans"/>
              </a:defRPr>
            </a:lvl8pPr>
            <a:lvl9pPr marL="4114800" lvl="8" indent="-317500">
              <a:lnSpc>
                <a:spcPct val="115000"/>
              </a:lnSpc>
              <a:spcBef>
                <a:spcPts val="1600"/>
              </a:spcBef>
              <a:spcAft>
                <a:spcPts val="1600"/>
              </a:spcAft>
              <a:buClr>
                <a:schemeClr val="lt1"/>
              </a:buClr>
              <a:buSzPts val="1400"/>
              <a:buFont typeface="Work Sans"/>
              <a:buChar char="■"/>
              <a:defRPr>
                <a:solidFill>
                  <a:schemeClr val="lt1"/>
                </a:solidFill>
                <a:latin typeface="Work Sans"/>
                <a:ea typeface="Work Sans"/>
                <a:cs typeface="Work Sans"/>
                <a:sym typeface="Work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6" r:id="rId5"/>
    <p:sldLayoutId id="2147483657" r:id="rId6"/>
    <p:sldLayoutId id="2147483658" r:id="rId7"/>
    <p:sldLayoutId id="2147483659" r:id="rId8"/>
    <p:sldLayoutId id="2147483661" r:id="rId9"/>
    <p:sldLayoutId id="2147483665" r:id="rId10"/>
    <p:sldLayoutId id="2147483666" r:id="rId11"/>
    <p:sldLayoutId id="2147483670" r:id="rId12"/>
    <p:sldLayoutId id="2147483671" r:id="rId13"/>
    <p:sldLayoutId id="2147483673" r:id="rId14"/>
    <p:sldLayoutId id="2147483675"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sp>
        <p:nvSpPr>
          <p:cNvPr id="168" name="Google Shape;168;p28"/>
          <p:cNvSpPr txBox="1">
            <a:spLocks noGrp="1"/>
          </p:cNvSpPr>
          <p:nvPr>
            <p:ph type="ctrTitle"/>
          </p:nvPr>
        </p:nvSpPr>
        <p:spPr>
          <a:xfrm>
            <a:off x="3880925" y="2075825"/>
            <a:ext cx="4737000" cy="1455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500"/>
              <a:t>BIT 5334 Final Project</a:t>
            </a:r>
            <a:endParaRPr sz="4200">
              <a:solidFill>
                <a:schemeClr val="lt1"/>
              </a:solidFill>
            </a:endParaRPr>
          </a:p>
        </p:txBody>
      </p:sp>
      <p:sp>
        <p:nvSpPr>
          <p:cNvPr id="169" name="Google Shape;169;p28"/>
          <p:cNvSpPr txBox="1">
            <a:spLocks noGrp="1"/>
          </p:cNvSpPr>
          <p:nvPr>
            <p:ph type="subTitle" idx="1"/>
          </p:nvPr>
        </p:nvSpPr>
        <p:spPr>
          <a:xfrm>
            <a:off x="4069900" y="3864238"/>
            <a:ext cx="4359000" cy="40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Nelaje Branch, Derrell Joppy, Ariana Missar</a:t>
            </a:r>
            <a:endParaRPr/>
          </a:p>
        </p:txBody>
      </p:sp>
      <p:cxnSp>
        <p:nvCxnSpPr>
          <p:cNvPr id="170" name="Google Shape;170;p28"/>
          <p:cNvCxnSpPr/>
          <p:nvPr/>
        </p:nvCxnSpPr>
        <p:spPr>
          <a:xfrm>
            <a:off x="5960775" y="3682125"/>
            <a:ext cx="429900" cy="0"/>
          </a:xfrm>
          <a:prstGeom prst="straightConnector1">
            <a:avLst/>
          </a:prstGeom>
          <a:noFill/>
          <a:ln w="9525" cap="flat" cmpd="sng">
            <a:solidFill>
              <a:schemeClr val="lt1"/>
            </a:solidFill>
            <a:prstDash val="solid"/>
            <a:round/>
            <a:headEnd type="none" w="med" len="med"/>
            <a:tailEnd type="none" w="med" len="med"/>
          </a:ln>
        </p:spPr>
      </p:cxnSp>
      <p:grpSp>
        <p:nvGrpSpPr>
          <p:cNvPr id="171" name="Google Shape;171;p28"/>
          <p:cNvGrpSpPr/>
          <p:nvPr/>
        </p:nvGrpSpPr>
        <p:grpSpPr>
          <a:xfrm>
            <a:off x="5838140" y="697864"/>
            <a:ext cx="822575" cy="973354"/>
            <a:chOff x="1596150" y="238125"/>
            <a:chExt cx="4424825" cy="5235900"/>
          </a:xfrm>
        </p:grpSpPr>
        <p:sp>
          <p:nvSpPr>
            <p:cNvPr id="172" name="Google Shape;172;p28"/>
            <p:cNvSpPr/>
            <p:nvPr/>
          </p:nvSpPr>
          <p:spPr>
            <a:xfrm>
              <a:off x="2169875" y="950150"/>
              <a:ext cx="1174875" cy="822125"/>
            </a:xfrm>
            <a:custGeom>
              <a:avLst/>
              <a:gdLst/>
              <a:ahLst/>
              <a:cxnLst/>
              <a:rect l="l" t="t" r="r" b="b"/>
              <a:pathLst>
                <a:path w="46995" h="32885" extrusionOk="0">
                  <a:moveTo>
                    <a:pt x="0" y="0"/>
                  </a:moveTo>
                  <a:lnTo>
                    <a:pt x="7824" y="32885"/>
                  </a:lnTo>
                  <a:lnTo>
                    <a:pt x="17596" y="32885"/>
                  </a:lnTo>
                  <a:lnTo>
                    <a:pt x="23505" y="7890"/>
                  </a:lnTo>
                  <a:lnTo>
                    <a:pt x="29463" y="32885"/>
                  </a:lnTo>
                  <a:lnTo>
                    <a:pt x="39252" y="32885"/>
                  </a:lnTo>
                  <a:lnTo>
                    <a:pt x="46994" y="0"/>
                  </a:lnTo>
                  <a:lnTo>
                    <a:pt x="38941" y="0"/>
                  </a:lnTo>
                  <a:lnTo>
                    <a:pt x="33261" y="23898"/>
                  </a:lnTo>
                  <a:lnTo>
                    <a:pt x="27614" y="0"/>
                  </a:lnTo>
                  <a:lnTo>
                    <a:pt x="19446" y="0"/>
                  </a:lnTo>
                  <a:lnTo>
                    <a:pt x="13815" y="23898"/>
                  </a:lnTo>
                  <a:lnTo>
                    <a:pt x="8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p:nvPr/>
          </p:nvSpPr>
          <p:spPr>
            <a:xfrm>
              <a:off x="4444275" y="2941775"/>
              <a:ext cx="676850" cy="822150"/>
            </a:xfrm>
            <a:custGeom>
              <a:avLst/>
              <a:gdLst/>
              <a:ahLst/>
              <a:cxnLst/>
              <a:rect l="l" t="t" r="r" b="b"/>
              <a:pathLst>
                <a:path w="27074" h="32886" extrusionOk="0">
                  <a:moveTo>
                    <a:pt x="13177" y="5763"/>
                  </a:moveTo>
                  <a:cubicBezTo>
                    <a:pt x="14519" y="5763"/>
                    <a:pt x="15517" y="6074"/>
                    <a:pt x="16221" y="6663"/>
                  </a:cubicBezTo>
                  <a:cubicBezTo>
                    <a:pt x="16909" y="7252"/>
                    <a:pt x="17252" y="8120"/>
                    <a:pt x="17252" y="9249"/>
                  </a:cubicBezTo>
                  <a:cubicBezTo>
                    <a:pt x="17252" y="10395"/>
                    <a:pt x="16909" y="11262"/>
                    <a:pt x="16221" y="11852"/>
                  </a:cubicBezTo>
                  <a:cubicBezTo>
                    <a:pt x="15517" y="12441"/>
                    <a:pt x="14519" y="12719"/>
                    <a:pt x="13177" y="12719"/>
                  </a:cubicBezTo>
                  <a:lnTo>
                    <a:pt x="8479" y="12719"/>
                  </a:lnTo>
                  <a:lnTo>
                    <a:pt x="8479" y="5763"/>
                  </a:lnTo>
                  <a:close/>
                  <a:moveTo>
                    <a:pt x="13455" y="18497"/>
                  </a:moveTo>
                  <a:cubicBezTo>
                    <a:pt x="15174" y="18497"/>
                    <a:pt x="16467" y="18857"/>
                    <a:pt x="17318" y="19578"/>
                  </a:cubicBezTo>
                  <a:cubicBezTo>
                    <a:pt x="18169" y="20282"/>
                    <a:pt x="18595" y="21345"/>
                    <a:pt x="18595" y="22770"/>
                  </a:cubicBezTo>
                  <a:cubicBezTo>
                    <a:pt x="18595" y="24226"/>
                    <a:pt x="18153" y="25307"/>
                    <a:pt x="17302" y="26027"/>
                  </a:cubicBezTo>
                  <a:cubicBezTo>
                    <a:pt x="16450" y="26747"/>
                    <a:pt x="15157" y="27107"/>
                    <a:pt x="13455" y="27107"/>
                  </a:cubicBezTo>
                  <a:lnTo>
                    <a:pt x="8479" y="27107"/>
                  </a:lnTo>
                  <a:lnTo>
                    <a:pt x="8479" y="18497"/>
                  </a:lnTo>
                  <a:close/>
                  <a:moveTo>
                    <a:pt x="0" y="1"/>
                  </a:moveTo>
                  <a:lnTo>
                    <a:pt x="0" y="32885"/>
                  </a:lnTo>
                  <a:lnTo>
                    <a:pt x="14077" y="32885"/>
                  </a:lnTo>
                  <a:cubicBezTo>
                    <a:pt x="18447" y="32885"/>
                    <a:pt x="21721" y="32100"/>
                    <a:pt x="23865" y="30545"/>
                  </a:cubicBezTo>
                  <a:cubicBezTo>
                    <a:pt x="25993" y="28990"/>
                    <a:pt x="27074" y="26616"/>
                    <a:pt x="27074" y="23457"/>
                  </a:cubicBezTo>
                  <a:cubicBezTo>
                    <a:pt x="27074" y="21378"/>
                    <a:pt x="26566" y="19643"/>
                    <a:pt x="25568" y="18219"/>
                  </a:cubicBezTo>
                  <a:cubicBezTo>
                    <a:pt x="24569" y="16779"/>
                    <a:pt x="23161" y="15813"/>
                    <a:pt x="21345" y="15289"/>
                  </a:cubicBezTo>
                  <a:cubicBezTo>
                    <a:pt x="22769" y="14733"/>
                    <a:pt x="23865" y="13914"/>
                    <a:pt x="24602" y="12801"/>
                  </a:cubicBezTo>
                  <a:cubicBezTo>
                    <a:pt x="25355" y="11655"/>
                    <a:pt x="25731" y="10297"/>
                    <a:pt x="25731" y="8693"/>
                  </a:cubicBezTo>
                  <a:cubicBezTo>
                    <a:pt x="25731" y="5664"/>
                    <a:pt x="24700" y="3455"/>
                    <a:pt x="22654" y="2063"/>
                  </a:cubicBezTo>
                  <a:cubicBezTo>
                    <a:pt x="20608" y="688"/>
                    <a:pt x="17302" y="1"/>
                    <a:pt x="12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8"/>
            <p:cNvSpPr/>
            <p:nvPr/>
          </p:nvSpPr>
          <p:spPr>
            <a:xfrm>
              <a:off x="1596150" y="238125"/>
              <a:ext cx="4424825" cy="5235900"/>
            </a:xfrm>
            <a:custGeom>
              <a:avLst/>
              <a:gdLst/>
              <a:ahLst/>
              <a:cxnLst/>
              <a:rect l="l" t="t" r="r" b="b"/>
              <a:pathLst>
                <a:path w="176993" h="209436" extrusionOk="0">
                  <a:moveTo>
                    <a:pt x="163898" y="3274"/>
                  </a:moveTo>
                  <a:lnTo>
                    <a:pt x="90125" y="47780"/>
                  </a:lnTo>
                  <a:lnTo>
                    <a:pt x="90125" y="3274"/>
                  </a:lnTo>
                  <a:close/>
                  <a:moveTo>
                    <a:pt x="173703" y="3274"/>
                  </a:moveTo>
                  <a:lnTo>
                    <a:pt x="173703" y="33326"/>
                  </a:lnTo>
                  <a:lnTo>
                    <a:pt x="90125" y="82448"/>
                  </a:lnTo>
                  <a:lnTo>
                    <a:pt x="90125" y="51692"/>
                  </a:lnTo>
                  <a:lnTo>
                    <a:pt x="170380" y="3274"/>
                  </a:lnTo>
                  <a:close/>
                  <a:moveTo>
                    <a:pt x="86852" y="3274"/>
                  </a:moveTo>
                  <a:lnTo>
                    <a:pt x="86852" y="83725"/>
                  </a:lnTo>
                  <a:lnTo>
                    <a:pt x="3291" y="83725"/>
                  </a:lnTo>
                  <a:lnTo>
                    <a:pt x="3291" y="3274"/>
                  </a:lnTo>
                  <a:close/>
                  <a:moveTo>
                    <a:pt x="173703" y="37189"/>
                  </a:moveTo>
                  <a:lnTo>
                    <a:pt x="173703" y="67307"/>
                  </a:lnTo>
                  <a:lnTo>
                    <a:pt x="145385" y="83725"/>
                  </a:lnTo>
                  <a:lnTo>
                    <a:pt x="94528" y="83725"/>
                  </a:lnTo>
                  <a:lnTo>
                    <a:pt x="173703" y="37189"/>
                  </a:lnTo>
                  <a:close/>
                  <a:moveTo>
                    <a:pt x="173703" y="71089"/>
                  </a:moveTo>
                  <a:lnTo>
                    <a:pt x="173703" y="83725"/>
                  </a:lnTo>
                  <a:lnTo>
                    <a:pt x="151900" y="83725"/>
                  </a:lnTo>
                  <a:lnTo>
                    <a:pt x="173703" y="71089"/>
                  </a:lnTo>
                  <a:close/>
                  <a:moveTo>
                    <a:pt x="86852" y="86999"/>
                  </a:moveTo>
                  <a:lnTo>
                    <a:pt x="86852" y="173654"/>
                  </a:lnTo>
                  <a:cubicBezTo>
                    <a:pt x="76016" y="173474"/>
                    <a:pt x="65311" y="171215"/>
                    <a:pt x="55326" y="166975"/>
                  </a:cubicBezTo>
                  <a:cubicBezTo>
                    <a:pt x="45210" y="162703"/>
                    <a:pt x="36011" y="156500"/>
                    <a:pt x="28253" y="148725"/>
                  </a:cubicBezTo>
                  <a:cubicBezTo>
                    <a:pt x="20461" y="140966"/>
                    <a:pt x="14258" y="131767"/>
                    <a:pt x="9985" y="121635"/>
                  </a:cubicBezTo>
                  <a:cubicBezTo>
                    <a:pt x="5550" y="111142"/>
                    <a:pt x="3274" y="99864"/>
                    <a:pt x="3291" y="88472"/>
                  </a:cubicBezTo>
                  <a:lnTo>
                    <a:pt x="3291" y="86999"/>
                  </a:lnTo>
                  <a:close/>
                  <a:moveTo>
                    <a:pt x="173686" y="86999"/>
                  </a:moveTo>
                  <a:lnTo>
                    <a:pt x="173686" y="88472"/>
                  </a:lnTo>
                  <a:cubicBezTo>
                    <a:pt x="173719" y="99864"/>
                    <a:pt x="171444" y="111142"/>
                    <a:pt x="167008" y="121635"/>
                  </a:cubicBezTo>
                  <a:cubicBezTo>
                    <a:pt x="162719" y="131767"/>
                    <a:pt x="156516" y="140966"/>
                    <a:pt x="148741" y="148725"/>
                  </a:cubicBezTo>
                  <a:cubicBezTo>
                    <a:pt x="140982" y="156500"/>
                    <a:pt x="131783" y="162703"/>
                    <a:pt x="121651" y="166992"/>
                  </a:cubicBezTo>
                  <a:cubicBezTo>
                    <a:pt x="111666" y="171215"/>
                    <a:pt x="100961" y="173474"/>
                    <a:pt x="90125" y="173670"/>
                  </a:cubicBezTo>
                  <a:lnTo>
                    <a:pt x="90125" y="86999"/>
                  </a:lnTo>
                  <a:close/>
                  <a:moveTo>
                    <a:pt x="17" y="0"/>
                  </a:moveTo>
                  <a:lnTo>
                    <a:pt x="17" y="88472"/>
                  </a:lnTo>
                  <a:cubicBezTo>
                    <a:pt x="1" y="100306"/>
                    <a:pt x="2358" y="112026"/>
                    <a:pt x="6974" y="122911"/>
                  </a:cubicBezTo>
                  <a:cubicBezTo>
                    <a:pt x="11409" y="133436"/>
                    <a:pt x="17859" y="142979"/>
                    <a:pt x="25928" y="151049"/>
                  </a:cubicBezTo>
                  <a:cubicBezTo>
                    <a:pt x="33998" y="159135"/>
                    <a:pt x="43541" y="165568"/>
                    <a:pt x="54049" y="170004"/>
                  </a:cubicBezTo>
                  <a:cubicBezTo>
                    <a:pt x="64443" y="174407"/>
                    <a:pt x="75574" y="176764"/>
                    <a:pt x="86852" y="176944"/>
                  </a:cubicBezTo>
                  <a:lnTo>
                    <a:pt x="86852" y="209435"/>
                  </a:lnTo>
                  <a:lnTo>
                    <a:pt x="90125" y="209435"/>
                  </a:lnTo>
                  <a:lnTo>
                    <a:pt x="90125" y="176944"/>
                  </a:lnTo>
                  <a:cubicBezTo>
                    <a:pt x="101403" y="176747"/>
                    <a:pt x="112550" y="174390"/>
                    <a:pt x="122928" y="170004"/>
                  </a:cubicBezTo>
                  <a:cubicBezTo>
                    <a:pt x="133436" y="165568"/>
                    <a:pt x="142996" y="159119"/>
                    <a:pt x="151049" y="151049"/>
                  </a:cubicBezTo>
                  <a:cubicBezTo>
                    <a:pt x="159135" y="142996"/>
                    <a:pt x="165568" y="133436"/>
                    <a:pt x="170020" y="122928"/>
                  </a:cubicBezTo>
                  <a:cubicBezTo>
                    <a:pt x="174636" y="112026"/>
                    <a:pt x="176993" y="100323"/>
                    <a:pt x="176976" y="88488"/>
                  </a:cubicBezTo>
                  <a:lnTo>
                    <a:pt x="17697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8"/>
            <p:cNvSpPr/>
            <p:nvPr/>
          </p:nvSpPr>
          <p:spPr>
            <a:xfrm>
              <a:off x="2361375" y="2806750"/>
              <a:ext cx="998925" cy="998900"/>
            </a:xfrm>
            <a:custGeom>
              <a:avLst/>
              <a:gdLst/>
              <a:ahLst/>
              <a:cxnLst/>
              <a:rect l="l" t="t" r="r" b="b"/>
              <a:pathLst>
                <a:path w="39957" h="39956" extrusionOk="0">
                  <a:moveTo>
                    <a:pt x="19970" y="0"/>
                  </a:moveTo>
                  <a:lnTo>
                    <a:pt x="1" y="19970"/>
                  </a:lnTo>
                  <a:lnTo>
                    <a:pt x="19970" y="39956"/>
                  </a:lnTo>
                  <a:lnTo>
                    <a:pt x="39956" y="19970"/>
                  </a:lnTo>
                  <a:lnTo>
                    <a:pt x="199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2519"/>
    </mc:Choice>
    <mc:Fallback xmlns="">
      <p:transition spd="slow" advTm="251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746250" y="1742775"/>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Business Problem</a:t>
            </a:r>
            <a:endParaRPr/>
          </a:p>
        </p:txBody>
      </p:sp>
      <p:sp>
        <p:nvSpPr>
          <p:cNvPr id="181" name="Google Shape;181;p29"/>
          <p:cNvSpPr txBox="1">
            <a:spLocks noGrp="1"/>
          </p:cNvSpPr>
          <p:nvPr>
            <p:ph type="title" idx="2"/>
          </p:nvPr>
        </p:nvSpPr>
        <p:spPr>
          <a:xfrm>
            <a:off x="1276800" y="1225800"/>
            <a:ext cx="12753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82" name="Google Shape;182;p29"/>
          <p:cNvSpPr txBox="1">
            <a:spLocks noGrp="1"/>
          </p:cNvSpPr>
          <p:nvPr>
            <p:ph type="title" idx="3"/>
          </p:nvPr>
        </p:nvSpPr>
        <p:spPr>
          <a:xfrm>
            <a:off x="3406250" y="1818975"/>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 Preparation &amp; Transformation</a:t>
            </a:r>
            <a:endParaRPr/>
          </a:p>
        </p:txBody>
      </p:sp>
      <p:sp>
        <p:nvSpPr>
          <p:cNvPr id="183" name="Google Shape;183;p29"/>
          <p:cNvSpPr txBox="1">
            <a:spLocks noGrp="1"/>
          </p:cNvSpPr>
          <p:nvPr>
            <p:ph type="title" idx="4"/>
          </p:nvPr>
        </p:nvSpPr>
        <p:spPr>
          <a:xfrm>
            <a:off x="3936800" y="1225800"/>
            <a:ext cx="12753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84" name="Google Shape;184;p29"/>
          <p:cNvSpPr txBox="1">
            <a:spLocks noGrp="1"/>
          </p:cNvSpPr>
          <p:nvPr>
            <p:ph type="title" idx="6"/>
          </p:nvPr>
        </p:nvSpPr>
        <p:spPr>
          <a:xfrm>
            <a:off x="1984275" y="3672425"/>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Analytical Methodologies</a:t>
            </a:r>
            <a:endParaRPr/>
          </a:p>
        </p:txBody>
      </p:sp>
      <p:sp>
        <p:nvSpPr>
          <p:cNvPr id="185" name="Google Shape;185;p29"/>
          <p:cNvSpPr txBox="1">
            <a:spLocks noGrp="1"/>
          </p:cNvSpPr>
          <p:nvPr>
            <p:ph type="title" idx="7"/>
          </p:nvPr>
        </p:nvSpPr>
        <p:spPr>
          <a:xfrm>
            <a:off x="2476575" y="3079025"/>
            <a:ext cx="12753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186" name="Google Shape;186;p29"/>
          <p:cNvSpPr txBox="1">
            <a:spLocks noGrp="1"/>
          </p:cNvSpPr>
          <p:nvPr>
            <p:ph type="title" idx="9"/>
          </p:nvPr>
        </p:nvSpPr>
        <p:spPr>
          <a:xfrm>
            <a:off x="4794550" y="3578850"/>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Conclusion</a:t>
            </a:r>
            <a:endParaRPr/>
          </a:p>
        </p:txBody>
      </p:sp>
      <p:sp>
        <p:nvSpPr>
          <p:cNvPr id="187" name="Google Shape;187;p29"/>
          <p:cNvSpPr txBox="1">
            <a:spLocks noGrp="1"/>
          </p:cNvSpPr>
          <p:nvPr>
            <p:ph type="title" idx="13"/>
          </p:nvPr>
        </p:nvSpPr>
        <p:spPr>
          <a:xfrm>
            <a:off x="5325100" y="3079025"/>
            <a:ext cx="12753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sp>
        <p:nvSpPr>
          <p:cNvPr id="188" name="Google Shape;188;p29"/>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table of contents</a:t>
            </a:r>
            <a:endParaRPr>
              <a:solidFill>
                <a:schemeClr val="lt1"/>
              </a:solidFill>
            </a:endParaRPr>
          </a:p>
        </p:txBody>
      </p:sp>
      <p:sp>
        <p:nvSpPr>
          <p:cNvPr id="189" name="Google Shape;189;p29"/>
          <p:cNvSpPr txBox="1">
            <a:spLocks noGrp="1"/>
          </p:cNvSpPr>
          <p:nvPr>
            <p:ph type="title" idx="16"/>
          </p:nvPr>
        </p:nvSpPr>
        <p:spPr>
          <a:xfrm>
            <a:off x="6066250" y="1742775"/>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Summary statistics</a:t>
            </a:r>
            <a:endParaRPr/>
          </a:p>
        </p:txBody>
      </p:sp>
      <p:sp>
        <p:nvSpPr>
          <p:cNvPr id="190" name="Google Shape;190;p29"/>
          <p:cNvSpPr txBox="1">
            <a:spLocks noGrp="1"/>
          </p:cNvSpPr>
          <p:nvPr>
            <p:ph type="title" idx="17"/>
          </p:nvPr>
        </p:nvSpPr>
        <p:spPr>
          <a:xfrm>
            <a:off x="6596800" y="1225800"/>
            <a:ext cx="12753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cxnSp>
        <p:nvCxnSpPr>
          <p:cNvPr id="191" name="Google Shape;191;p29"/>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advTm="2953"/>
    </mc:Choice>
    <mc:Fallback xmlns="">
      <p:transition spd="slow" advTm="295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Business Problem &amp; Interesting Questions</a:t>
            </a:r>
            <a:endParaRPr/>
          </a:p>
        </p:txBody>
      </p:sp>
      <p:sp>
        <p:nvSpPr>
          <p:cNvPr id="197" name="Google Shape;197;p30"/>
          <p:cNvSpPr txBox="1"/>
          <p:nvPr/>
        </p:nvSpPr>
        <p:spPr>
          <a:xfrm>
            <a:off x="505625" y="1676900"/>
            <a:ext cx="8261400" cy="2281200"/>
          </a:xfrm>
          <a:prstGeom prst="rect">
            <a:avLst/>
          </a:prstGeom>
          <a:noFill/>
          <a:ln>
            <a:noFill/>
          </a:ln>
        </p:spPr>
        <p:txBody>
          <a:bodyPr spcFirstLastPara="1" wrap="square" lIns="91425" tIns="91425" rIns="91425" bIns="91425" anchor="t" anchorCtr="0">
            <a:spAutoFit/>
          </a:bodyPr>
          <a:lstStyle/>
          <a:p>
            <a:pPr marL="457200" lvl="0" indent="-304800" algn="l" rtl="0">
              <a:lnSpc>
                <a:spcPct val="115000"/>
              </a:lnSpc>
              <a:spcBef>
                <a:spcPts val="0"/>
              </a:spcBef>
              <a:spcAft>
                <a:spcPts val="0"/>
              </a:spcAft>
              <a:buClr>
                <a:schemeClr val="lt1"/>
              </a:buClr>
              <a:buSzPts val="1200"/>
              <a:buFont typeface="Work Sans"/>
              <a:buChar char="●"/>
            </a:pPr>
            <a:r>
              <a:rPr lang="en" sz="1200">
                <a:solidFill>
                  <a:schemeClr val="lt1"/>
                </a:solidFill>
                <a:latin typeface="Work Sans"/>
                <a:ea typeface="Work Sans"/>
                <a:cs typeface="Work Sans"/>
                <a:sym typeface="Work Sans"/>
              </a:rPr>
              <a:t>Nedear Vineyard and Winery is an up and coming wine distributor, with a goal to modernize the wine industry using E-Commerce. As we dive into the wine making process, we are investigating the physicochemical properties of various red &amp; white vinho verde to understand how we can provide the best quality wines to our customers and distributors.</a:t>
            </a:r>
            <a:endParaRPr sz="1200">
              <a:solidFill>
                <a:schemeClr val="lt1"/>
              </a:solidFill>
              <a:latin typeface="Work Sans"/>
              <a:ea typeface="Work Sans"/>
              <a:cs typeface="Work Sans"/>
              <a:sym typeface="Work Sans"/>
            </a:endParaRPr>
          </a:p>
          <a:p>
            <a:pPr marL="457200" lvl="0" indent="-304800" algn="l" rtl="0">
              <a:lnSpc>
                <a:spcPct val="115000"/>
              </a:lnSpc>
              <a:spcBef>
                <a:spcPts val="0"/>
              </a:spcBef>
              <a:spcAft>
                <a:spcPts val="0"/>
              </a:spcAft>
              <a:buClr>
                <a:schemeClr val="lt1"/>
              </a:buClr>
              <a:buSzPts val="1200"/>
              <a:buFont typeface="Work Sans"/>
              <a:buChar char="●"/>
            </a:pPr>
            <a:r>
              <a:rPr lang="en" sz="1200">
                <a:solidFill>
                  <a:schemeClr val="lt1"/>
                </a:solidFill>
                <a:latin typeface="Work Sans"/>
                <a:ea typeface="Work Sans"/>
                <a:cs typeface="Work Sans"/>
                <a:sym typeface="Work Sans"/>
              </a:rPr>
              <a:t>Questions for Investigation:</a:t>
            </a:r>
            <a:endParaRPr sz="1200">
              <a:solidFill>
                <a:schemeClr val="lt1"/>
              </a:solidFill>
              <a:latin typeface="Work Sans"/>
              <a:ea typeface="Work Sans"/>
              <a:cs typeface="Work Sans"/>
              <a:sym typeface="Work Sans"/>
            </a:endParaRPr>
          </a:p>
          <a:p>
            <a:pPr marL="914400" lvl="1" indent="-304800" algn="l" rtl="0">
              <a:lnSpc>
                <a:spcPct val="115000"/>
              </a:lnSpc>
              <a:spcBef>
                <a:spcPts val="0"/>
              </a:spcBef>
              <a:spcAft>
                <a:spcPts val="0"/>
              </a:spcAft>
              <a:buClr>
                <a:schemeClr val="lt1"/>
              </a:buClr>
              <a:buSzPts val="1200"/>
              <a:buFont typeface="Work Sans"/>
              <a:buChar char="○"/>
            </a:pPr>
            <a:r>
              <a:rPr lang="en" sz="1200">
                <a:solidFill>
                  <a:schemeClr val="lt1"/>
                </a:solidFill>
                <a:latin typeface="Work Sans"/>
                <a:ea typeface="Work Sans"/>
                <a:cs typeface="Work Sans"/>
                <a:sym typeface="Work Sans"/>
              </a:rPr>
              <a:t>Which properties most greatly impact the quality of vinho verde?</a:t>
            </a:r>
            <a:endParaRPr sz="1200">
              <a:solidFill>
                <a:schemeClr val="lt1"/>
              </a:solidFill>
              <a:latin typeface="Work Sans"/>
              <a:ea typeface="Work Sans"/>
              <a:cs typeface="Work Sans"/>
              <a:sym typeface="Work Sans"/>
            </a:endParaRPr>
          </a:p>
          <a:p>
            <a:pPr marL="914400" lvl="1" indent="-304800" algn="l" rtl="0">
              <a:lnSpc>
                <a:spcPct val="115000"/>
              </a:lnSpc>
              <a:spcBef>
                <a:spcPts val="0"/>
              </a:spcBef>
              <a:spcAft>
                <a:spcPts val="0"/>
              </a:spcAft>
              <a:buClr>
                <a:schemeClr val="lt1"/>
              </a:buClr>
              <a:buSzPts val="1200"/>
              <a:buFont typeface="Work Sans"/>
              <a:buChar char="○"/>
            </a:pPr>
            <a:r>
              <a:rPr lang="en" sz="1200">
                <a:solidFill>
                  <a:schemeClr val="lt1"/>
                </a:solidFill>
                <a:latin typeface="Work Sans"/>
                <a:ea typeface="Work Sans"/>
                <a:cs typeface="Work Sans"/>
                <a:sym typeface="Work Sans"/>
              </a:rPr>
              <a:t>Which physicochemical properties should we modify to get the best results?</a:t>
            </a:r>
            <a:endParaRPr sz="1200">
              <a:solidFill>
                <a:schemeClr val="lt1"/>
              </a:solidFill>
              <a:latin typeface="Work Sans"/>
              <a:ea typeface="Work Sans"/>
              <a:cs typeface="Work Sans"/>
              <a:sym typeface="Work Sans"/>
            </a:endParaRPr>
          </a:p>
          <a:p>
            <a:pPr marL="914400" lvl="1" indent="-304800" algn="l" rtl="0">
              <a:lnSpc>
                <a:spcPct val="115000"/>
              </a:lnSpc>
              <a:spcBef>
                <a:spcPts val="0"/>
              </a:spcBef>
              <a:spcAft>
                <a:spcPts val="0"/>
              </a:spcAft>
              <a:buClr>
                <a:schemeClr val="lt1"/>
              </a:buClr>
              <a:buSzPts val="1200"/>
              <a:buFont typeface="Work Sans"/>
              <a:buChar char="○"/>
            </a:pPr>
            <a:r>
              <a:rPr lang="en" sz="1200">
                <a:solidFill>
                  <a:schemeClr val="lt1"/>
                </a:solidFill>
                <a:latin typeface="Work Sans"/>
                <a:ea typeface="Work Sans"/>
                <a:cs typeface="Work Sans"/>
                <a:sym typeface="Work Sans"/>
              </a:rPr>
              <a:t>Which properties are most highly correlated with each other? Removal of one quality can adversely impact another &amp; the resulting quality.</a:t>
            </a:r>
            <a:endParaRPr sz="1200">
              <a:solidFill>
                <a:schemeClr val="lt1"/>
              </a:solidFill>
              <a:latin typeface="Work Sans"/>
              <a:ea typeface="Work Sans"/>
              <a:cs typeface="Work Sans"/>
              <a:sym typeface="Work Sans"/>
            </a:endParaRPr>
          </a:p>
          <a:p>
            <a:pPr marL="914400" lvl="1" indent="-304800" algn="l" rtl="0">
              <a:lnSpc>
                <a:spcPct val="115000"/>
              </a:lnSpc>
              <a:spcBef>
                <a:spcPts val="0"/>
              </a:spcBef>
              <a:spcAft>
                <a:spcPts val="0"/>
              </a:spcAft>
              <a:buClr>
                <a:schemeClr val="lt1"/>
              </a:buClr>
              <a:buSzPts val="1200"/>
              <a:buFont typeface="Work Sans"/>
              <a:buChar char="○"/>
            </a:pPr>
            <a:r>
              <a:rPr lang="en" sz="1200">
                <a:solidFill>
                  <a:schemeClr val="lt1"/>
                </a:solidFill>
                <a:latin typeface="Work Sans"/>
                <a:ea typeface="Work Sans"/>
                <a:cs typeface="Work Sans"/>
                <a:sym typeface="Work Sans"/>
              </a:rPr>
              <a:t>Do our red or white wines tend to have higher quality? </a:t>
            </a:r>
            <a:endParaRPr sz="1200">
              <a:solidFill>
                <a:schemeClr val="lt1"/>
              </a:solidFill>
              <a:latin typeface="Work Sans"/>
              <a:ea typeface="Work Sans"/>
              <a:cs typeface="Work Sans"/>
              <a:sym typeface="Work Sans"/>
            </a:endParaRPr>
          </a:p>
        </p:txBody>
      </p:sp>
    </p:spTree>
  </p:cSld>
  <p:clrMapOvr>
    <a:masterClrMapping/>
  </p:clrMapOvr>
  <mc:AlternateContent xmlns:mc="http://schemas.openxmlformats.org/markup-compatibility/2006" xmlns:p14="http://schemas.microsoft.com/office/powerpoint/2010/main">
    <mc:Choice Requires="p14">
      <p:transition spd="slow" p14:dur="2000" advTm="20800"/>
    </mc:Choice>
    <mc:Fallback xmlns="">
      <p:transition spd="slow" advTm="20800"/>
    </mc:Fallback>
  </mc:AlternateContent>
  <p:extLst>
    <p:ext uri="{E180D4A7-C9FB-4DFB-919C-405C955672EB}">
      <p14:showEvtLst xmlns:p14="http://schemas.microsoft.com/office/powerpoint/2010/main">
        <p14:playEvt time="7" objId="2"/>
        <p14:stopEvt time="18422"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3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data and preparation</a:t>
            </a:r>
            <a:endParaRPr/>
          </a:p>
        </p:txBody>
      </p:sp>
      <p:sp>
        <p:nvSpPr>
          <p:cNvPr id="203" name="Google Shape;203;p31"/>
          <p:cNvSpPr txBox="1"/>
          <p:nvPr/>
        </p:nvSpPr>
        <p:spPr>
          <a:xfrm>
            <a:off x="749925" y="2770113"/>
            <a:ext cx="1753800" cy="41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latin typeface="Bebas Neue"/>
                <a:ea typeface="Bebas Neue"/>
                <a:cs typeface="Bebas Neue"/>
                <a:sym typeface="Bebas Neue"/>
              </a:rPr>
              <a:t>White and Red</a:t>
            </a:r>
            <a:endParaRPr sz="2400">
              <a:solidFill>
                <a:srgbClr val="FFFFFF"/>
              </a:solidFill>
              <a:latin typeface="Bebas Neue"/>
              <a:ea typeface="Bebas Neue"/>
              <a:cs typeface="Bebas Neue"/>
              <a:sym typeface="Bebas Neue"/>
            </a:endParaRPr>
          </a:p>
        </p:txBody>
      </p:sp>
      <p:sp>
        <p:nvSpPr>
          <p:cNvPr id="204" name="Google Shape;204;p31"/>
          <p:cNvSpPr txBox="1"/>
          <p:nvPr/>
        </p:nvSpPr>
        <p:spPr>
          <a:xfrm>
            <a:off x="749925" y="3106813"/>
            <a:ext cx="1753800" cy="80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Work Sans"/>
                <a:ea typeface="Work Sans"/>
                <a:cs typeface="Work Sans"/>
                <a:sym typeface="Work Sans"/>
              </a:rPr>
              <a:t>Two datasets containing information about red and white vinho verdes</a:t>
            </a:r>
            <a:endParaRPr>
              <a:solidFill>
                <a:srgbClr val="FFFFFF"/>
              </a:solidFill>
              <a:latin typeface="Work Sans"/>
              <a:ea typeface="Work Sans"/>
              <a:cs typeface="Work Sans"/>
              <a:sym typeface="Work Sans"/>
            </a:endParaRPr>
          </a:p>
        </p:txBody>
      </p:sp>
      <p:sp>
        <p:nvSpPr>
          <p:cNvPr id="205" name="Google Shape;205;p31"/>
          <p:cNvSpPr txBox="1"/>
          <p:nvPr/>
        </p:nvSpPr>
        <p:spPr>
          <a:xfrm>
            <a:off x="2713064" y="2770113"/>
            <a:ext cx="1753800" cy="41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latin typeface="Bebas Neue"/>
                <a:ea typeface="Bebas Neue"/>
                <a:cs typeface="Bebas Neue"/>
                <a:sym typeface="Bebas Neue"/>
              </a:rPr>
              <a:t>Size</a:t>
            </a:r>
            <a:endParaRPr sz="2400">
              <a:solidFill>
                <a:srgbClr val="FFFFFF"/>
              </a:solidFill>
              <a:latin typeface="Bebas Neue"/>
              <a:ea typeface="Bebas Neue"/>
              <a:cs typeface="Bebas Neue"/>
              <a:sym typeface="Bebas Neue"/>
            </a:endParaRPr>
          </a:p>
        </p:txBody>
      </p:sp>
      <p:sp>
        <p:nvSpPr>
          <p:cNvPr id="206" name="Google Shape;206;p31"/>
          <p:cNvSpPr txBox="1"/>
          <p:nvPr/>
        </p:nvSpPr>
        <p:spPr>
          <a:xfrm>
            <a:off x="2713064" y="3106813"/>
            <a:ext cx="1753800" cy="80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Work Sans"/>
                <a:ea typeface="Work Sans"/>
                <a:cs typeface="Work Sans"/>
                <a:sym typeface="Work Sans"/>
              </a:rPr>
              <a:t>A total of </a:t>
            </a:r>
            <a:r>
              <a:rPr lang="en">
                <a:solidFill>
                  <a:schemeClr val="lt1"/>
                </a:solidFill>
                <a:latin typeface="Work Sans"/>
                <a:ea typeface="Work Sans"/>
                <a:cs typeface="Work Sans"/>
                <a:sym typeface="Work Sans"/>
              </a:rPr>
              <a:t>6,497</a:t>
            </a:r>
            <a:r>
              <a:rPr lang="en">
                <a:solidFill>
                  <a:srgbClr val="FFFFFF"/>
                </a:solidFill>
                <a:latin typeface="Work Sans"/>
                <a:ea typeface="Work Sans"/>
                <a:cs typeface="Work Sans"/>
                <a:sym typeface="Work Sans"/>
              </a:rPr>
              <a:t> combined observations and 13 variables used for analysis</a:t>
            </a:r>
            <a:endParaRPr>
              <a:solidFill>
                <a:srgbClr val="FFFFFF"/>
              </a:solidFill>
              <a:latin typeface="Work Sans"/>
              <a:ea typeface="Work Sans"/>
              <a:cs typeface="Work Sans"/>
              <a:sym typeface="Work Sans"/>
            </a:endParaRPr>
          </a:p>
        </p:txBody>
      </p:sp>
      <p:sp>
        <p:nvSpPr>
          <p:cNvPr id="207" name="Google Shape;207;p31"/>
          <p:cNvSpPr txBox="1"/>
          <p:nvPr/>
        </p:nvSpPr>
        <p:spPr>
          <a:xfrm>
            <a:off x="4677141" y="2770113"/>
            <a:ext cx="1753800" cy="41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latin typeface="Bebas Neue"/>
                <a:ea typeface="Bebas Neue"/>
                <a:cs typeface="Bebas Neue"/>
                <a:sym typeface="Bebas Neue"/>
              </a:rPr>
              <a:t>Preparation</a:t>
            </a:r>
            <a:endParaRPr sz="2400">
              <a:solidFill>
                <a:srgbClr val="FFFFFF"/>
              </a:solidFill>
              <a:latin typeface="Bebas Neue"/>
              <a:ea typeface="Bebas Neue"/>
              <a:cs typeface="Bebas Neue"/>
              <a:sym typeface="Bebas Neue"/>
            </a:endParaRPr>
          </a:p>
        </p:txBody>
      </p:sp>
      <p:sp>
        <p:nvSpPr>
          <p:cNvPr id="208" name="Google Shape;208;p31"/>
          <p:cNvSpPr txBox="1"/>
          <p:nvPr/>
        </p:nvSpPr>
        <p:spPr>
          <a:xfrm>
            <a:off x="4677141" y="3106813"/>
            <a:ext cx="1753800" cy="80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Work Sans"/>
                <a:ea typeface="Work Sans"/>
                <a:cs typeface="Work Sans"/>
                <a:sym typeface="Work Sans"/>
              </a:rPr>
              <a:t>Variable Type was added to distinguish between red and white. </a:t>
            </a:r>
            <a:endParaRPr>
              <a:solidFill>
                <a:srgbClr val="FFFFFF"/>
              </a:solidFill>
              <a:latin typeface="Work Sans"/>
              <a:ea typeface="Work Sans"/>
              <a:cs typeface="Work Sans"/>
              <a:sym typeface="Work Sans"/>
            </a:endParaRPr>
          </a:p>
        </p:txBody>
      </p:sp>
      <p:sp>
        <p:nvSpPr>
          <p:cNvPr id="209" name="Google Shape;209;p31"/>
          <p:cNvSpPr txBox="1"/>
          <p:nvPr/>
        </p:nvSpPr>
        <p:spPr>
          <a:xfrm>
            <a:off x="6640281" y="2770113"/>
            <a:ext cx="1753800" cy="41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latin typeface="Bebas Neue"/>
                <a:ea typeface="Bebas Neue"/>
                <a:cs typeface="Bebas Neue"/>
                <a:sym typeface="Bebas Neue"/>
              </a:rPr>
              <a:t>Predictor</a:t>
            </a:r>
            <a:endParaRPr sz="2400">
              <a:solidFill>
                <a:srgbClr val="FFFFFF"/>
              </a:solidFill>
              <a:latin typeface="Bebas Neue"/>
              <a:ea typeface="Bebas Neue"/>
              <a:cs typeface="Bebas Neue"/>
              <a:sym typeface="Bebas Neue"/>
            </a:endParaRPr>
          </a:p>
        </p:txBody>
      </p:sp>
      <p:sp>
        <p:nvSpPr>
          <p:cNvPr id="210" name="Google Shape;210;p31"/>
          <p:cNvSpPr txBox="1"/>
          <p:nvPr/>
        </p:nvSpPr>
        <p:spPr>
          <a:xfrm>
            <a:off x="6640281" y="3106813"/>
            <a:ext cx="1753800" cy="80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Work Sans"/>
                <a:ea typeface="Work Sans"/>
                <a:cs typeface="Work Sans"/>
                <a:sym typeface="Work Sans"/>
              </a:rPr>
              <a:t>Rating variable to split between high and low dummy variables</a:t>
            </a:r>
            <a:endParaRPr>
              <a:solidFill>
                <a:schemeClr val="lt1"/>
              </a:solidFill>
              <a:latin typeface="Work Sans"/>
              <a:ea typeface="Work Sans"/>
              <a:cs typeface="Work Sans"/>
              <a:sym typeface="Work Sans"/>
            </a:endParaRPr>
          </a:p>
          <a:p>
            <a:pPr marL="0" lvl="0" indent="0" algn="ctr" rtl="0">
              <a:spcBef>
                <a:spcPts val="0"/>
              </a:spcBef>
              <a:spcAft>
                <a:spcPts val="0"/>
              </a:spcAft>
              <a:buNone/>
            </a:pPr>
            <a:endParaRPr>
              <a:solidFill>
                <a:srgbClr val="FFFFFF"/>
              </a:solidFill>
              <a:latin typeface="Work Sans"/>
              <a:ea typeface="Work Sans"/>
              <a:cs typeface="Work Sans"/>
              <a:sym typeface="Work Sans"/>
            </a:endParaRPr>
          </a:p>
        </p:txBody>
      </p:sp>
      <p:cxnSp>
        <p:nvCxnSpPr>
          <p:cNvPr id="211" name="Google Shape;211;p31"/>
          <p:cNvCxnSpPr/>
          <p:nvPr/>
        </p:nvCxnSpPr>
        <p:spPr>
          <a:xfrm>
            <a:off x="709200" y="2497888"/>
            <a:ext cx="8567700" cy="0"/>
          </a:xfrm>
          <a:prstGeom prst="straightConnector1">
            <a:avLst/>
          </a:prstGeom>
          <a:noFill/>
          <a:ln w="9525" cap="flat" cmpd="sng">
            <a:solidFill>
              <a:schemeClr val="lt1"/>
            </a:solidFill>
            <a:prstDash val="solid"/>
            <a:round/>
            <a:headEnd type="none" w="med" len="med"/>
            <a:tailEnd type="none" w="med" len="med"/>
          </a:ln>
        </p:spPr>
      </p:cxnSp>
      <p:cxnSp>
        <p:nvCxnSpPr>
          <p:cNvPr id="212" name="Google Shape;212;p31"/>
          <p:cNvCxnSpPr>
            <a:endCxn id="203" idx="0"/>
          </p:cNvCxnSpPr>
          <p:nvPr/>
        </p:nvCxnSpPr>
        <p:spPr>
          <a:xfrm>
            <a:off x="1626825" y="2504913"/>
            <a:ext cx="0" cy="265200"/>
          </a:xfrm>
          <a:prstGeom prst="straightConnector1">
            <a:avLst/>
          </a:prstGeom>
          <a:noFill/>
          <a:ln w="9525" cap="flat" cmpd="sng">
            <a:solidFill>
              <a:schemeClr val="lt1"/>
            </a:solidFill>
            <a:prstDash val="solid"/>
            <a:round/>
            <a:headEnd type="none" w="med" len="med"/>
            <a:tailEnd type="oval" w="med" len="med"/>
          </a:ln>
        </p:spPr>
      </p:cxnSp>
      <p:cxnSp>
        <p:nvCxnSpPr>
          <p:cNvPr id="213" name="Google Shape;213;p31"/>
          <p:cNvCxnSpPr>
            <a:endCxn id="205" idx="0"/>
          </p:cNvCxnSpPr>
          <p:nvPr/>
        </p:nvCxnSpPr>
        <p:spPr>
          <a:xfrm>
            <a:off x="3589964" y="2490813"/>
            <a:ext cx="0" cy="279300"/>
          </a:xfrm>
          <a:prstGeom prst="straightConnector1">
            <a:avLst/>
          </a:prstGeom>
          <a:noFill/>
          <a:ln w="9525" cap="flat" cmpd="sng">
            <a:solidFill>
              <a:schemeClr val="lt1"/>
            </a:solidFill>
            <a:prstDash val="solid"/>
            <a:round/>
            <a:headEnd type="none" w="med" len="med"/>
            <a:tailEnd type="oval" w="med" len="med"/>
          </a:ln>
        </p:spPr>
      </p:cxnSp>
      <p:cxnSp>
        <p:nvCxnSpPr>
          <p:cNvPr id="214" name="Google Shape;214;p31"/>
          <p:cNvCxnSpPr>
            <a:endCxn id="207" idx="0"/>
          </p:cNvCxnSpPr>
          <p:nvPr/>
        </p:nvCxnSpPr>
        <p:spPr>
          <a:xfrm>
            <a:off x="5554041" y="2504913"/>
            <a:ext cx="0" cy="265200"/>
          </a:xfrm>
          <a:prstGeom prst="straightConnector1">
            <a:avLst/>
          </a:prstGeom>
          <a:noFill/>
          <a:ln w="9525" cap="flat" cmpd="sng">
            <a:solidFill>
              <a:schemeClr val="lt1"/>
            </a:solidFill>
            <a:prstDash val="solid"/>
            <a:round/>
            <a:headEnd type="none" w="med" len="med"/>
            <a:tailEnd type="oval" w="med" len="med"/>
          </a:ln>
        </p:spPr>
      </p:cxnSp>
      <p:cxnSp>
        <p:nvCxnSpPr>
          <p:cNvPr id="215" name="Google Shape;215;p31"/>
          <p:cNvCxnSpPr>
            <a:endCxn id="209" idx="0"/>
          </p:cNvCxnSpPr>
          <p:nvPr/>
        </p:nvCxnSpPr>
        <p:spPr>
          <a:xfrm>
            <a:off x="7517181" y="2498013"/>
            <a:ext cx="0" cy="272100"/>
          </a:xfrm>
          <a:prstGeom prst="straightConnector1">
            <a:avLst/>
          </a:prstGeom>
          <a:noFill/>
          <a:ln w="9525" cap="flat" cmpd="sng">
            <a:solidFill>
              <a:schemeClr val="lt1"/>
            </a:solidFill>
            <a:prstDash val="solid"/>
            <a:round/>
            <a:headEnd type="none" w="med" len="med"/>
            <a:tailEnd type="oval" w="med" len="med"/>
          </a:ln>
        </p:spPr>
      </p:cxnSp>
      <p:cxnSp>
        <p:nvCxnSpPr>
          <p:cNvPr id="216" name="Google Shape;216;p31"/>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grpSp>
        <p:nvGrpSpPr>
          <p:cNvPr id="217" name="Google Shape;217;p31"/>
          <p:cNvGrpSpPr/>
          <p:nvPr/>
        </p:nvGrpSpPr>
        <p:grpSpPr>
          <a:xfrm>
            <a:off x="1424916" y="1516816"/>
            <a:ext cx="403818" cy="466141"/>
            <a:chOff x="738434" y="1865621"/>
            <a:chExt cx="326555" cy="376923"/>
          </a:xfrm>
        </p:grpSpPr>
        <p:sp>
          <p:nvSpPr>
            <p:cNvPr id="218" name="Google Shape;218;p31"/>
            <p:cNvSpPr/>
            <p:nvPr/>
          </p:nvSpPr>
          <p:spPr>
            <a:xfrm>
              <a:off x="738434" y="1865621"/>
              <a:ext cx="326555" cy="376923"/>
            </a:xfrm>
            <a:custGeom>
              <a:avLst/>
              <a:gdLst/>
              <a:ahLst/>
              <a:cxnLst/>
              <a:rect l="l" t="t" r="r" b="b"/>
              <a:pathLst>
                <a:path w="12098" h="13964" extrusionOk="0">
                  <a:moveTo>
                    <a:pt x="3541" y="1246"/>
                  </a:moveTo>
                  <a:cubicBezTo>
                    <a:pt x="3750" y="1246"/>
                    <a:pt x="3950" y="1328"/>
                    <a:pt x="4095" y="1494"/>
                  </a:cubicBezTo>
                  <a:lnTo>
                    <a:pt x="4064" y="1494"/>
                  </a:lnTo>
                  <a:cubicBezTo>
                    <a:pt x="4126" y="1587"/>
                    <a:pt x="4157" y="1680"/>
                    <a:pt x="4126" y="1804"/>
                  </a:cubicBezTo>
                  <a:cubicBezTo>
                    <a:pt x="4080" y="2010"/>
                    <a:pt x="3900" y="2131"/>
                    <a:pt x="3709" y="2131"/>
                  </a:cubicBezTo>
                  <a:cubicBezTo>
                    <a:pt x="3640" y="2131"/>
                    <a:pt x="3571" y="2116"/>
                    <a:pt x="3506" y="2083"/>
                  </a:cubicBezTo>
                  <a:cubicBezTo>
                    <a:pt x="3350" y="2021"/>
                    <a:pt x="3257" y="1897"/>
                    <a:pt x="3226" y="1742"/>
                  </a:cubicBezTo>
                  <a:cubicBezTo>
                    <a:pt x="3195" y="1587"/>
                    <a:pt x="3195" y="1463"/>
                    <a:pt x="3226" y="1308"/>
                  </a:cubicBezTo>
                  <a:cubicBezTo>
                    <a:pt x="3330" y="1266"/>
                    <a:pt x="3437" y="1246"/>
                    <a:pt x="3541" y="1246"/>
                  </a:cubicBezTo>
                  <a:close/>
                  <a:moveTo>
                    <a:pt x="3816" y="3727"/>
                  </a:moveTo>
                  <a:cubicBezTo>
                    <a:pt x="4219" y="3727"/>
                    <a:pt x="4560" y="3975"/>
                    <a:pt x="4653" y="4348"/>
                  </a:cubicBezTo>
                  <a:cubicBezTo>
                    <a:pt x="4374" y="4565"/>
                    <a:pt x="4188" y="4875"/>
                    <a:pt x="4095" y="5185"/>
                  </a:cubicBezTo>
                  <a:lnTo>
                    <a:pt x="3971" y="5185"/>
                  </a:lnTo>
                  <a:cubicBezTo>
                    <a:pt x="3754" y="5185"/>
                    <a:pt x="3537" y="5247"/>
                    <a:pt x="3350" y="5340"/>
                  </a:cubicBezTo>
                  <a:cubicBezTo>
                    <a:pt x="2606" y="4844"/>
                    <a:pt x="2947" y="3727"/>
                    <a:pt x="3816" y="3727"/>
                  </a:cubicBezTo>
                  <a:close/>
                  <a:moveTo>
                    <a:pt x="2110" y="4348"/>
                  </a:moveTo>
                  <a:cubicBezTo>
                    <a:pt x="2203" y="4348"/>
                    <a:pt x="2296" y="4379"/>
                    <a:pt x="2389" y="4410"/>
                  </a:cubicBezTo>
                  <a:cubicBezTo>
                    <a:pt x="2389" y="4472"/>
                    <a:pt x="2389" y="4534"/>
                    <a:pt x="2389" y="4596"/>
                  </a:cubicBezTo>
                  <a:cubicBezTo>
                    <a:pt x="2389" y="4999"/>
                    <a:pt x="2575" y="5371"/>
                    <a:pt x="2885" y="5651"/>
                  </a:cubicBezTo>
                  <a:cubicBezTo>
                    <a:pt x="2699" y="5806"/>
                    <a:pt x="2544" y="6023"/>
                    <a:pt x="2482" y="6271"/>
                  </a:cubicBezTo>
                  <a:cubicBezTo>
                    <a:pt x="2389" y="6240"/>
                    <a:pt x="2265" y="6240"/>
                    <a:pt x="2172" y="6240"/>
                  </a:cubicBezTo>
                  <a:cubicBezTo>
                    <a:pt x="2048" y="6240"/>
                    <a:pt x="1893" y="6271"/>
                    <a:pt x="1769" y="6302"/>
                  </a:cubicBezTo>
                  <a:cubicBezTo>
                    <a:pt x="1396" y="6147"/>
                    <a:pt x="1117" y="5775"/>
                    <a:pt x="1117" y="5340"/>
                  </a:cubicBezTo>
                  <a:cubicBezTo>
                    <a:pt x="1117" y="4813"/>
                    <a:pt x="1551" y="4348"/>
                    <a:pt x="2110" y="4348"/>
                  </a:cubicBezTo>
                  <a:close/>
                  <a:moveTo>
                    <a:pt x="5576" y="4596"/>
                  </a:moveTo>
                  <a:cubicBezTo>
                    <a:pt x="6075" y="4596"/>
                    <a:pt x="6577" y="4944"/>
                    <a:pt x="6577" y="5588"/>
                  </a:cubicBezTo>
                  <a:cubicBezTo>
                    <a:pt x="6577" y="5930"/>
                    <a:pt x="6390" y="6271"/>
                    <a:pt x="6080" y="6457"/>
                  </a:cubicBezTo>
                  <a:lnTo>
                    <a:pt x="6049" y="6457"/>
                  </a:lnTo>
                  <a:cubicBezTo>
                    <a:pt x="5863" y="6457"/>
                    <a:pt x="5677" y="6488"/>
                    <a:pt x="5491" y="6550"/>
                  </a:cubicBezTo>
                  <a:cubicBezTo>
                    <a:pt x="5429" y="6023"/>
                    <a:pt x="5088" y="5557"/>
                    <a:pt x="4622" y="5340"/>
                  </a:cubicBezTo>
                  <a:cubicBezTo>
                    <a:pt x="4749" y="4834"/>
                    <a:pt x="5162" y="4596"/>
                    <a:pt x="5576" y="4596"/>
                  </a:cubicBezTo>
                  <a:close/>
                  <a:moveTo>
                    <a:pt x="7445" y="5744"/>
                  </a:moveTo>
                  <a:cubicBezTo>
                    <a:pt x="8469" y="5744"/>
                    <a:pt x="8469" y="7264"/>
                    <a:pt x="7445" y="7264"/>
                  </a:cubicBezTo>
                  <a:lnTo>
                    <a:pt x="7383" y="7264"/>
                  </a:lnTo>
                  <a:cubicBezTo>
                    <a:pt x="7228" y="6984"/>
                    <a:pt x="7011" y="6767"/>
                    <a:pt x="6732" y="6612"/>
                  </a:cubicBezTo>
                  <a:cubicBezTo>
                    <a:pt x="6918" y="6395"/>
                    <a:pt x="7042" y="6116"/>
                    <a:pt x="7104" y="5837"/>
                  </a:cubicBezTo>
                  <a:cubicBezTo>
                    <a:pt x="7228" y="5775"/>
                    <a:pt x="7321" y="5744"/>
                    <a:pt x="7445" y="5744"/>
                  </a:cubicBezTo>
                  <a:close/>
                  <a:moveTo>
                    <a:pt x="4009" y="5743"/>
                  </a:moveTo>
                  <a:cubicBezTo>
                    <a:pt x="4822" y="5743"/>
                    <a:pt x="5266" y="6715"/>
                    <a:pt x="4746" y="7357"/>
                  </a:cubicBezTo>
                  <a:cubicBezTo>
                    <a:pt x="4622" y="7326"/>
                    <a:pt x="4529" y="7326"/>
                    <a:pt x="4405" y="7326"/>
                  </a:cubicBezTo>
                  <a:cubicBezTo>
                    <a:pt x="4157" y="7326"/>
                    <a:pt x="3909" y="7388"/>
                    <a:pt x="3692" y="7543"/>
                  </a:cubicBezTo>
                  <a:cubicBezTo>
                    <a:pt x="3630" y="7108"/>
                    <a:pt x="3382" y="6705"/>
                    <a:pt x="3009" y="6488"/>
                  </a:cubicBezTo>
                  <a:cubicBezTo>
                    <a:pt x="3133" y="6023"/>
                    <a:pt x="3506" y="5744"/>
                    <a:pt x="3971" y="5744"/>
                  </a:cubicBezTo>
                  <a:cubicBezTo>
                    <a:pt x="3984" y="5743"/>
                    <a:pt x="3996" y="5743"/>
                    <a:pt x="4009" y="5743"/>
                  </a:cubicBezTo>
                  <a:close/>
                  <a:moveTo>
                    <a:pt x="2172" y="6767"/>
                  </a:moveTo>
                  <a:lnTo>
                    <a:pt x="2172" y="6798"/>
                  </a:lnTo>
                  <a:cubicBezTo>
                    <a:pt x="2190" y="6797"/>
                    <a:pt x="2207" y="6797"/>
                    <a:pt x="2225" y="6797"/>
                  </a:cubicBezTo>
                  <a:cubicBezTo>
                    <a:pt x="2730" y="6797"/>
                    <a:pt x="3164" y="7220"/>
                    <a:pt x="3164" y="7760"/>
                  </a:cubicBezTo>
                  <a:lnTo>
                    <a:pt x="3164" y="7853"/>
                  </a:lnTo>
                  <a:cubicBezTo>
                    <a:pt x="3164" y="7977"/>
                    <a:pt x="3102" y="8132"/>
                    <a:pt x="3040" y="8225"/>
                  </a:cubicBezTo>
                  <a:cubicBezTo>
                    <a:pt x="2916" y="8194"/>
                    <a:pt x="2761" y="8194"/>
                    <a:pt x="2637" y="8194"/>
                  </a:cubicBezTo>
                  <a:cubicBezTo>
                    <a:pt x="2265" y="8194"/>
                    <a:pt x="1893" y="8318"/>
                    <a:pt x="1613" y="8566"/>
                  </a:cubicBezTo>
                  <a:cubicBezTo>
                    <a:pt x="807" y="8008"/>
                    <a:pt x="1210" y="6767"/>
                    <a:pt x="2172" y="6767"/>
                  </a:cubicBezTo>
                  <a:close/>
                  <a:moveTo>
                    <a:pt x="6018" y="7004"/>
                  </a:moveTo>
                  <a:cubicBezTo>
                    <a:pt x="6860" y="7004"/>
                    <a:pt x="7473" y="8219"/>
                    <a:pt x="6545" y="8845"/>
                  </a:cubicBezTo>
                  <a:cubicBezTo>
                    <a:pt x="6356" y="8683"/>
                    <a:pt x="6119" y="8591"/>
                    <a:pt x="5876" y="8591"/>
                  </a:cubicBezTo>
                  <a:cubicBezTo>
                    <a:pt x="5841" y="8591"/>
                    <a:pt x="5805" y="8593"/>
                    <a:pt x="5770" y="8597"/>
                  </a:cubicBezTo>
                  <a:lnTo>
                    <a:pt x="5677" y="8597"/>
                  </a:lnTo>
                  <a:cubicBezTo>
                    <a:pt x="5677" y="8194"/>
                    <a:pt x="5491" y="7853"/>
                    <a:pt x="5212" y="7605"/>
                  </a:cubicBezTo>
                  <a:cubicBezTo>
                    <a:pt x="5274" y="7481"/>
                    <a:pt x="5336" y="7357"/>
                    <a:pt x="5398" y="7232"/>
                  </a:cubicBezTo>
                  <a:cubicBezTo>
                    <a:pt x="5606" y="7072"/>
                    <a:pt x="5818" y="7004"/>
                    <a:pt x="6018" y="7004"/>
                  </a:cubicBezTo>
                  <a:close/>
                  <a:moveTo>
                    <a:pt x="4411" y="7884"/>
                  </a:moveTo>
                  <a:cubicBezTo>
                    <a:pt x="4773" y="7884"/>
                    <a:pt x="5134" y="8124"/>
                    <a:pt x="5150" y="8597"/>
                  </a:cubicBezTo>
                  <a:cubicBezTo>
                    <a:pt x="5150" y="8659"/>
                    <a:pt x="5150" y="8690"/>
                    <a:pt x="5150" y="8752"/>
                  </a:cubicBezTo>
                  <a:cubicBezTo>
                    <a:pt x="4932" y="8877"/>
                    <a:pt x="4777" y="9063"/>
                    <a:pt x="4653" y="9249"/>
                  </a:cubicBezTo>
                  <a:cubicBezTo>
                    <a:pt x="4560" y="9218"/>
                    <a:pt x="4436" y="9218"/>
                    <a:pt x="4312" y="9218"/>
                  </a:cubicBezTo>
                  <a:lnTo>
                    <a:pt x="4095" y="9218"/>
                  </a:lnTo>
                  <a:cubicBezTo>
                    <a:pt x="4002" y="8970"/>
                    <a:pt x="3847" y="8752"/>
                    <a:pt x="3661" y="8566"/>
                  </a:cubicBezTo>
                  <a:cubicBezTo>
                    <a:pt x="3706" y="8109"/>
                    <a:pt x="4060" y="7884"/>
                    <a:pt x="4411" y="7884"/>
                  </a:cubicBezTo>
                  <a:close/>
                  <a:moveTo>
                    <a:pt x="2606" y="8752"/>
                  </a:moveTo>
                  <a:cubicBezTo>
                    <a:pt x="3040" y="8752"/>
                    <a:pt x="3413" y="9032"/>
                    <a:pt x="3568" y="9435"/>
                  </a:cubicBezTo>
                  <a:cubicBezTo>
                    <a:pt x="3133" y="9652"/>
                    <a:pt x="2854" y="10055"/>
                    <a:pt x="2792" y="10521"/>
                  </a:cubicBezTo>
                  <a:lnTo>
                    <a:pt x="2606" y="10521"/>
                  </a:lnTo>
                  <a:cubicBezTo>
                    <a:pt x="2451" y="10521"/>
                    <a:pt x="2265" y="10552"/>
                    <a:pt x="2110" y="10614"/>
                  </a:cubicBezTo>
                  <a:cubicBezTo>
                    <a:pt x="1241" y="10117"/>
                    <a:pt x="1613" y="8752"/>
                    <a:pt x="2606" y="8752"/>
                  </a:cubicBezTo>
                  <a:close/>
                  <a:moveTo>
                    <a:pt x="5803" y="9114"/>
                  </a:moveTo>
                  <a:cubicBezTo>
                    <a:pt x="6176" y="9114"/>
                    <a:pt x="6545" y="9384"/>
                    <a:pt x="6545" y="9838"/>
                  </a:cubicBezTo>
                  <a:lnTo>
                    <a:pt x="6545" y="9869"/>
                  </a:lnTo>
                  <a:cubicBezTo>
                    <a:pt x="6545" y="10272"/>
                    <a:pt x="6235" y="10583"/>
                    <a:pt x="5863" y="10614"/>
                  </a:cubicBezTo>
                  <a:cubicBezTo>
                    <a:pt x="5832" y="10148"/>
                    <a:pt x="5553" y="9714"/>
                    <a:pt x="5181" y="9466"/>
                  </a:cubicBezTo>
                  <a:cubicBezTo>
                    <a:pt x="5326" y="9224"/>
                    <a:pt x="5565" y="9114"/>
                    <a:pt x="5803" y="9114"/>
                  </a:cubicBezTo>
                  <a:close/>
                  <a:moveTo>
                    <a:pt x="4325" y="9780"/>
                  </a:moveTo>
                  <a:cubicBezTo>
                    <a:pt x="4639" y="9780"/>
                    <a:pt x="4954" y="9924"/>
                    <a:pt x="5150" y="10241"/>
                  </a:cubicBezTo>
                  <a:cubicBezTo>
                    <a:pt x="5593" y="10946"/>
                    <a:pt x="5049" y="11761"/>
                    <a:pt x="4347" y="11761"/>
                  </a:cubicBezTo>
                  <a:cubicBezTo>
                    <a:pt x="4215" y="11761"/>
                    <a:pt x="4077" y="11732"/>
                    <a:pt x="3940" y="11668"/>
                  </a:cubicBezTo>
                  <a:cubicBezTo>
                    <a:pt x="3878" y="11265"/>
                    <a:pt x="3661" y="10924"/>
                    <a:pt x="3319" y="10707"/>
                  </a:cubicBezTo>
                  <a:cubicBezTo>
                    <a:pt x="3357" y="10123"/>
                    <a:pt x="3840" y="9780"/>
                    <a:pt x="4325" y="9780"/>
                  </a:cubicBezTo>
                  <a:close/>
                  <a:moveTo>
                    <a:pt x="2614" y="11050"/>
                  </a:moveTo>
                  <a:cubicBezTo>
                    <a:pt x="3009" y="11050"/>
                    <a:pt x="3382" y="11349"/>
                    <a:pt x="3382" y="11792"/>
                  </a:cubicBezTo>
                  <a:cubicBezTo>
                    <a:pt x="3382" y="12227"/>
                    <a:pt x="3040" y="12537"/>
                    <a:pt x="2606" y="12537"/>
                  </a:cubicBezTo>
                  <a:cubicBezTo>
                    <a:pt x="1955" y="12537"/>
                    <a:pt x="1613" y="11730"/>
                    <a:pt x="2079" y="11265"/>
                  </a:cubicBezTo>
                  <a:cubicBezTo>
                    <a:pt x="2238" y="11116"/>
                    <a:pt x="2428" y="11050"/>
                    <a:pt x="2614" y="11050"/>
                  </a:cubicBezTo>
                  <a:close/>
                  <a:moveTo>
                    <a:pt x="6049" y="11141"/>
                  </a:moveTo>
                  <a:lnTo>
                    <a:pt x="6049" y="11141"/>
                  </a:lnTo>
                  <a:cubicBezTo>
                    <a:pt x="6018" y="11575"/>
                    <a:pt x="5925" y="11947"/>
                    <a:pt x="5708" y="12320"/>
                  </a:cubicBezTo>
                  <a:lnTo>
                    <a:pt x="5677" y="12320"/>
                  </a:lnTo>
                  <a:cubicBezTo>
                    <a:pt x="5305" y="12847"/>
                    <a:pt x="4746" y="13219"/>
                    <a:pt x="4126" y="13374"/>
                  </a:cubicBezTo>
                  <a:lnTo>
                    <a:pt x="4002" y="12258"/>
                  </a:lnTo>
                  <a:lnTo>
                    <a:pt x="4002" y="12258"/>
                  </a:lnTo>
                  <a:cubicBezTo>
                    <a:pt x="4126" y="12289"/>
                    <a:pt x="4219" y="12289"/>
                    <a:pt x="4343" y="12289"/>
                  </a:cubicBezTo>
                  <a:cubicBezTo>
                    <a:pt x="5026" y="12289"/>
                    <a:pt x="5646" y="11823"/>
                    <a:pt x="5832" y="11172"/>
                  </a:cubicBezTo>
                  <a:cubicBezTo>
                    <a:pt x="5894" y="11172"/>
                    <a:pt x="5956" y="11172"/>
                    <a:pt x="6049" y="11141"/>
                  </a:cubicBezTo>
                  <a:close/>
                  <a:moveTo>
                    <a:pt x="4329" y="0"/>
                  </a:moveTo>
                  <a:cubicBezTo>
                    <a:pt x="3911" y="0"/>
                    <a:pt x="3500" y="129"/>
                    <a:pt x="3164" y="408"/>
                  </a:cubicBezTo>
                  <a:cubicBezTo>
                    <a:pt x="3009" y="532"/>
                    <a:pt x="2885" y="687"/>
                    <a:pt x="2792" y="874"/>
                  </a:cubicBezTo>
                  <a:cubicBezTo>
                    <a:pt x="2203" y="1153"/>
                    <a:pt x="1644" y="1525"/>
                    <a:pt x="1179" y="1990"/>
                  </a:cubicBezTo>
                  <a:cubicBezTo>
                    <a:pt x="1055" y="2083"/>
                    <a:pt x="1055" y="2269"/>
                    <a:pt x="1179" y="2362"/>
                  </a:cubicBezTo>
                  <a:cubicBezTo>
                    <a:pt x="1226" y="2425"/>
                    <a:pt x="1295" y="2456"/>
                    <a:pt x="1365" y="2456"/>
                  </a:cubicBezTo>
                  <a:cubicBezTo>
                    <a:pt x="1435" y="2456"/>
                    <a:pt x="1505" y="2425"/>
                    <a:pt x="1551" y="2362"/>
                  </a:cubicBezTo>
                  <a:cubicBezTo>
                    <a:pt x="1893" y="2052"/>
                    <a:pt x="2234" y="1773"/>
                    <a:pt x="2637" y="1556"/>
                  </a:cubicBezTo>
                  <a:cubicBezTo>
                    <a:pt x="2637" y="1680"/>
                    <a:pt x="2637" y="1773"/>
                    <a:pt x="2699" y="1897"/>
                  </a:cubicBezTo>
                  <a:cubicBezTo>
                    <a:pt x="2761" y="2207"/>
                    <a:pt x="2978" y="2456"/>
                    <a:pt x="3257" y="2580"/>
                  </a:cubicBezTo>
                  <a:cubicBezTo>
                    <a:pt x="3397" y="2642"/>
                    <a:pt x="3537" y="2673"/>
                    <a:pt x="3676" y="2673"/>
                  </a:cubicBezTo>
                  <a:cubicBezTo>
                    <a:pt x="3816" y="2673"/>
                    <a:pt x="3955" y="2642"/>
                    <a:pt x="4095" y="2580"/>
                  </a:cubicBezTo>
                  <a:cubicBezTo>
                    <a:pt x="4374" y="2456"/>
                    <a:pt x="4560" y="2238"/>
                    <a:pt x="4653" y="1959"/>
                  </a:cubicBezTo>
                  <a:cubicBezTo>
                    <a:pt x="4715" y="1680"/>
                    <a:pt x="4684" y="1401"/>
                    <a:pt x="4529" y="1184"/>
                  </a:cubicBezTo>
                  <a:cubicBezTo>
                    <a:pt x="4312" y="874"/>
                    <a:pt x="4002" y="718"/>
                    <a:pt x="3661" y="718"/>
                  </a:cubicBezTo>
                  <a:cubicBezTo>
                    <a:pt x="3909" y="594"/>
                    <a:pt x="4188" y="532"/>
                    <a:pt x="4467" y="532"/>
                  </a:cubicBezTo>
                  <a:cubicBezTo>
                    <a:pt x="5026" y="532"/>
                    <a:pt x="5522" y="812"/>
                    <a:pt x="5832" y="1277"/>
                  </a:cubicBezTo>
                  <a:cubicBezTo>
                    <a:pt x="6111" y="1711"/>
                    <a:pt x="6266" y="2580"/>
                    <a:pt x="5553" y="4038"/>
                  </a:cubicBezTo>
                  <a:cubicBezTo>
                    <a:pt x="5429" y="4038"/>
                    <a:pt x="5274" y="4069"/>
                    <a:pt x="5150" y="4100"/>
                  </a:cubicBezTo>
                  <a:cubicBezTo>
                    <a:pt x="4932" y="3481"/>
                    <a:pt x="4382" y="3160"/>
                    <a:pt x="3829" y="3160"/>
                  </a:cubicBezTo>
                  <a:cubicBezTo>
                    <a:pt x="3355" y="3160"/>
                    <a:pt x="2878" y="3396"/>
                    <a:pt x="2606" y="3882"/>
                  </a:cubicBezTo>
                  <a:cubicBezTo>
                    <a:pt x="2451" y="3820"/>
                    <a:pt x="2265" y="3820"/>
                    <a:pt x="2110" y="3820"/>
                  </a:cubicBezTo>
                  <a:cubicBezTo>
                    <a:pt x="652" y="3820"/>
                    <a:pt x="0" y="5713"/>
                    <a:pt x="1210" y="6612"/>
                  </a:cubicBezTo>
                  <a:cubicBezTo>
                    <a:pt x="838" y="6891"/>
                    <a:pt x="621" y="7295"/>
                    <a:pt x="621" y="7760"/>
                  </a:cubicBezTo>
                  <a:cubicBezTo>
                    <a:pt x="621" y="8256"/>
                    <a:pt x="869" y="8721"/>
                    <a:pt x="1303" y="9032"/>
                  </a:cubicBezTo>
                  <a:cubicBezTo>
                    <a:pt x="962" y="9683"/>
                    <a:pt x="1117" y="10459"/>
                    <a:pt x="1675" y="10924"/>
                  </a:cubicBezTo>
                  <a:cubicBezTo>
                    <a:pt x="835" y="11884"/>
                    <a:pt x="1667" y="13104"/>
                    <a:pt x="2646" y="13104"/>
                  </a:cubicBezTo>
                  <a:cubicBezTo>
                    <a:pt x="2933" y="13104"/>
                    <a:pt x="3232" y="13000"/>
                    <a:pt x="3506" y="12754"/>
                  </a:cubicBezTo>
                  <a:lnTo>
                    <a:pt x="3630" y="13716"/>
                  </a:lnTo>
                  <a:cubicBezTo>
                    <a:pt x="3630" y="13809"/>
                    <a:pt x="3661" y="13871"/>
                    <a:pt x="3723" y="13902"/>
                  </a:cubicBezTo>
                  <a:cubicBezTo>
                    <a:pt x="3785" y="13933"/>
                    <a:pt x="3816" y="13964"/>
                    <a:pt x="3878" y="13964"/>
                  </a:cubicBezTo>
                  <a:lnTo>
                    <a:pt x="3940" y="13964"/>
                  </a:lnTo>
                  <a:cubicBezTo>
                    <a:pt x="4839" y="13840"/>
                    <a:pt x="5615" y="13374"/>
                    <a:pt x="6142" y="12630"/>
                  </a:cubicBezTo>
                  <a:cubicBezTo>
                    <a:pt x="6266" y="12413"/>
                    <a:pt x="6390" y="12165"/>
                    <a:pt x="6452" y="11885"/>
                  </a:cubicBezTo>
                  <a:cubicBezTo>
                    <a:pt x="6514" y="11699"/>
                    <a:pt x="6545" y="11482"/>
                    <a:pt x="6577" y="11265"/>
                  </a:cubicBezTo>
                  <a:cubicBezTo>
                    <a:pt x="6763" y="11420"/>
                    <a:pt x="6949" y="11637"/>
                    <a:pt x="7042" y="11885"/>
                  </a:cubicBezTo>
                  <a:cubicBezTo>
                    <a:pt x="7104" y="12009"/>
                    <a:pt x="7135" y="12134"/>
                    <a:pt x="7166" y="12289"/>
                  </a:cubicBezTo>
                  <a:lnTo>
                    <a:pt x="7166" y="12413"/>
                  </a:lnTo>
                  <a:cubicBezTo>
                    <a:pt x="7166" y="12413"/>
                    <a:pt x="7166" y="12444"/>
                    <a:pt x="7166" y="12444"/>
                  </a:cubicBezTo>
                  <a:cubicBezTo>
                    <a:pt x="7197" y="12537"/>
                    <a:pt x="7259" y="12630"/>
                    <a:pt x="7352" y="12692"/>
                  </a:cubicBezTo>
                  <a:lnTo>
                    <a:pt x="7445" y="12692"/>
                  </a:lnTo>
                  <a:cubicBezTo>
                    <a:pt x="7507" y="12692"/>
                    <a:pt x="7600" y="12661"/>
                    <a:pt x="7631" y="12630"/>
                  </a:cubicBezTo>
                  <a:cubicBezTo>
                    <a:pt x="8034" y="12227"/>
                    <a:pt x="8314" y="11730"/>
                    <a:pt x="8438" y="11203"/>
                  </a:cubicBezTo>
                  <a:cubicBezTo>
                    <a:pt x="8531" y="10893"/>
                    <a:pt x="8593" y="10583"/>
                    <a:pt x="8593" y="10241"/>
                  </a:cubicBezTo>
                  <a:cubicBezTo>
                    <a:pt x="8686" y="10272"/>
                    <a:pt x="8748" y="10334"/>
                    <a:pt x="8810" y="10365"/>
                  </a:cubicBezTo>
                  <a:cubicBezTo>
                    <a:pt x="9089" y="10614"/>
                    <a:pt x="9368" y="10893"/>
                    <a:pt x="9616" y="11172"/>
                  </a:cubicBezTo>
                  <a:cubicBezTo>
                    <a:pt x="9709" y="11296"/>
                    <a:pt x="9803" y="11420"/>
                    <a:pt x="9865" y="11513"/>
                  </a:cubicBezTo>
                  <a:lnTo>
                    <a:pt x="9927" y="11606"/>
                  </a:lnTo>
                  <a:lnTo>
                    <a:pt x="9927" y="11637"/>
                  </a:lnTo>
                  <a:cubicBezTo>
                    <a:pt x="9989" y="11730"/>
                    <a:pt x="10051" y="11761"/>
                    <a:pt x="10144" y="11761"/>
                  </a:cubicBezTo>
                  <a:lnTo>
                    <a:pt x="10175" y="11761"/>
                  </a:lnTo>
                  <a:cubicBezTo>
                    <a:pt x="10299" y="11761"/>
                    <a:pt x="10392" y="11668"/>
                    <a:pt x="10423" y="11575"/>
                  </a:cubicBezTo>
                  <a:cubicBezTo>
                    <a:pt x="10485" y="11358"/>
                    <a:pt x="10516" y="11172"/>
                    <a:pt x="10578" y="10955"/>
                  </a:cubicBezTo>
                  <a:cubicBezTo>
                    <a:pt x="10578" y="10862"/>
                    <a:pt x="10578" y="10800"/>
                    <a:pt x="10516" y="10738"/>
                  </a:cubicBezTo>
                  <a:cubicBezTo>
                    <a:pt x="10485" y="10676"/>
                    <a:pt x="10423" y="10645"/>
                    <a:pt x="10361" y="10614"/>
                  </a:cubicBezTo>
                  <a:lnTo>
                    <a:pt x="10299" y="10614"/>
                  </a:lnTo>
                  <a:cubicBezTo>
                    <a:pt x="10175" y="10614"/>
                    <a:pt x="10051" y="10707"/>
                    <a:pt x="10020" y="10862"/>
                  </a:cubicBezTo>
                  <a:cubicBezTo>
                    <a:pt x="9927" y="10738"/>
                    <a:pt x="9834" y="10645"/>
                    <a:pt x="9740" y="10521"/>
                  </a:cubicBezTo>
                  <a:cubicBezTo>
                    <a:pt x="9554" y="10334"/>
                    <a:pt x="9337" y="10117"/>
                    <a:pt x="9120" y="9931"/>
                  </a:cubicBezTo>
                  <a:cubicBezTo>
                    <a:pt x="8903" y="9776"/>
                    <a:pt x="8624" y="9652"/>
                    <a:pt x="8345" y="9590"/>
                  </a:cubicBezTo>
                  <a:cubicBezTo>
                    <a:pt x="8252" y="9590"/>
                    <a:pt x="8190" y="9621"/>
                    <a:pt x="8127" y="9652"/>
                  </a:cubicBezTo>
                  <a:cubicBezTo>
                    <a:pt x="8065" y="9714"/>
                    <a:pt x="8034" y="9807"/>
                    <a:pt x="8034" y="9900"/>
                  </a:cubicBezTo>
                  <a:lnTo>
                    <a:pt x="8034" y="10086"/>
                  </a:lnTo>
                  <a:cubicBezTo>
                    <a:pt x="8034" y="10427"/>
                    <a:pt x="8003" y="10738"/>
                    <a:pt x="7910" y="11079"/>
                  </a:cubicBezTo>
                  <a:cubicBezTo>
                    <a:pt x="7817" y="11327"/>
                    <a:pt x="7724" y="11606"/>
                    <a:pt x="7569" y="11854"/>
                  </a:cubicBezTo>
                  <a:cubicBezTo>
                    <a:pt x="7538" y="11792"/>
                    <a:pt x="7538" y="11730"/>
                    <a:pt x="7507" y="11668"/>
                  </a:cubicBezTo>
                  <a:cubicBezTo>
                    <a:pt x="7321" y="11296"/>
                    <a:pt x="7073" y="10955"/>
                    <a:pt x="6732" y="10738"/>
                  </a:cubicBezTo>
                  <a:cubicBezTo>
                    <a:pt x="7073" y="10334"/>
                    <a:pt x="7135" y="9745"/>
                    <a:pt x="6887" y="9249"/>
                  </a:cubicBezTo>
                  <a:cubicBezTo>
                    <a:pt x="7290" y="8970"/>
                    <a:pt x="7538" y="8504"/>
                    <a:pt x="7538" y="7977"/>
                  </a:cubicBezTo>
                  <a:cubicBezTo>
                    <a:pt x="7538" y="7915"/>
                    <a:pt x="7538" y="7853"/>
                    <a:pt x="7538" y="7791"/>
                  </a:cubicBezTo>
                  <a:cubicBezTo>
                    <a:pt x="8190" y="7729"/>
                    <a:pt x="8717" y="7170"/>
                    <a:pt x="8717" y="6519"/>
                  </a:cubicBezTo>
                  <a:cubicBezTo>
                    <a:pt x="8717" y="6364"/>
                    <a:pt x="8686" y="6209"/>
                    <a:pt x="8624" y="6054"/>
                  </a:cubicBezTo>
                  <a:cubicBezTo>
                    <a:pt x="9151" y="6054"/>
                    <a:pt x="9647" y="6147"/>
                    <a:pt x="10144" y="6302"/>
                  </a:cubicBezTo>
                  <a:cubicBezTo>
                    <a:pt x="10454" y="6395"/>
                    <a:pt x="10733" y="6581"/>
                    <a:pt x="11012" y="6767"/>
                  </a:cubicBezTo>
                  <a:cubicBezTo>
                    <a:pt x="11167" y="6922"/>
                    <a:pt x="11322" y="7108"/>
                    <a:pt x="11416" y="7326"/>
                  </a:cubicBezTo>
                  <a:cubicBezTo>
                    <a:pt x="11043" y="7419"/>
                    <a:pt x="10671" y="7481"/>
                    <a:pt x="10299" y="7481"/>
                  </a:cubicBezTo>
                  <a:cubicBezTo>
                    <a:pt x="9989" y="7481"/>
                    <a:pt x="9678" y="7419"/>
                    <a:pt x="9368" y="7357"/>
                  </a:cubicBezTo>
                  <a:lnTo>
                    <a:pt x="9306" y="7357"/>
                  </a:lnTo>
                  <a:cubicBezTo>
                    <a:pt x="9027" y="7357"/>
                    <a:pt x="8903" y="7698"/>
                    <a:pt x="9120" y="7853"/>
                  </a:cubicBezTo>
                  <a:cubicBezTo>
                    <a:pt x="9399" y="8070"/>
                    <a:pt x="9647" y="8349"/>
                    <a:pt x="9834" y="8659"/>
                  </a:cubicBezTo>
                  <a:cubicBezTo>
                    <a:pt x="9865" y="8752"/>
                    <a:pt x="9958" y="8783"/>
                    <a:pt x="10051" y="8783"/>
                  </a:cubicBezTo>
                  <a:cubicBezTo>
                    <a:pt x="10113" y="8783"/>
                    <a:pt x="10144" y="8783"/>
                    <a:pt x="10175" y="8752"/>
                  </a:cubicBezTo>
                  <a:cubicBezTo>
                    <a:pt x="10330" y="8690"/>
                    <a:pt x="10361" y="8535"/>
                    <a:pt x="10299" y="8411"/>
                  </a:cubicBezTo>
                  <a:cubicBezTo>
                    <a:pt x="10237" y="8256"/>
                    <a:pt x="10144" y="8132"/>
                    <a:pt x="10082" y="8008"/>
                  </a:cubicBezTo>
                  <a:lnTo>
                    <a:pt x="10330" y="8008"/>
                  </a:lnTo>
                  <a:cubicBezTo>
                    <a:pt x="10671" y="8008"/>
                    <a:pt x="11043" y="7977"/>
                    <a:pt x="11384" y="7915"/>
                  </a:cubicBezTo>
                  <a:cubicBezTo>
                    <a:pt x="11602" y="7853"/>
                    <a:pt x="11788" y="7822"/>
                    <a:pt x="11881" y="7791"/>
                  </a:cubicBezTo>
                  <a:cubicBezTo>
                    <a:pt x="12005" y="7760"/>
                    <a:pt x="12098" y="7605"/>
                    <a:pt x="12067" y="7450"/>
                  </a:cubicBezTo>
                  <a:cubicBezTo>
                    <a:pt x="12005" y="7232"/>
                    <a:pt x="11912" y="7046"/>
                    <a:pt x="11819" y="6860"/>
                  </a:cubicBezTo>
                  <a:cubicBezTo>
                    <a:pt x="11695" y="6674"/>
                    <a:pt x="11571" y="6519"/>
                    <a:pt x="11416" y="6364"/>
                  </a:cubicBezTo>
                  <a:cubicBezTo>
                    <a:pt x="11167" y="6178"/>
                    <a:pt x="10919" y="6023"/>
                    <a:pt x="10640" y="5899"/>
                  </a:cubicBezTo>
                  <a:cubicBezTo>
                    <a:pt x="10361" y="5775"/>
                    <a:pt x="10082" y="5713"/>
                    <a:pt x="9803" y="5651"/>
                  </a:cubicBezTo>
                  <a:cubicBezTo>
                    <a:pt x="9337" y="5557"/>
                    <a:pt x="8903" y="5495"/>
                    <a:pt x="8438" y="5495"/>
                  </a:cubicBezTo>
                  <a:lnTo>
                    <a:pt x="8283" y="5495"/>
                  </a:lnTo>
                  <a:cubicBezTo>
                    <a:pt x="8034" y="5309"/>
                    <a:pt x="7755" y="5216"/>
                    <a:pt x="7445" y="5216"/>
                  </a:cubicBezTo>
                  <a:cubicBezTo>
                    <a:pt x="7321" y="5216"/>
                    <a:pt x="7197" y="5216"/>
                    <a:pt x="7073" y="5278"/>
                  </a:cubicBezTo>
                  <a:cubicBezTo>
                    <a:pt x="6980" y="4751"/>
                    <a:pt x="6608" y="4317"/>
                    <a:pt x="6080" y="4131"/>
                  </a:cubicBezTo>
                  <a:cubicBezTo>
                    <a:pt x="6856" y="2549"/>
                    <a:pt x="6608" y="1556"/>
                    <a:pt x="6297" y="998"/>
                  </a:cubicBezTo>
                  <a:cubicBezTo>
                    <a:pt x="5894" y="377"/>
                    <a:pt x="5212" y="5"/>
                    <a:pt x="4467" y="5"/>
                  </a:cubicBezTo>
                  <a:cubicBezTo>
                    <a:pt x="4421" y="2"/>
                    <a:pt x="4375" y="0"/>
                    <a:pt x="43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1011382" y="2120268"/>
              <a:ext cx="15953" cy="14279"/>
            </a:xfrm>
            <a:custGeom>
              <a:avLst/>
              <a:gdLst/>
              <a:ahLst/>
              <a:cxnLst/>
              <a:rect l="l" t="t" r="r" b="b"/>
              <a:pathLst>
                <a:path w="591" h="529" extrusionOk="0">
                  <a:moveTo>
                    <a:pt x="249" y="1"/>
                  </a:moveTo>
                  <a:cubicBezTo>
                    <a:pt x="187" y="1"/>
                    <a:pt x="125" y="32"/>
                    <a:pt x="63" y="94"/>
                  </a:cubicBezTo>
                  <a:cubicBezTo>
                    <a:pt x="32" y="156"/>
                    <a:pt x="1" y="218"/>
                    <a:pt x="32" y="280"/>
                  </a:cubicBezTo>
                  <a:cubicBezTo>
                    <a:pt x="32" y="435"/>
                    <a:pt x="156" y="528"/>
                    <a:pt x="280" y="528"/>
                  </a:cubicBezTo>
                  <a:lnTo>
                    <a:pt x="311" y="528"/>
                  </a:lnTo>
                  <a:cubicBezTo>
                    <a:pt x="466" y="497"/>
                    <a:pt x="590" y="373"/>
                    <a:pt x="559" y="218"/>
                  </a:cubicBezTo>
                  <a:cubicBezTo>
                    <a:pt x="528" y="94"/>
                    <a:pt x="435"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31"/>
          <p:cNvGrpSpPr/>
          <p:nvPr/>
        </p:nvGrpSpPr>
        <p:grpSpPr>
          <a:xfrm>
            <a:off x="7367026" y="1516849"/>
            <a:ext cx="300310" cy="466074"/>
            <a:chOff x="3230192" y="1865675"/>
            <a:chExt cx="242852" cy="376869"/>
          </a:xfrm>
        </p:grpSpPr>
        <p:sp>
          <p:nvSpPr>
            <p:cNvPr id="221" name="Google Shape;221;p31"/>
            <p:cNvSpPr/>
            <p:nvPr/>
          </p:nvSpPr>
          <p:spPr>
            <a:xfrm>
              <a:off x="3455445" y="2066688"/>
              <a:ext cx="17599" cy="15089"/>
            </a:xfrm>
            <a:custGeom>
              <a:avLst/>
              <a:gdLst/>
              <a:ahLst/>
              <a:cxnLst/>
              <a:rect l="l" t="t" r="r" b="b"/>
              <a:pathLst>
                <a:path w="652" h="559" extrusionOk="0">
                  <a:moveTo>
                    <a:pt x="372" y="1"/>
                  </a:moveTo>
                  <a:cubicBezTo>
                    <a:pt x="0" y="1"/>
                    <a:pt x="0" y="528"/>
                    <a:pt x="372" y="559"/>
                  </a:cubicBezTo>
                  <a:cubicBezTo>
                    <a:pt x="527" y="559"/>
                    <a:pt x="652" y="435"/>
                    <a:pt x="652" y="280"/>
                  </a:cubicBezTo>
                  <a:cubicBezTo>
                    <a:pt x="652" y="125"/>
                    <a:pt x="527"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1"/>
            <p:cNvSpPr/>
            <p:nvPr/>
          </p:nvSpPr>
          <p:spPr>
            <a:xfrm>
              <a:off x="3259506" y="1971243"/>
              <a:ext cx="184224" cy="241988"/>
            </a:xfrm>
            <a:custGeom>
              <a:avLst/>
              <a:gdLst/>
              <a:ahLst/>
              <a:cxnLst/>
              <a:rect l="l" t="t" r="r" b="b"/>
              <a:pathLst>
                <a:path w="6825" h="8965" extrusionOk="0">
                  <a:moveTo>
                    <a:pt x="3661" y="528"/>
                  </a:moveTo>
                  <a:lnTo>
                    <a:pt x="3661" y="2978"/>
                  </a:lnTo>
                  <a:lnTo>
                    <a:pt x="3134" y="2978"/>
                  </a:lnTo>
                  <a:lnTo>
                    <a:pt x="3134" y="528"/>
                  </a:lnTo>
                  <a:close/>
                  <a:moveTo>
                    <a:pt x="4840" y="3537"/>
                  </a:moveTo>
                  <a:cubicBezTo>
                    <a:pt x="4902" y="3692"/>
                    <a:pt x="4964" y="3878"/>
                    <a:pt x="4995" y="4064"/>
                  </a:cubicBezTo>
                  <a:lnTo>
                    <a:pt x="1800" y="4064"/>
                  </a:lnTo>
                  <a:cubicBezTo>
                    <a:pt x="1862" y="3878"/>
                    <a:pt x="1893" y="3692"/>
                    <a:pt x="1955" y="3537"/>
                  </a:cubicBezTo>
                  <a:close/>
                  <a:moveTo>
                    <a:pt x="5119" y="4591"/>
                  </a:moveTo>
                  <a:cubicBezTo>
                    <a:pt x="5150" y="4777"/>
                    <a:pt x="5150" y="4964"/>
                    <a:pt x="5181" y="5150"/>
                  </a:cubicBezTo>
                  <a:lnTo>
                    <a:pt x="1645" y="5150"/>
                  </a:lnTo>
                  <a:cubicBezTo>
                    <a:pt x="1645" y="4964"/>
                    <a:pt x="1676" y="4777"/>
                    <a:pt x="1707" y="4591"/>
                  </a:cubicBezTo>
                  <a:close/>
                  <a:moveTo>
                    <a:pt x="5181" y="5677"/>
                  </a:moveTo>
                  <a:lnTo>
                    <a:pt x="5181" y="6235"/>
                  </a:lnTo>
                  <a:lnTo>
                    <a:pt x="1645" y="6235"/>
                  </a:lnTo>
                  <a:lnTo>
                    <a:pt x="1645" y="5677"/>
                  </a:lnTo>
                  <a:close/>
                  <a:moveTo>
                    <a:pt x="5181" y="6794"/>
                  </a:moveTo>
                  <a:cubicBezTo>
                    <a:pt x="5181" y="6949"/>
                    <a:pt x="5150" y="7135"/>
                    <a:pt x="5119" y="7321"/>
                  </a:cubicBezTo>
                  <a:lnTo>
                    <a:pt x="1707" y="7321"/>
                  </a:lnTo>
                  <a:cubicBezTo>
                    <a:pt x="1676" y="7135"/>
                    <a:pt x="1645" y="6949"/>
                    <a:pt x="1645" y="6794"/>
                  </a:cubicBezTo>
                  <a:close/>
                  <a:moveTo>
                    <a:pt x="2606" y="528"/>
                  </a:moveTo>
                  <a:lnTo>
                    <a:pt x="2606" y="2978"/>
                  </a:lnTo>
                  <a:lnTo>
                    <a:pt x="1800" y="2978"/>
                  </a:lnTo>
                  <a:cubicBezTo>
                    <a:pt x="1783" y="2974"/>
                    <a:pt x="1767" y="2972"/>
                    <a:pt x="1752" y="2972"/>
                  </a:cubicBezTo>
                  <a:cubicBezTo>
                    <a:pt x="1651" y="2972"/>
                    <a:pt x="1574" y="3053"/>
                    <a:pt x="1521" y="3133"/>
                  </a:cubicBezTo>
                  <a:cubicBezTo>
                    <a:pt x="1241" y="3878"/>
                    <a:pt x="1117" y="4684"/>
                    <a:pt x="1117" y="5491"/>
                  </a:cubicBezTo>
                  <a:lnTo>
                    <a:pt x="1117" y="6421"/>
                  </a:lnTo>
                  <a:cubicBezTo>
                    <a:pt x="1117" y="7104"/>
                    <a:pt x="1210" y="7786"/>
                    <a:pt x="1396" y="8407"/>
                  </a:cubicBezTo>
                  <a:lnTo>
                    <a:pt x="559" y="8407"/>
                  </a:lnTo>
                  <a:lnTo>
                    <a:pt x="559" y="2451"/>
                  </a:lnTo>
                  <a:lnTo>
                    <a:pt x="2451" y="528"/>
                  </a:lnTo>
                  <a:close/>
                  <a:moveTo>
                    <a:pt x="5026" y="7879"/>
                  </a:moveTo>
                  <a:cubicBezTo>
                    <a:pt x="4995" y="8065"/>
                    <a:pt x="4933" y="8252"/>
                    <a:pt x="4871" y="8407"/>
                  </a:cubicBezTo>
                  <a:lnTo>
                    <a:pt x="1986" y="8407"/>
                  </a:lnTo>
                  <a:cubicBezTo>
                    <a:pt x="1924" y="8252"/>
                    <a:pt x="1862" y="8065"/>
                    <a:pt x="1831" y="7879"/>
                  </a:cubicBezTo>
                  <a:close/>
                  <a:moveTo>
                    <a:pt x="4374" y="528"/>
                  </a:moveTo>
                  <a:lnTo>
                    <a:pt x="6298" y="2451"/>
                  </a:lnTo>
                  <a:lnTo>
                    <a:pt x="6298" y="8407"/>
                  </a:lnTo>
                  <a:lnTo>
                    <a:pt x="5429" y="8407"/>
                  </a:lnTo>
                  <a:cubicBezTo>
                    <a:pt x="5646" y="7786"/>
                    <a:pt x="5739" y="7104"/>
                    <a:pt x="5739" y="6421"/>
                  </a:cubicBezTo>
                  <a:lnTo>
                    <a:pt x="5739" y="5491"/>
                  </a:lnTo>
                  <a:cubicBezTo>
                    <a:pt x="5739" y="4684"/>
                    <a:pt x="5584" y="3878"/>
                    <a:pt x="5305" y="3133"/>
                  </a:cubicBezTo>
                  <a:cubicBezTo>
                    <a:pt x="5278" y="3053"/>
                    <a:pt x="5205" y="2972"/>
                    <a:pt x="5105" y="2972"/>
                  </a:cubicBezTo>
                  <a:cubicBezTo>
                    <a:pt x="5089" y="2972"/>
                    <a:pt x="5073" y="2974"/>
                    <a:pt x="5057" y="2978"/>
                  </a:cubicBezTo>
                  <a:lnTo>
                    <a:pt x="4250" y="2978"/>
                  </a:lnTo>
                  <a:lnTo>
                    <a:pt x="4250" y="528"/>
                  </a:lnTo>
                  <a:close/>
                  <a:moveTo>
                    <a:pt x="2327" y="0"/>
                  </a:moveTo>
                  <a:cubicBezTo>
                    <a:pt x="2265" y="0"/>
                    <a:pt x="2172" y="31"/>
                    <a:pt x="2141" y="62"/>
                  </a:cubicBezTo>
                  <a:lnTo>
                    <a:pt x="63" y="2141"/>
                  </a:lnTo>
                  <a:cubicBezTo>
                    <a:pt x="32" y="2172"/>
                    <a:pt x="1" y="2265"/>
                    <a:pt x="1" y="2327"/>
                  </a:cubicBezTo>
                  <a:lnTo>
                    <a:pt x="1" y="8686"/>
                  </a:lnTo>
                  <a:cubicBezTo>
                    <a:pt x="1" y="8841"/>
                    <a:pt x="125" y="8965"/>
                    <a:pt x="280" y="8965"/>
                  </a:cubicBezTo>
                  <a:lnTo>
                    <a:pt x="6546" y="8965"/>
                  </a:lnTo>
                  <a:cubicBezTo>
                    <a:pt x="6608" y="8965"/>
                    <a:pt x="6670" y="8934"/>
                    <a:pt x="6732" y="8872"/>
                  </a:cubicBezTo>
                  <a:cubicBezTo>
                    <a:pt x="6794" y="8841"/>
                    <a:pt x="6825" y="8748"/>
                    <a:pt x="6825" y="8686"/>
                  </a:cubicBezTo>
                  <a:lnTo>
                    <a:pt x="6825" y="2327"/>
                  </a:lnTo>
                  <a:cubicBezTo>
                    <a:pt x="6794" y="2265"/>
                    <a:pt x="6794" y="2172"/>
                    <a:pt x="6732" y="2141"/>
                  </a:cubicBezTo>
                  <a:lnTo>
                    <a:pt x="4685" y="62"/>
                  </a:lnTo>
                  <a:cubicBezTo>
                    <a:pt x="4622" y="31"/>
                    <a:pt x="4560" y="0"/>
                    <a:pt x="4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1"/>
            <p:cNvSpPr/>
            <p:nvPr/>
          </p:nvSpPr>
          <p:spPr>
            <a:xfrm>
              <a:off x="3230192" y="1865675"/>
              <a:ext cx="242852" cy="376869"/>
            </a:xfrm>
            <a:custGeom>
              <a:avLst/>
              <a:gdLst/>
              <a:ahLst/>
              <a:cxnLst/>
              <a:rect l="l" t="t" r="r" b="b"/>
              <a:pathLst>
                <a:path w="8997" h="13962" extrusionOk="0">
                  <a:moveTo>
                    <a:pt x="2117" y="558"/>
                  </a:moveTo>
                  <a:cubicBezTo>
                    <a:pt x="2135" y="558"/>
                    <a:pt x="2153" y="559"/>
                    <a:pt x="2172" y="561"/>
                  </a:cubicBezTo>
                  <a:cubicBezTo>
                    <a:pt x="2669" y="592"/>
                    <a:pt x="2669" y="1306"/>
                    <a:pt x="2172" y="1368"/>
                  </a:cubicBezTo>
                  <a:cubicBezTo>
                    <a:pt x="2153" y="1370"/>
                    <a:pt x="2135" y="1371"/>
                    <a:pt x="2117" y="1371"/>
                  </a:cubicBezTo>
                  <a:cubicBezTo>
                    <a:pt x="1601" y="1371"/>
                    <a:pt x="1601" y="558"/>
                    <a:pt x="2117" y="558"/>
                  </a:cubicBezTo>
                  <a:close/>
                  <a:moveTo>
                    <a:pt x="6794" y="561"/>
                  </a:moveTo>
                  <a:cubicBezTo>
                    <a:pt x="7166" y="561"/>
                    <a:pt x="7352" y="996"/>
                    <a:pt x="7104" y="1244"/>
                  </a:cubicBezTo>
                  <a:cubicBezTo>
                    <a:pt x="7011" y="1337"/>
                    <a:pt x="6901" y="1378"/>
                    <a:pt x="6795" y="1378"/>
                  </a:cubicBezTo>
                  <a:cubicBezTo>
                    <a:pt x="6584" y="1378"/>
                    <a:pt x="6391" y="1213"/>
                    <a:pt x="6391" y="965"/>
                  </a:cubicBezTo>
                  <a:cubicBezTo>
                    <a:pt x="6422" y="747"/>
                    <a:pt x="6577" y="561"/>
                    <a:pt x="6794" y="561"/>
                  </a:cubicBezTo>
                  <a:close/>
                  <a:moveTo>
                    <a:pt x="4747" y="561"/>
                  </a:moveTo>
                  <a:lnTo>
                    <a:pt x="4747" y="2826"/>
                  </a:lnTo>
                  <a:lnTo>
                    <a:pt x="4189" y="2826"/>
                  </a:lnTo>
                  <a:lnTo>
                    <a:pt x="4220" y="561"/>
                  </a:lnTo>
                  <a:close/>
                  <a:moveTo>
                    <a:pt x="2202" y="0"/>
                  </a:moveTo>
                  <a:cubicBezTo>
                    <a:pt x="1722" y="0"/>
                    <a:pt x="1242" y="343"/>
                    <a:pt x="1242" y="965"/>
                  </a:cubicBezTo>
                  <a:cubicBezTo>
                    <a:pt x="1242" y="1573"/>
                    <a:pt x="1729" y="1919"/>
                    <a:pt x="2213" y="1919"/>
                  </a:cubicBezTo>
                  <a:cubicBezTo>
                    <a:pt x="2591" y="1919"/>
                    <a:pt x="2967" y="1707"/>
                    <a:pt x="3103" y="1244"/>
                  </a:cubicBezTo>
                  <a:lnTo>
                    <a:pt x="3692" y="1244"/>
                  </a:lnTo>
                  <a:lnTo>
                    <a:pt x="3692" y="2826"/>
                  </a:lnTo>
                  <a:lnTo>
                    <a:pt x="2979" y="2826"/>
                  </a:lnTo>
                  <a:cubicBezTo>
                    <a:pt x="2886" y="2826"/>
                    <a:pt x="2824" y="2826"/>
                    <a:pt x="2762" y="2888"/>
                  </a:cubicBezTo>
                  <a:lnTo>
                    <a:pt x="404" y="5276"/>
                  </a:lnTo>
                  <a:cubicBezTo>
                    <a:pt x="249" y="5400"/>
                    <a:pt x="156" y="5555"/>
                    <a:pt x="94" y="5711"/>
                  </a:cubicBezTo>
                  <a:cubicBezTo>
                    <a:pt x="32" y="5866"/>
                    <a:pt x="1" y="6052"/>
                    <a:pt x="1" y="6238"/>
                  </a:cubicBezTo>
                  <a:lnTo>
                    <a:pt x="1" y="12597"/>
                  </a:lnTo>
                  <a:cubicBezTo>
                    <a:pt x="1" y="12783"/>
                    <a:pt x="32" y="12969"/>
                    <a:pt x="94" y="13124"/>
                  </a:cubicBezTo>
                  <a:cubicBezTo>
                    <a:pt x="156" y="13279"/>
                    <a:pt x="280" y="13434"/>
                    <a:pt x="404" y="13558"/>
                  </a:cubicBezTo>
                  <a:cubicBezTo>
                    <a:pt x="528" y="13683"/>
                    <a:pt x="652" y="13776"/>
                    <a:pt x="838" y="13838"/>
                  </a:cubicBezTo>
                  <a:cubicBezTo>
                    <a:pt x="994" y="13931"/>
                    <a:pt x="1180" y="13962"/>
                    <a:pt x="1366" y="13962"/>
                  </a:cubicBezTo>
                  <a:lnTo>
                    <a:pt x="7632" y="13962"/>
                  </a:lnTo>
                  <a:cubicBezTo>
                    <a:pt x="7818" y="13962"/>
                    <a:pt x="7973" y="13931"/>
                    <a:pt x="8159" y="13838"/>
                  </a:cubicBezTo>
                  <a:cubicBezTo>
                    <a:pt x="8314" y="13776"/>
                    <a:pt x="8469" y="13683"/>
                    <a:pt x="8593" y="13558"/>
                  </a:cubicBezTo>
                  <a:cubicBezTo>
                    <a:pt x="8841" y="13310"/>
                    <a:pt x="8965" y="12969"/>
                    <a:pt x="8965" y="12597"/>
                  </a:cubicBezTo>
                  <a:lnTo>
                    <a:pt x="8965" y="8937"/>
                  </a:lnTo>
                  <a:cubicBezTo>
                    <a:pt x="8965" y="8798"/>
                    <a:pt x="8866" y="8684"/>
                    <a:pt x="8756" y="8684"/>
                  </a:cubicBezTo>
                  <a:cubicBezTo>
                    <a:pt x="8743" y="8684"/>
                    <a:pt x="8730" y="8685"/>
                    <a:pt x="8717" y="8688"/>
                  </a:cubicBezTo>
                  <a:cubicBezTo>
                    <a:pt x="8701" y="8685"/>
                    <a:pt x="8685" y="8684"/>
                    <a:pt x="8670" y="8684"/>
                  </a:cubicBezTo>
                  <a:cubicBezTo>
                    <a:pt x="8538" y="8684"/>
                    <a:pt x="8438" y="8798"/>
                    <a:pt x="8438" y="8937"/>
                  </a:cubicBezTo>
                  <a:lnTo>
                    <a:pt x="8438" y="12597"/>
                  </a:lnTo>
                  <a:cubicBezTo>
                    <a:pt x="8438" y="13062"/>
                    <a:pt x="8066" y="13403"/>
                    <a:pt x="7601" y="13403"/>
                  </a:cubicBezTo>
                  <a:lnTo>
                    <a:pt x="1366" y="13403"/>
                  </a:lnTo>
                  <a:cubicBezTo>
                    <a:pt x="900" y="13403"/>
                    <a:pt x="528" y="13062"/>
                    <a:pt x="528" y="12597"/>
                  </a:cubicBezTo>
                  <a:lnTo>
                    <a:pt x="528" y="6238"/>
                  </a:lnTo>
                  <a:cubicBezTo>
                    <a:pt x="528" y="6021"/>
                    <a:pt x="621" y="5804"/>
                    <a:pt x="776" y="5649"/>
                  </a:cubicBezTo>
                  <a:lnTo>
                    <a:pt x="3072" y="3353"/>
                  </a:lnTo>
                  <a:lnTo>
                    <a:pt x="5926" y="3353"/>
                  </a:lnTo>
                  <a:lnTo>
                    <a:pt x="8221" y="5649"/>
                  </a:lnTo>
                  <a:cubicBezTo>
                    <a:pt x="8376" y="5804"/>
                    <a:pt x="8438" y="6021"/>
                    <a:pt x="8438" y="6238"/>
                  </a:cubicBezTo>
                  <a:lnTo>
                    <a:pt x="8438" y="6486"/>
                  </a:lnTo>
                  <a:cubicBezTo>
                    <a:pt x="8438" y="6641"/>
                    <a:pt x="8562" y="6765"/>
                    <a:pt x="8717" y="6765"/>
                  </a:cubicBezTo>
                  <a:cubicBezTo>
                    <a:pt x="8872" y="6765"/>
                    <a:pt x="8997" y="6641"/>
                    <a:pt x="8997" y="6486"/>
                  </a:cubicBezTo>
                  <a:lnTo>
                    <a:pt x="8997" y="6238"/>
                  </a:lnTo>
                  <a:cubicBezTo>
                    <a:pt x="8997" y="6052"/>
                    <a:pt x="8965" y="5866"/>
                    <a:pt x="8903" y="5711"/>
                  </a:cubicBezTo>
                  <a:lnTo>
                    <a:pt x="8872" y="5711"/>
                  </a:lnTo>
                  <a:cubicBezTo>
                    <a:pt x="8810" y="5555"/>
                    <a:pt x="8717" y="5400"/>
                    <a:pt x="8593" y="5276"/>
                  </a:cubicBezTo>
                  <a:lnTo>
                    <a:pt x="6205" y="2888"/>
                  </a:lnTo>
                  <a:cubicBezTo>
                    <a:pt x="6143" y="2826"/>
                    <a:pt x="6081" y="2826"/>
                    <a:pt x="6019" y="2826"/>
                  </a:cubicBezTo>
                  <a:lnTo>
                    <a:pt x="5305" y="2826"/>
                  </a:lnTo>
                  <a:lnTo>
                    <a:pt x="5305" y="1244"/>
                  </a:lnTo>
                  <a:lnTo>
                    <a:pt x="5926" y="1244"/>
                  </a:lnTo>
                  <a:cubicBezTo>
                    <a:pt x="6062" y="1707"/>
                    <a:pt x="6437" y="1919"/>
                    <a:pt x="6816" y="1919"/>
                  </a:cubicBezTo>
                  <a:cubicBezTo>
                    <a:pt x="7299" y="1919"/>
                    <a:pt x="7787" y="1573"/>
                    <a:pt x="7787" y="965"/>
                  </a:cubicBezTo>
                  <a:cubicBezTo>
                    <a:pt x="7787" y="343"/>
                    <a:pt x="7306" y="0"/>
                    <a:pt x="6827" y="0"/>
                  </a:cubicBezTo>
                  <a:cubicBezTo>
                    <a:pt x="6445" y="0"/>
                    <a:pt x="6063" y="218"/>
                    <a:pt x="5926" y="685"/>
                  </a:cubicBezTo>
                  <a:lnTo>
                    <a:pt x="5336" y="685"/>
                  </a:lnTo>
                  <a:lnTo>
                    <a:pt x="5336" y="282"/>
                  </a:lnTo>
                  <a:cubicBezTo>
                    <a:pt x="5336" y="127"/>
                    <a:pt x="5212" y="3"/>
                    <a:pt x="5057" y="3"/>
                  </a:cubicBezTo>
                  <a:lnTo>
                    <a:pt x="3971" y="3"/>
                  </a:lnTo>
                  <a:cubicBezTo>
                    <a:pt x="3816" y="3"/>
                    <a:pt x="3692" y="127"/>
                    <a:pt x="3692" y="282"/>
                  </a:cubicBezTo>
                  <a:lnTo>
                    <a:pt x="3692" y="685"/>
                  </a:lnTo>
                  <a:lnTo>
                    <a:pt x="3103" y="685"/>
                  </a:lnTo>
                  <a:cubicBezTo>
                    <a:pt x="2965" y="218"/>
                    <a:pt x="2584" y="0"/>
                    <a:pt x="22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31"/>
          <p:cNvGrpSpPr/>
          <p:nvPr/>
        </p:nvGrpSpPr>
        <p:grpSpPr>
          <a:xfrm>
            <a:off x="3468799" y="1516899"/>
            <a:ext cx="242331" cy="465974"/>
            <a:chOff x="1625110" y="1865756"/>
            <a:chExt cx="195966" cy="376788"/>
          </a:xfrm>
        </p:grpSpPr>
        <p:sp>
          <p:nvSpPr>
            <p:cNvPr id="225" name="Google Shape;225;p31"/>
            <p:cNvSpPr/>
            <p:nvPr/>
          </p:nvSpPr>
          <p:spPr>
            <a:xfrm>
              <a:off x="1805987" y="2139541"/>
              <a:ext cx="15089" cy="15089"/>
            </a:xfrm>
            <a:custGeom>
              <a:avLst/>
              <a:gdLst/>
              <a:ahLst/>
              <a:cxnLst/>
              <a:rect l="l" t="t" r="r" b="b"/>
              <a:pathLst>
                <a:path w="559" h="559" extrusionOk="0">
                  <a:moveTo>
                    <a:pt x="279" y="0"/>
                  </a:moveTo>
                  <a:cubicBezTo>
                    <a:pt x="140" y="0"/>
                    <a:pt x="0" y="93"/>
                    <a:pt x="0" y="279"/>
                  </a:cubicBezTo>
                  <a:cubicBezTo>
                    <a:pt x="0" y="466"/>
                    <a:pt x="140" y="559"/>
                    <a:pt x="279" y="559"/>
                  </a:cubicBezTo>
                  <a:cubicBezTo>
                    <a:pt x="419" y="559"/>
                    <a:pt x="558" y="466"/>
                    <a:pt x="558" y="279"/>
                  </a:cubicBezTo>
                  <a:cubicBezTo>
                    <a:pt x="558" y="93"/>
                    <a:pt x="419" y="0"/>
                    <a:pt x="2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1"/>
            <p:cNvSpPr/>
            <p:nvPr/>
          </p:nvSpPr>
          <p:spPr>
            <a:xfrm>
              <a:off x="1625110" y="1865756"/>
              <a:ext cx="195966" cy="376788"/>
            </a:xfrm>
            <a:custGeom>
              <a:avLst/>
              <a:gdLst/>
              <a:ahLst/>
              <a:cxnLst/>
              <a:rect l="l" t="t" r="r" b="b"/>
              <a:pathLst>
                <a:path w="7260" h="13959" extrusionOk="0">
                  <a:moveTo>
                    <a:pt x="4188" y="558"/>
                  </a:moveTo>
                  <a:cubicBezTo>
                    <a:pt x="4344" y="558"/>
                    <a:pt x="4468" y="651"/>
                    <a:pt x="4468" y="807"/>
                  </a:cubicBezTo>
                  <a:lnTo>
                    <a:pt x="4468" y="1086"/>
                  </a:lnTo>
                  <a:lnTo>
                    <a:pt x="2824" y="1086"/>
                  </a:lnTo>
                  <a:lnTo>
                    <a:pt x="2824" y="807"/>
                  </a:lnTo>
                  <a:cubicBezTo>
                    <a:pt x="2824" y="682"/>
                    <a:pt x="2948" y="558"/>
                    <a:pt x="3103" y="558"/>
                  </a:cubicBezTo>
                  <a:close/>
                  <a:moveTo>
                    <a:pt x="4468" y="1644"/>
                  </a:moveTo>
                  <a:lnTo>
                    <a:pt x="4468" y="2202"/>
                  </a:lnTo>
                  <a:lnTo>
                    <a:pt x="2824" y="2202"/>
                  </a:lnTo>
                  <a:lnTo>
                    <a:pt x="2824" y="1644"/>
                  </a:lnTo>
                  <a:close/>
                  <a:moveTo>
                    <a:pt x="4468" y="2730"/>
                  </a:moveTo>
                  <a:lnTo>
                    <a:pt x="4468" y="3753"/>
                  </a:lnTo>
                  <a:cubicBezTo>
                    <a:pt x="4468" y="4033"/>
                    <a:pt x="4468" y="4312"/>
                    <a:pt x="4530" y="4560"/>
                  </a:cubicBezTo>
                  <a:cubicBezTo>
                    <a:pt x="4592" y="4839"/>
                    <a:pt x="4654" y="5087"/>
                    <a:pt x="4778" y="5335"/>
                  </a:cubicBezTo>
                  <a:cubicBezTo>
                    <a:pt x="4778" y="5397"/>
                    <a:pt x="4809" y="5459"/>
                    <a:pt x="4840" y="5490"/>
                  </a:cubicBezTo>
                  <a:lnTo>
                    <a:pt x="3630" y="6483"/>
                  </a:lnTo>
                  <a:lnTo>
                    <a:pt x="2451" y="5521"/>
                  </a:lnTo>
                  <a:lnTo>
                    <a:pt x="2513" y="5366"/>
                  </a:lnTo>
                  <a:cubicBezTo>
                    <a:pt x="2606" y="5118"/>
                    <a:pt x="2700" y="4839"/>
                    <a:pt x="2731" y="4591"/>
                  </a:cubicBezTo>
                  <a:cubicBezTo>
                    <a:pt x="2793" y="4312"/>
                    <a:pt x="2824" y="4033"/>
                    <a:pt x="2824" y="3753"/>
                  </a:cubicBezTo>
                  <a:lnTo>
                    <a:pt x="2824" y="2730"/>
                  </a:lnTo>
                  <a:close/>
                  <a:moveTo>
                    <a:pt x="3103" y="0"/>
                  </a:moveTo>
                  <a:cubicBezTo>
                    <a:pt x="2638" y="0"/>
                    <a:pt x="2265" y="372"/>
                    <a:pt x="2265" y="807"/>
                  </a:cubicBezTo>
                  <a:lnTo>
                    <a:pt x="2265" y="3753"/>
                  </a:lnTo>
                  <a:cubicBezTo>
                    <a:pt x="2265" y="4219"/>
                    <a:pt x="2172" y="4715"/>
                    <a:pt x="2017" y="5149"/>
                  </a:cubicBezTo>
                  <a:cubicBezTo>
                    <a:pt x="1831" y="5614"/>
                    <a:pt x="1552" y="6018"/>
                    <a:pt x="1242" y="6359"/>
                  </a:cubicBezTo>
                  <a:cubicBezTo>
                    <a:pt x="1025" y="6545"/>
                    <a:pt x="869" y="6762"/>
                    <a:pt x="714" y="7010"/>
                  </a:cubicBezTo>
                  <a:cubicBezTo>
                    <a:pt x="559" y="7227"/>
                    <a:pt x="435" y="7476"/>
                    <a:pt x="342" y="7724"/>
                  </a:cubicBezTo>
                  <a:cubicBezTo>
                    <a:pt x="125" y="8251"/>
                    <a:pt x="32" y="8778"/>
                    <a:pt x="32" y="9337"/>
                  </a:cubicBezTo>
                  <a:lnTo>
                    <a:pt x="32" y="12594"/>
                  </a:lnTo>
                  <a:cubicBezTo>
                    <a:pt x="1" y="12780"/>
                    <a:pt x="63" y="12966"/>
                    <a:pt x="125" y="13121"/>
                  </a:cubicBezTo>
                  <a:cubicBezTo>
                    <a:pt x="249" y="13462"/>
                    <a:pt x="528" y="13711"/>
                    <a:pt x="838" y="13866"/>
                  </a:cubicBezTo>
                  <a:cubicBezTo>
                    <a:pt x="1025" y="13928"/>
                    <a:pt x="1211" y="13959"/>
                    <a:pt x="1397" y="13959"/>
                  </a:cubicBezTo>
                  <a:lnTo>
                    <a:pt x="5895" y="13959"/>
                  </a:lnTo>
                  <a:cubicBezTo>
                    <a:pt x="6081" y="13959"/>
                    <a:pt x="6267" y="13928"/>
                    <a:pt x="6422" y="13866"/>
                  </a:cubicBezTo>
                  <a:cubicBezTo>
                    <a:pt x="6577" y="13773"/>
                    <a:pt x="6732" y="13680"/>
                    <a:pt x="6856" y="13555"/>
                  </a:cubicBezTo>
                  <a:cubicBezTo>
                    <a:pt x="6980" y="13431"/>
                    <a:pt x="7073" y="13276"/>
                    <a:pt x="7166" y="13121"/>
                  </a:cubicBezTo>
                  <a:cubicBezTo>
                    <a:pt x="7228" y="12966"/>
                    <a:pt x="7259" y="12780"/>
                    <a:pt x="7259" y="12594"/>
                  </a:cubicBezTo>
                  <a:lnTo>
                    <a:pt x="7259" y="11632"/>
                  </a:lnTo>
                  <a:cubicBezTo>
                    <a:pt x="7259" y="11477"/>
                    <a:pt x="7135" y="11353"/>
                    <a:pt x="6980" y="11353"/>
                  </a:cubicBezTo>
                  <a:lnTo>
                    <a:pt x="6980" y="11384"/>
                  </a:lnTo>
                  <a:cubicBezTo>
                    <a:pt x="6825" y="11384"/>
                    <a:pt x="6701" y="11508"/>
                    <a:pt x="6701" y="11632"/>
                  </a:cubicBezTo>
                  <a:lnTo>
                    <a:pt x="6701" y="12594"/>
                  </a:lnTo>
                  <a:cubicBezTo>
                    <a:pt x="6701" y="13059"/>
                    <a:pt x="6329" y="13400"/>
                    <a:pt x="5895" y="13400"/>
                  </a:cubicBezTo>
                  <a:lnTo>
                    <a:pt x="1397" y="13400"/>
                  </a:lnTo>
                  <a:cubicBezTo>
                    <a:pt x="931" y="13400"/>
                    <a:pt x="590" y="13059"/>
                    <a:pt x="590" y="12594"/>
                  </a:cubicBezTo>
                  <a:lnTo>
                    <a:pt x="590" y="9337"/>
                  </a:lnTo>
                  <a:cubicBezTo>
                    <a:pt x="590" y="8375"/>
                    <a:pt x="962" y="7445"/>
                    <a:pt x="1614" y="6731"/>
                  </a:cubicBezTo>
                  <a:cubicBezTo>
                    <a:pt x="1831" y="6545"/>
                    <a:pt x="1986" y="6328"/>
                    <a:pt x="2141" y="6080"/>
                  </a:cubicBezTo>
                  <a:lnTo>
                    <a:pt x="2203" y="5987"/>
                  </a:lnTo>
                  <a:lnTo>
                    <a:pt x="3475" y="7041"/>
                  </a:lnTo>
                  <a:cubicBezTo>
                    <a:pt x="3519" y="7063"/>
                    <a:pt x="3563" y="7085"/>
                    <a:pt x="3607" y="7085"/>
                  </a:cubicBezTo>
                  <a:cubicBezTo>
                    <a:pt x="3625" y="7085"/>
                    <a:pt x="3643" y="7081"/>
                    <a:pt x="3661" y="7072"/>
                  </a:cubicBezTo>
                  <a:cubicBezTo>
                    <a:pt x="3692" y="7072"/>
                    <a:pt x="3754" y="7072"/>
                    <a:pt x="3816" y="7041"/>
                  </a:cubicBezTo>
                  <a:lnTo>
                    <a:pt x="5088" y="5987"/>
                  </a:lnTo>
                  <a:lnTo>
                    <a:pt x="5150" y="6080"/>
                  </a:lnTo>
                  <a:cubicBezTo>
                    <a:pt x="5305" y="6328"/>
                    <a:pt x="5460" y="6545"/>
                    <a:pt x="5677" y="6731"/>
                  </a:cubicBezTo>
                  <a:cubicBezTo>
                    <a:pt x="6298" y="7383"/>
                    <a:pt x="6670" y="8282"/>
                    <a:pt x="6701" y="9213"/>
                  </a:cubicBezTo>
                  <a:cubicBezTo>
                    <a:pt x="6701" y="9275"/>
                    <a:pt x="6732" y="9337"/>
                    <a:pt x="6794" y="9399"/>
                  </a:cubicBezTo>
                  <a:cubicBezTo>
                    <a:pt x="6856" y="9430"/>
                    <a:pt x="6918" y="9461"/>
                    <a:pt x="6980" y="9461"/>
                  </a:cubicBezTo>
                  <a:cubicBezTo>
                    <a:pt x="7135" y="9461"/>
                    <a:pt x="7259" y="9337"/>
                    <a:pt x="7259" y="9182"/>
                  </a:cubicBezTo>
                  <a:cubicBezTo>
                    <a:pt x="7228" y="8406"/>
                    <a:pt x="6980" y="7662"/>
                    <a:pt x="6577" y="7010"/>
                  </a:cubicBezTo>
                  <a:cubicBezTo>
                    <a:pt x="6422" y="6762"/>
                    <a:pt x="6236" y="6545"/>
                    <a:pt x="6050" y="6359"/>
                  </a:cubicBezTo>
                  <a:cubicBezTo>
                    <a:pt x="5367" y="5646"/>
                    <a:pt x="4995" y="4715"/>
                    <a:pt x="4995" y="3753"/>
                  </a:cubicBezTo>
                  <a:lnTo>
                    <a:pt x="4995" y="807"/>
                  </a:lnTo>
                  <a:cubicBezTo>
                    <a:pt x="4995" y="372"/>
                    <a:pt x="4623" y="0"/>
                    <a:pt x="41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1"/>
            <p:cNvSpPr/>
            <p:nvPr/>
          </p:nvSpPr>
          <p:spPr>
            <a:xfrm>
              <a:off x="1667812" y="2080913"/>
              <a:ext cx="110561" cy="117255"/>
            </a:xfrm>
            <a:custGeom>
              <a:avLst/>
              <a:gdLst/>
              <a:ahLst/>
              <a:cxnLst/>
              <a:rect l="l" t="t" r="r" b="b"/>
              <a:pathLst>
                <a:path w="4096" h="4344" extrusionOk="0">
                  <a:moveTo>
                    <a:pt x="3568" y="528"/>
                  </a:moveTo>
                  <a:lnTo>
                    <a:pt x="3568" y="3816"/>
                  </a:lnTo>
                  <a:lnTo>
                    <a:pt x="559" y="3816"/>
                  </a:lnTo>
                  <a:lnTo>
                    <a:pt x="559" y="528"/>
                  </a:lnTo>
                  <a:close/>
                  <a:moveTo>
                    <a:pt x="280" y="1"/>
                  </a:moveTo>
                  <a:cubicBezTo>
                    <a:pt x="125" y="1"/>
                    <a:pt x="1" y="125"/>
                    <a:pt x="1" y="249"/>
                  </a:cubicBezTo>
                  <a:lnTo>
                    <a:pt x="1" y="4096"/>
                  </a:lnTo>
                  <a:cubicBezTo>
                    <a:pt x="1" y="4220"/>
                    <a:pt x="125" y="4344"/>
                    <a:pt x="280" y="4344"/>
                  </a:cubicBezTo>
                  <a:lnTo>
                    <a:pt x="3816" y="4344"/>
                  </a:lnTo>
                  <a:cubicBezTo>
                    <a:pt x="3971" y="4344"/>
                    <a:pt x="4095" y="4220"/>
                    <a:pt x="4095" y="4096"/>
                  </a:cubicBezTo>
                  <a:lnTo>
                    <a:pt x="4095" y="249"/>
                  </a:lnTo>
                  <a:cubicBezTo>
                    <a:pt x="4095" y="125"/>
                    <a:pt x="3971" y="1"/>
                    <a:pt x="38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1"/>
            <p:cNvSpPr/>
            <p:nvPr/>
          </p:nvSpPr>
          <p:spPr>
            <a:xfrm>
              <a:off x="1694616" y="2144561"/>
              <a:ext cx="56954" cy="15089"/>
            </a:xfrm>
            <a:custGeom>
              <a:avLst/>
              <a:gdLst/>
              <a:ahLst/>
              <a:cxnLst/>
              <a:rect l="l" t="t" r="r" b="b"/>
              <a:pathLst>
                <a:path w="2110" h="559" extrusionOk="0">
                  <a:moveTo>
                    <a:pt x="373" y="0"/>
                  </a:moveTo>
                  <a:cubicBezTo>
                    <a:pt x="0" y="0"/>
                    <a:pt x="0" y="559"/>
                    <a:pt x="373" y="559"/>
                  </a:cubicBezTo>
                  <a:lnTo>
                    <a:pt x="1738" y="559"/>
                  </a:lnTo>
                  <a:cubicBezTo>
                    <a:pt x="2110" y="559"/>
                    <a:pt x="2110" y="0"/>
                    <a:pt x="17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1"/>
            <p:cNvSpPr/>
            <p:nvPr/>
          </p:nvSpPr>
          <p:spPr>
            <a:xfrm>
              <a:off x="1702147" y="2115248"/>
              <a:ext cx="41892" cy="15116"/>
            </a:xfrm>
            <a:custGeom>
              <a:avLst/>
              <a:gdLst/>
              <a:ahLst/>
              <a:cxnLst/>
              <a:rect l="l" t="t" r="r" b="b"/>
              <a:pathLst>
                <a:path w="1552" h="560" extrusionOk="0">
                  <a:moveTo>
                    <a:pt x="373" y="1"/>
                  </a:moveTo>
                  <a:cubicBezTo>
                    <a:pt x="1" y="1"/>
                    <a:pt x="1" y="559"/>
                    <a:pt x="373" y="559"/>
                  </a:cubicBezTo>
                  <a:lnTo>
                    <a:pt x="1179" y="559"/>
                  </a:lnTo>
                  <a:cubicBezTo>
                    <a:pt x="1552" y="559"/>
                    <a:pt x="1552" y="1"/>
                    <a:pt x="11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 name="Google Shape;230;p31"/>
          <p:cNvGrpSpPr/>
          <p:nvPr/>
        </p:nvGrpSpPr>
        <p:grpSpPr>
          <a:xfrm>
            <a:off x="5303466" y="1516899"/>
            <a:ext cx="501151" cy="465974"/>
            <a:chOff x="2335148" y="1865756"/>
            <a:chExt cx="405265" cy="376788"/>
          </a:xfrm>
        </p:grpSpPr>
        <p:sp>
          <p:nvSpPr>
            <p:cNvPr id="231" name="Google Shape;231;p31"/>
            <p:cNvSpPr/>
            <p:nvPr/>
          </p:nvSpPr>
          <p:spPr>
            <a:xfrm>
              <a:off x="2647451" y="1931888"/>
              <a:ext cx="17599" cy="14252"/>
            </a:xfrm>
            <a:custGeom>
              <a:avLst/>
              <a:gdLst/>
              <a:ahLst/>
              <a:cxnLst/>
              <a:rect l="l" t="t" r="r" b="b"/>
              <a:pathLst>
                <a:path w="652" h="528" extrusionOk="0">
                  <a:moveTo>
                    <a:pt x="373" y="1"/>
                  </a:moveTo>
                  <a:cubicBezTo>
                    <a:pt x="0" y="1"/>
                    <a:pt x="0" y="528"/>
                    <a:pt x="373" y="528"/>
                  </a:cubicBezTo>
                  <a:cubicBezTo>
                    <a:pt x="528" y="528"/>
                    <a:pt x="652" y="404"/>
                    <a:pt x="652" y="280"/>
                  </a:cubicBezTo>
                  <a:cubicBezTo>
                    <a:pt x="652" y="125"/>
                    <a:pt x="528"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1"/>
            <p:cNvSpPr/>
            <p:nvPr/>
          </p:nvSpPr>
          <p:spPr>
            <a:xfrm>
              <a:off x="2335148" y="1865756"/>
              <a:ext cx="405265" cy="376788"/>
            </a:xfrm>
            <a:custGeom>
              <a:avLst/>
              <a:gdLst/>
              <a:ahLst/>
              <a:cxnLst/>
              <a:rect l="l" t="t" r="r" b="b"/>
              <a:pathLst>
                <a:path w="15014" h="13959" extrusionOk="0">
                  <a:moveTo>
                    <a:pt x="9678" y="558"/>
                  </a:moveTo>
                  <a:lnTo>
                    <a:pt x="9678" y="1365"/>
                  </a:lnTo>
                  <a:lnTo>
                    <a:pt x="5305" y="1365"/>
                  </a:lnTo>
                  <a:lnTo>
                    <a:pt x="5305" y="558"/>
                  </a:lnTo>
                  <a:close/>
                  <a:moveTo>
                    <a:pt x="4777" y="558"/>
                  </a:moveTo>
                  <a:lnTo>
                    <a:pt x="4777" y="1644"/>
                  </a:lnTo>
                  <a:cubicBezTo>
                    <a:pt x="4777" y="1799"/>
                    <a:pt x="4901" y="1923"/>
                    <a:pt x="5056" y="1923"/>
                  </a:cubicBezTo>
                  <a:lnTo>
                    <a:pt x="5336" y="1923"/>
                  </a:lnTo>
                  <a:lnTo>
                    <a:pt x="5336" y="2451"/>
                  </a:lnTo>
                  <a:lnTo>
                    <a:pt x="1086" y="2451"/>
                  </a:lnTo>
                  <a:lnTo>
                    <a:pt x="1086" y="558"/>
                  </a:lnTo>
                  <a:close/>
                  <a:moveTo>
                    <a:pt x="9120" y="1923"/>
                  </a:moveTo>
                  <a:lnTo>
                    <a:pt x="9151" y="3164"/>
                  </a:lnTo>
                  <a:lnTo>
                    <a:pt x="8065" y="4405"/>
                  </a:lnTo>
                  <a:lnTo>
                    <a:pt x="7755" y="4405"/>
                  </a:lnTo>
                  <a:lnTo>
                    <a:pt x="7755" y="3877"/>
                  </a:lnTo>
                  <a:cubicBezTo>
                    <a:pt x="7740" y="3722"/>
                    <a:pt x="7616" y="3645"/>
                    <a:pt x="7491" y="3645"/>
                  </a:cubicBezTo>
                  <a:cubicBezTo>
                    <a:pt x="7367" y="3645"/>
                    <a:pt x="7243" y="3722"/>
                    <a:pt x="7228" y="3877"/>
                  </a:cubicBezTo>
                  <a:lnTo>
                    <a:pt x="7228" y="4436"/>
                  </a:lnTo>
                  <a:lnTo>
                    <a:pt x="6918" y="4436"/>
                  </a:lnTo>
                  <a:lnTo>
                    <a:pt x="5863" y="3164"/>
                  </a:lnTo>
                  <a:lnTo>
                    <a:pt x="5863" y="1923"/>
                  </a:lnTo>
                  <a:close/>
                  <a:moveTo>
                    <a:pt x="12718" y="6049"/>
                  </a:moveTo>
                  <a:lnTo>
                    <a:pt x="12718" y="6607"/>
                  </a:lnTo>
                  <a:lnTo>
                    <a:pt x="12160" y="6607"/>
                  </a:lnTo>
                  <a:lnTo>
                    <a:pt x="12129" y="6049"/>
                  </a:lnTo>
                  <a:close/>
                  <a:moveTo>
                    <a:pt x="7755" y="6049"/>
                  </a:moveTo>
                  <a:lnTo>
                    <a:pt x="7755" y="6886"/>
                  </a:lnTo>
                  <a:cubicBezTo>
                    <a:pt x="7724" y="7072"/>
                    <a:pt x="7786" y="7259"/>
                    <a:pt x="7848" y="7414"/>
                  </a:cubicBezTo>
                  <a:lnTo>
                    <a:pt x="7879" y="7414"/>
                  </a:lnTo>
                  <a:cubicBezTo>
                    <a:pt x="7941" y="7569"/>
                    <a:pt x="8065" y="7724"/>
                    <a:pt x="8189" y="7848"/>
                  </a:cubicBezTo>
                  <a:cubicBezTo>
                    <a:pt x="8344" y="7972"/>
                    <a:pt x="8438" y="8158"/>
                    <a:pt x="8438" y="8375"/>
                  </a:cubicBezTo>
                  <a:lnTo>
                    <a:pt x="8438" y="9089"/>
                  </a:lnTo>
                  <a:cubicBezTo>
                    <a:pt x="8316" y="9129"/>
                    <a:pt x="8194" y="9152"/>
                    <a:pt x="8075" y="9152"/>
                  </a:cubicBezTo>
                  <a:cubicBezTo>
                    <a:pt x="7921" y="9152"/>
                    <a:pt x="7771" y="9114"/>
                    <a:pt x="7631" y="9027"/>
                  </a:cubicBezTo>
                  <a:cubicBezTo>
                    <a:pt x="7383" y="8903"/>
                    <a:pt x="7104" y="8840"/>
                    <a:pt x="6856" y="8840"/>
                  </a:cubicBezTo>
                  <a:cubicBezTo>
                    <a:pt x="6731" y="8840"/>
                    <a:pt x="6607" y="8840"/>
                    <a:pt x="6514" y="8872"/>
                  </a:cubicBezTo>
                  <a:lnTo>
                    <a:pt x="6514" y="8375"/>
                  </a:lnTo>
                  <a:cubicBezTo>
                    <a:pt x="6514" y="8189"/>
                    <a:pt x="6607" y="7972"/>
                    <a:pt x="6762" y="7848"/>
                  </a:cubicBezTo>
                  <a:cubicBezTo>
                    <a:pt x="7042" y="7600"/>
                    <a:pt x="7197" y="7259"/>
                    <a:pt x="7197" y="6886"/>
                  </a:cubicBezTo>
                  <a:lnTo>
                    <a:pt x="7197" y="6049"/>
                  </a:lnTo>
                  <a:close/>
                  <a:moveTo>
                    <a:pt x="2823" y="6049"/>
                  </a:moveTo>
                  <a:lnTo>
                    <a:pt x="2823" y="6886"/>
                  </a:lnTo>
                  <a:cubicBezTo>
                    <a:pt x="2823" y="7259"/>
                    <a:pt x="2978" y="7600"/>
                    <a:pt x="3257" y="7848"/>
                  </a:cubicBezTo>
                  <a:cubicBezTo>
                    <a:pt x="3412" y="7972"/>
                    <a:pt x="3505" y="8189"/>
                    <a:pt x="3505" y="8375"/>
                  </a:cubicBezTo>
                  <a:lnTo>
                    <a:pt x="3505" y="10950"/>
                  </a:lnTo>
                  <a:cubicBezTo>
                    <a:pt x="3505" y="11105"/>
                    <a:pt x="3381" y="11229"/>
                    <a:pt x="3226" y="11229"/>
                  </a:cubicBezTo>
                  <a:lnTo>
                    <a:pt x="1861" y="11229"/>
                  </a:lnTo>
                  <a:cubicBezTo>
                    <a:pt x="1737" y="11229"/>
                    <a:pt x="1613" y="11105"/>
                    <a:pt x="1613" y="10950"/>
                  </a:cubicBezTo>
                  <a:lnTo>
                    <a:pt x="1613" y="8375"/>
                  </a:lnTo>
                  <a:cubicBezTo>
                    <a:pt x="1613" y="8189"/>
                    <a:pt x="1675" y="7972"/>
                    <a:pt x="1861" y="7848"/>
                  </a:cubicBezTo>
                  <a:cubicBezTo>
                    <a:pt x="2110" y="7600"/>
                    <a:pt x="2296" y="7259"/>
                    <a:pt x="2296" y="6886"/>
                  </a:cubicBezTo>
                  <a:lnTo>
                    <a:pt x="2296" y="6049"/>
                  </a:lnTo>
                  <a:close/>
                  <a:moveTo>
                    <a:pt x="6837" y="9378"/>
                  </a:moveTo>
                  <a:cubicBezTo>
                    <a:pt x="7017" y="9378"/>
                    <a:pt x="7197" y="9426"/>
                    <a:pt x="7352" y="9523"/>
                  </a:cubicBezTo>
                  <a:cubicBezTo>
                    <a:pt x="7569" y="9647"/>
                    <a:pt x="7817" y="9709"/>
                    <a:pt x="8065" y="9709"/>
                  </a:cubicBezTo>
                  <a:cubicBezTo>
                    <a:pt x="8189" y="9709"/>
                    <a:pt x="8313" y="9678"/>
                    <a:pt x="8438" y="9678"/>
                  </a:cubicBezTo>
                  <a:lnTo>
                    <a:pt x="8438" y="10950"/>
                  </a:lnTo>
                  <a:cubicBezTo>
                    <a:pt x="8438" y="11105"/>
                    <a:pt x="8313" y="11229"/>
                    <a:pt x="8158" y="11229"/>
                  </a:cubicBezTo>
                  <a:lnTo>
                    <a:pt x="6793" y="11229"/>
                  </a:lnTo>
                  <a:cubicBezTo>
                    <a:pt x="6638" y="11229"/>
                    <a:pt x="6514" y="11105"/>
                    <a:pt x="6514" y="10950"/>
                  </a:cubicBezTo>
                  <a:lnTo>
                    <a:pt x="6514" y="9430"/>
                  </a:lnTo>
                  <a:cubicBezTo>
                    <a:pt x="6619" y="9395"/>
                    <a:pt x="6728" y="9378"/>
                    <a:pt x="6837" y="9378"/>
                  </a:cubicBezTo>
                  <a:close/>
                  <a:moveTo>
                    <a:pt x="12687" y="7134"/>
                  </a:moveTo>
                  <a:cubicBezTo>
                    <a:pt x="12718" y="7227"/>
                    <a:pt x="12749" y="7321"/>
                    <a:pt x="12780" y="7414"/>
                  </a:cubicBezTo>
                  <a:cubicBezTo>
                    <a:pt x="12842" y="7569"/>
                    <a:pt x="12966" y="7724"/>
                    <a:pt x="13090" y="7848"/>
                  </a:cubicBezTo>
                  <a:cubicBezTo>
                    <a:pt x="13246" y="7972"/>
                    <a:pt x="13339" y="8189"/>
                    <a:pt x="13339" y="8375"/>
                  </a:cubicBezTo>
                  <a:lnTo>
                    <a:pt x="13339" y="10950"/>
                  </a:lnTo>
                  <a:cubicBezTo>
                    <a:pt x="13339" y="11105"/>
                    <a:pt x="13214" y="11229"/>
                    <a:pt x="13090" y="11229"/>
                  </a:cubicBezTo>
                  <a:lnTo>
                    <a:pt x="11726" y="11229"/>
                  </a:lnTo>
                  <a:cubicBezTo>
                    <a:pt x="11570" y="11229"/>
                    <a:pt x="11446" y="11105"/>
                    <a:pt x="11446" y="10950"/>
                  </a:cubicBezTo>
                  <a:lnTo>
                    <a:pt x="11446" y="8375"/>
                  </a:lnTo>
                  <a:cubicBezTo>
                    <a:pt x="11446" y="8189"/>
                    <a:pt x="11539" y="7972"/>
                    <a:pt x="11695" y="7848"/>
                  </a:cubicBezTo>
                  <a:cubicBezTo>
                    <a:pt x="11912" y="7662"/>
                    <a:pt x="12036" y="7414"/>
                    <a:pt x="12098" y="7134"/>
                  </a:cubicBezTo>
                  <a:close/>
                  <a:moveTo>
                    <a:pt x="13177" y="11784"/>
                  </a:moveTo>
                  <a:cubicBezTo>
                    <a:pt x="14240" y="11784"/>
                    <a:pt x="14240" y="13404"/>
                    <a:pt x="13177" y="13404"/>
                  </a:cubicBezTo>
                  <a:cubicBezTo>
                    <a:pt x="13149" y="13404"/>
                    <a:pt x="13120" y="13403"/>
                    <a:pt x="13090" y="13400"/>
                  </a:cubicBezTo>
                  <a:lnTo>
                    <a:pt x="1861" y="13400"/>
                  </a:lnTo>
                  <a:cubicBezTo>
                    <a:pt x="1832" y="13403"/>
                    <a:pt x="1803" y="13404"/>
                    <a:pt x="1774" y="13404"/>
                  </a:cubicBezTo>
                  <a:cubicBezTo>
                    <a:pt x="712" y="13404"/>
                    <a:pt x="712" y="11784"/>
                    <a:pt x="1774" y="11784"/>
                  </a:cubicBezTo>
                  <a:cubicBezTo>
                    <a:pt x="1803" y="11784"/>
                    <a:pt x="1832" y="11785"/>
                    <a:pt x="1861" y="11787"/>
                  </a:cubicBezTo>
                  <a:lnTo>
                    <a:pt x="13090" y="11787"/>
                  </a:lnTo>
                  <a:cubicBezTo>
                    <a:pt x="13120" y="11785"/>
                    <a:pt x="13149" y="11784"/>
                    <a:pt x="13177" y="11784"/>
                  </a:cubicBezTo>
                  <a:close/>
                  <a:moveTo>
                    <a:pt x="776" y="0"/>
                  </a:moveTo>
                  <a:cubicBezTo>
                    <a:pt x="714" y="0"/>
                    <a:pt x="652" y="31"/>
                    <a:pt x="590" y="93"/>
                  </a:cubicBezTo>
                  <a:cubicBezTo>
                    <a:pt x="528" y="124"/>
                    <a:pt x="497" y="186"/>
                    <a:pt x="528" y="279"/>
                  </a:cubicBezTo>
                  <a:lnTo>
                    <a:pt x="528" y="2730"/>
                  </a:lnTo>
                  <a:cubicBezTo>
                    <a:pt x="497" y="2854"/>
                    <a:pt x="621" y="2978"/>
                    <a:pt x="776" y="2978"/>
                  </a:cubicBezTo>
                  <a:lnTo>
                    <a:pt x="5305" y="2978"/>
                  </a:lnTo>
                  <a:lnTo>
                    <a:pt x="5305" y="3257"/>
                  </a:lnTo>
                  <a:cubicBezTo>
                    <a:pt x="5305" y="3319"/>
                    <a:pt x="5336" y="3381"/>
                    <a:pt x="5367" y="3443"/>
                  </a:cubicBezTo>
                  <a:lnTo>
                    <a:pt x="6576" y="4870"/>
                  </a:lnTo>
                  <a:cubicBezTo>
                    <a:pt x="6638" y="4932"/>
                    <a:pt x="6700" y="4963"/>
                    <a:pt x="6793" y="4963"/>
                  </a:cubicBezTo>
                  <a:lnTo>
                    <a:pt x="7228" y="4963"/>
                  </a:lnTo>
                  <a:lnTo>
                    <a:pt x="7228" y="5490"/>
                  </a:lnTo>
                  <a:cubicBezTo>
                    <a:pt x="6918" y="5490"/>
                    <a:pt x="6669" y="5739"/>
                    <a:pt x="6669" y="6049"/>
                  </a:cubicBezTo>
                  <a:lnTo>
                    <a:pt x="6669" y="6886"/>
                  </a:lnTo>
                  <a:cubicBezTo>
                    <a:pt x="6669" y="7072"/>
                    <a:pt x="6576" y="7290"/>
                    <a:pt x="6421" y="7414"/>
                  </a:cubicBezTo>
                  <a:cubicBezTo>
                    <a:pt x="6297" y="7538"/>
                    <a:pt x="6173" y="7693"/>
                    <a:pt x="6111" y="7848"/>
                  </a:cubicBezTo>
                  <a:cubicBezTo>
                    <a:pt x="6018" y="8003"/>
                    <a:pt x="5987" y="8189"/>
                    <a:pt x="5987" y="8375"/>
                  </a:cubicBezTo>
                  <a:lnTo>
                    <a:pt x="5987" y="10950"/>
                  </a:lnTo>
                  <a:cubicBezTo>
                    <a:pt x="5987" y="11043"/>
                    <a:pt x="6018" y="11136"/>
                    <a:pt x="6049" y="11229"/>
                  </a:cubicBezTo>
                  <a:lnTo>
                    <a:pt x="4002" y="11229"/>
                  </a:lnTo>
                  <a:cubicBezTo>
                    <a:pt x="4033" y="11136"/>
                    <a:pt x="4064" y="11043"/>
                    <a:pt x="4064" y="10950"/>
                  </a:cubicBezTo>
                  <a:lnTo>
                    <a:pt x="4064" y="8375"/>
                  </a:lnTo>
                  <a:cubicBezTo>
                    <a:pt x="4064" y="8003"/>
                    <a:pt x="3909" y="7662"/>
                    <a:pt x="3630" y="7445"/>
                  </a:cubicBezTo>
                  <a:cubicBezTo>
                    <a:pt x="3474" y="7290"/>
                    <a:pt x="3381" y="7103"/>
                    <a:pt x="3381" y="6886"/>
                  </a:cubicBezTo>
                  <a:lnTo>
                    <a:pt x="3381" y="6049"/>
                  </a:lnTo>
                  <a:cubicBezTo>
                    <a:pt x="3381" y="5739"/>
                    <a:pt x="3133" y="5521"/>
                    <a:pt x="2823" y="5521"/>
                  </a:cubicBezTo>
                  <a:lnTo>
                    <a:pt x="2296" y="5521"/>
                  </a:lnTo>
                  <a:cubicBezTo>
                    <a:pt x="1985" y="5521"/>
                    <a:pt x="1737" y="5739"/>
                    <a:pt x="1737" y="6049"/>
                  </a:cubicBezTo>
                  <a:lnTo>
                    <a:pt x="1737" y="6886"/>
                  </a:lnTo>
                  <a:cubicBezTo>
                    <a:pt x="1737" y="7103"/>
                    <a:pt x="1644" y="7290"/>
                    <a:pt x="1489" y="7445"/>
                  </a:cubicBezTo>
                  <a:cubicBezTo>
                    <a:pt x="1210" y="7662"/>
                    <a:pt x="1055" y="8034"/>
                    <a:pt x="1086" y="8375"/>
                  </a:cubicBezTo>
                  <a:lnTo>
                    <a:pt x="1086" y="10950"/>
                  </a:lnTo>
                  <a:cubicBezTo>
                    <a:pt x="1055" y="11136"/>
                    <a:pt x="1117" y="11291"/>
                    <a:pt x="1210" y="11415"/>
                  </a:cubicBezTo>
                  <a:cubicBezTo>
                    <a:pt x="0" y="12098"/>
                    <a:pt x="497" y="13959"/>
                    <a:pt x="1861" y="13959"/>
                  </a:cubicBezTo>
                  <a:lnTo>
                    <a:pt x="13121" y="13959"/>
                  </a:lnTo>
                  <a:cubicBezTo>
                    <a:pt x="14517" y="13959"/>
                    <a:pt x="15014" y="12098"/>
                    <a:pt x="13804" y="11415"/>
                  </a:cubicBezTo>
                  <a:cubicBezTo>
                    <a:pt x="13897" y="11291"/>
                    <a:pt x="13928" y="11136"/>
                    <a:pt x="13928" y="10950"/>
                  </a:cubicBezTo>
                  <a:lnTo>
                    <a:pt x="13928" y="8375"/>
                  </a:lnTo>
                  <a:cubicBezTo>
                    <a:pt x="13928" y="8003"/>
                    <a:pt x="13773" y="7662"/>
                    <a:pt x="13494" y="7445"/>
                  </a:cubicBezTo>
                  <a:cubicBezTo>
                    <a:pt x="13401" y="7352"/>
                    <a:pt x="13339" y="7290"/>
                    <a:pt x="13308" y="7196"/>
                  </a:cubicBezTo>
                  <a:cubicBezTo>
                    <a:pt x="13246" y="7103"/>
                    <a:pt x="13246" y="6979"/>
                    <a:pt x="13246" y="6886"/>
                  </a:cubicBezTo>
                  <a:lnTo>
                    <a:pt x="13246" y="6049"/>
                  </a:lnTo>
                  <a:cubicBezTo>
                    <a:pt x="13246" y="5770"/>
                    <a:pt x="12997" y="5521"/>
                    <a:pt x="12718" y="5521"/>
                  </a:cubicBezTo>
                  <a:lnTo>
                    <a:pt x="12160" y="5521"/>
                  </a:lnTo>
                  <a:cubicBezTo>
                    <a:pt x="12142" y="5520"/>
                    <a:pt x="12125" y="5519"/>
                    <a:pt x="12108" y="5519"/>
                  </a:cubicBezTo>
                  <a:cubicBezTo>
                    <a:pt x="11822" y="5519"/>
                    <a:pt x="11601" y="5756"/>
                    <a:pt x="11601" y="6049"/>
                  </a:cubicBezTo>
                  <a:lnTo>
                    <a:pt x="11601" y="6886"/>
                  </a:lnTo>
                  <a:cubicBezTo>
                    <a:pt x="11601" y="7072"/>
                    <a:pt x="11508" y="7290"/>
                    <a:pt x="11353" y="7445"/>
                  </a:cubicBezTo>
                  <a:cubicBezTo>
                    <a:pt x="11074" y="7662"/>
                    <a:pt x="10919" y="8003"/>
                    <a:pt x="10919" y="8375"/>
                  </a:cubicBezTo>
                  <a:lnTo>
                    <a:pt x="10919" y="10950"/>
                  </a:lnTo>
                  <a:cubicBezTo>
                    <a:pt x="10919" y="11043"/>
                    <a:pt x="10950" y="11136"/>
                    <a:pt x="10981" y="11229"/>
                  </a:cubicBezTo>
                  <a:lnTo>
                    <a:pt x="8934" y="11229"/>
                  </a:lnTo>
                  <a:cubicBezTo>
                    <a:pt x="8965" y="11136"/>
                    <a:pt x="8996" y="11043"/>
                    <a:pt x="8996" y="10950"/>
                  </a:cubicBezTo>
                  <a:lnTo>
                    <a:pt x="8996" y="8375"/>
                  </a:lnTo>
                  <a:cubicBezTo>
                    <a:pt x="8996" y="8003"/>
                    <a:pt x="8841" y="7662"/>
                    <a:pt x="8562" y="7445"/>
                  </a:cubicBezTo>
                  <a:cubicBezTo>
                    <a:pt x="8406" y="7290"/>
                    <a:pt x="8313" y="7103"/>
                    <a:pt x="8313" y="6886"/>
                  </a:cubicBezTo>
                  <a:lnTo>
                    <a:pt x="8313" y="6049"/>
                  </a:lnTo>
                  <a:cubicBezTo>
                    <a:pt x="8313" y="5739"/>
                    <a:pt x="8065" y="5521"/>
                    <a:pt x="7755" y="5521"/>
                  </a:cubicBezTo>
                  <a:lnTo>
                    <a:pt x="7755" y="4963"/>
                  </a:lnTo>
                  <a:lnTo>
                    <a:pt x="8158" y="4963"/>
                  </a:lnTo>
                  <a:cubicBezTo>
                    <a:pt x="8251" y="4963"/>
                    <a:pt x="8313" y="4932"/>
                    <a:pt x="8375" y="4870"/>
                  </a:cubicBezTo>
                  <a:lnTo>
                    <a:pt x="9616" y="3443"/>
                  </a:lnTo>
                  <a:cubicBezTo>
                    <a:pt x="9647" y="3412"/>
                    <a:pt x="9678" y="3350"/>
                    <a:pt x="9678" y="3288"/>
                  </a:cubicBezTo>
                  <a:lnTo>
                    <a:pt x="9678" y="3009"/>
                  </a:lnTo>
                  <a:lnTo>
                    <a:pt x="10702" y="3009"/>
                  </a:lnTo>
                  <a:cubicBezTo>
                    <a:pt x="11074" y="3009"/>
                    <a:pt x="11074" y="2451"/>
                    <a:pt x="10702" y="2451"/>
                  </a:cubicBezTo>
                  <a:lnTo>
                    <a:pt x="9678" y="2451"/>
                  </a:lnTo>
                  <a:lnTo>
                    <a:pt x="9678" y="1923"/>
                  </a:lnTo>
                  <a:lnTo>
                    <a:pt x="9926" y="1923"/>
                  </a:lnTo>
                  <a:cubicBezTo>
                    <a:pt x="10082" y="1923"/>
                    <a:pt x="10206" y="1799"/>
                    <a:pt x="10206" y="1644"/>
                  </a:cubicBezTo>
                  <a:lnTo>
                    <a:pt x="10206" y="558"/>
                  </a:lnTo>
                  <a:lnTo>
                    <a:pt x="13928" y="558"/>
                  </a:lnTo>
                  <a:lnTo>
                    <a:pt x="13928" y="2451"/>
                  </a:lnTo>
                  <a:lnTo>
                    <a:pt x="13152" y="2451"/>
                  </a:lnTo>
                  <a:cubicBezTo>
                    <a:pt x="12811" y="2451"/>
                    <a:pt x="12811" y="3009"/>
                    <a:pt x="13152" y="3009"/>
                  </a:cubicBezTo>
                  <a:lnTo>
                    <a:pt x="14207" y="3009"/>
                  </a:lnTo>
                  <a:cubicBezTo>
                    <a:pt x="14269" y="3009"/>
                    <a:pt x="14331" y="2978"/>
                    <a:pt x="14393" y="2916"/>
                  </a:cubicBezTo>
                  <a:cubicBezTo>
                    <a:pt x="14455" y="2854"/>
                    <a:pt x="14455" y="2792"/>
                    <a:pt x="14486" y="2730"/>
                  </a:cubicBezTo>
                  <a:lnTo>
                    <a:pt x="14486" y="279"/>
                  </a:lnTo>
                  <a:cubicBezTo>
                    <a:pt x="14455" y="124"/>
                    <a:pt x="14331" y="0"/>
                    <a:pt x="14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1"/>
            <p:cNvSpPr/>
            <p:nvPr/>
          </p:nvSpPr>
          <p:spPr>
            <a:xfrm>
              <a:off x="2444818" y="2198142"/>
              <a:ext cx="16789" cy="15008"/>
            </a:xfrm>
            <a:custGeom>
              <a:avLst/>
              <a:gdLst/>
              <a:ahLst/>
              <a:cxnLst/>
              <a:rect l="l" t="t" r="r" b="b"/>
              <a:pathLst>
                <a:path w="622" h="556" extrusionOk="0">
                  <a:moveTo>
                    <a:pt x="373" y="1"/>
                  </a:moveTo>
                  <a:cubicBezTo>
                    <a:pt x="125" y="1"/>
                    <a:pt x="1" y="311"/>
                    <a:pt x="156" y="466"/>
                  </a:cubicBezTo>
                  <a:cubicBezTo>
                    <a:pt x="218" y="528"/>
                    <a:pt x="290" y="556"/>
                    <a:pt x="359" y="556"/>
                  </a:cubicBezTo>
                  <a:cubicBezTo>
                    <a:pt x="497" y="556"/>
                    <a:pt x="621" y="445"/>
                    <a:pt x="621" y="280"/>
                  </a:cubicBezTo>
                  <a:cubicBezTo>
                    <a:pt x="621" y="125"/>
                    <a:pt x="497"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1"/>
            <p:cNvSpPr/>
            <p:nvPr/>
          </p:nvSpPr>
          <p:spPr>
            <a:xfrm>
              <a:off x="2411348" y="2198142"/>
              <a:ext cx="17599" cy="15008"/>
            </a:xfrm>
            <a:custGeom>
              <a:avLst/>
              <a:gdLst/>
              <a:ahLst/>
              <a:cxnLst/>
              <a:rect l="l" t="t" r="r" b="b"/>
              <a:pathLst>
                <a:path w="652" h="556" extrusionOk="0">
                  <a:moveTo>
                    <a:pt x="372" y="1"/>
                  </a:moveTo>
                  <a:cubicBezTo>
                    <a:pt x="124" y="1"/>
                    <a:pt x="0" y="311"/>
                    <a:pt x="186" y="466"/>
                  </a:cubicBezTo>
                  <a:cubicBezTo>
                    <a:pt x="238" y="528"/>
                    <a:pt x="307" y="556"/>
                    <a:pt x="376" y="556"/>
                  </a:cubicBezTo>
                  <a:cubicBezTo>
                    <a:pt x="514" y="556"/>
                    <a:pt x="651" y="445"/>
                    <a:pt x="651" y="280"/>
                  </a:cubicBezTo>
                  <a:cubicBezTo>
                    <a:pt x="651" y="125"/>
                    <a:pt x="527"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1"/>
            <p:cNvSpPr/>
            <p:nvPr/>
          </p:nvSpPr>
          <p:spPr>
            <a:xfrm>
              <a:off x="2379712" y="2198115"/>
              <a:ext cx="15737" cy="15170"/>
            </a:xfrm>
            <a:custGeom>
              <a:avLst/>
              <a:gdLst/>
              <a:ahLst/>
              <a:cxnLst/>
              <a:rect l="l" t="t" r="r" b="b"/>
              <a:pathLst>
                <a:path w="583" h="562" extrusionOk="0">
                  <a:moveTo>
                    <a:pt x="281" y="1"/>
                  </a:moveTo>
                  <a:cubicBezTo>
                    <a:pt x="1" y="1"/>
                    <a:pt x="1" y="561"/>
                    <a:pt x="281" y="561"/>
                  </a:cubicBezTo>
                  <a:cubicBezTo>
                    <a:pt x="289" y="561"/>
                    <a:pt x="296" y="561"/>
                    <a:pt x="303" y="560"/>
                  </a:cubicBezTo>
                  <a:cubicBezTo>
                    <a:pt x="459" y="560"/>
                    <a:pt x="583" y="436"/>
                    <a:pt x="583" y="281"/>
                  </a:cubicBezTo>
                  <a:cubicBezTo>
                    <a:pt x="583" y="126"/>
                    <a:pt x="459" y="2"/>
                    <a:pt x="303" y="2"/>
                  </a:cubicBezTo>
                  <a:cubicBezTo>
                    <a:pt x="296" y="1"/>
                    <a:pt x="289" y="1"/>
                    <a:pt x="2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1"/>
            <p:cNvSpPr/>
            <p:nvPr/>
          </p:nvSpPr>
          <p:spPr>
            <a:xfrm>
              <a:off x="2477479" y="2198142"/>
              <a:ext cx="17599" cy="15008"/>
            </a:xfrm>
            <a:custGeom>
              <a:avLst/>
              <a:gdLst/>
              <a:ahLst/>
              <a:cxnLst/>
              <a:rect l="l" t="t" r="r" b="b"/>
              <a:pathLst>
                <a:path w="652" h="556" extrusionOk="0">
                  <a:moveTo>
                    <a:pt x="373" y="1"/>
                  </a:moveTo>
                  <a:cubicBezTo>
                    <a:pt x="125" y="1"/>
                    <a:pt x="1" y="311"/>
                    <a:pt x="187" y="466"/>
                  </a:cubicBezTo>
                  <a:cubicBezTo>
                    <a:pt x="238" y="528"/>
                    <a:pt x="307" y="556"/>
                    <a:pt x="376" y="556"/>
                  </a:cubicBezTo>
                  <a:cubicBezTo>
                    <a:pt x="514" y="556"/>
                    <a:pt x="652" y="445"/>
                    <a:pt x="652" y="280"/>
                  </a:cubicBezTo>
                  <a:cubicBezTo>
                    <a:pt x="652" y="125"/>
                    <a:pt x="528"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1"/>
            <p:cNvSpPr/>
            <p:nvPr/>
          </p:nvSpPr>
          <p:spPr>
            <a:xfrm>
              <a:off x="2609770" y="2198142"/>
              <a:ext cx="17599" cy="15008"/>
            </a:xfrm>
            <a:custGeom>
              <a:avLst/>
              <a:gdLst/>
              <a:ahLst/>
              <a:cxnLst/>
              <a:rect l="l" t="t" r="r" b="b"/>
              <a:pathLst>
                <a:path w="652" h="556" extrusionOk="0">
                  <a:moveTo>
                    <a:pt x="373" y="1"/>
                  </a:moveTo>
                  <a:cubicBezTo>
                    <a:pt x="125" y="1"/>
                    <a:pt x="1" y="311"/>
                    <a:pt x="187" y="466"/>
                  </a:cubicBezTo>
                  <a:cubicBezTo>
                    <a:pt x="249" y="528"/>
                    <a:pt x="321" y="556"/>
                    <a:pt x="390" y="556"/>
                  </a:cubicBezTo>
                  <a:cubicBezTo>
                    <a:pt x="528" y="556"/>
                    <a:pt x="652" y="445"/>
                    <a:pt x="652" y="280"/>
                  </a:cubicBezTo>
                  <a:cubicBezTo>
                    <a:pt x="652" y="125"/>
                    <a:pt x="528"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1"/>
            <p:cNvSpPr/>
            <p:nvPr/>
          </p:nvSpPr>
          <p:spPr>
            <a:xfrm>
              <a:off x="2510977" y="2198142"/>
              <a:ext cx="17599" cy="15008"/>
            </a:xfrm>
            <a:custGeom>
              <a:avLst/>
              <a:gdLst/>
              <a:ahLst/>
              <a:cxnLst/>
              <a:rect l="l" t="t" r="r" b="b"/>
              <a:pathLst>
                <a:path w="652" h="556" extrusionOk="0">
                  <a:moveTo>
                    <a:pt x="373" y="1"/>
                  </a:moveTo>
                  <a:cubicBezTo>
                    <a:pt x="124" y="1"/>
                    <a:pt x="0" y="311"/>
                    <a:pt x="155" y="466"/>
                  </a:cubicBezTo>
                  <a:cubicBezTo>
                    <a:pt x="217" y="528"/>
                    <a:pt x="293" y="556"/>
                    <a:pt x="367" y="556"/>
                  </a:cubicBezTo>
                  <a:cubicBezTo>
                    <a:pt x="514" y="556"/>
                    <a:pt x="652" y="445"/>
                    <a:pt x="652" y="280"/>
                  </a:cubicBezTo>
                  <a:cubicBezTo>
                    <a:pt x="621" y="125"/>
                    <a:pt x="497"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1"/>
            <p:cNvSpPr/>
            <p:nvPr/>
          </p:nvSpPr>
          <p:spPr>
            <a:xfrm>
              <a:off x="2643267" y="2198142"/>
              <a:ext cx="17599" cy="15008"/>
            </a:xfrm>
            <a:custGeom>
              <a:avLst/>
              <a:gdLst/>
              <a:ahLst/>
              <a:cxnLst/>
              <a:rect l="l" t="t" r="r" b="b"/>
              <a:pathLst>
                <a:path w="652" h="556" extrusionOk="0">
                  <a:moveTo>
                    <a:pt x="373" y="1"/>
                  </a:moveTo>
                  <a:cubicBezTo>
                    <a:pt x="124" y="1"/>
                    <a:pt x="0" y="311"/>
                    <a:pt x="186" y="466"/>
                  </a:cubicBezTo>
                  <a:cubicBezTo>
                    <a:pt x="238" y="528"/>
                    <a:pt x="307" y="556"/>
                    <a:pt x="376" y="556"/>
                  </a:cubicBezTo>
                  <a:cubicBezTo>
                    <a:pt x="514" y="556"/>
                    <a:pt x="652" y="445"/>
                    <a:pt x="652" y="280"/>
                  </a:cubicBezTo>
                  <a:cubicBezTo>
                    <a:pt x="652" y="125"/>
                    <a:pt x="528"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1"/>
            <p:cNvSpPr/>
            <p:nvPr/>
          </p:nvSpPr>
          <p:spPr>
            <a:xfrm>
              <a:off x="2675928" y="2198142"/>
              <a:ext cx="17599" cy="15008"/>
            </a:xfrm>
            <a:custGeom>
              <a:avLst/>
              <a:gdLst/>
              <a:ahLst/>
              <a:cxnLst/>
              <a:rect l="l" t="t" r="r" b="b"/>
              <a:pathLst>
                <a:path w="652" h="556" extrusionOk="0">
                  <a:moveTo>
                    <a:pt x="372" y="1"/>
                  </a:moveTo>
                  <a:cubicBezTo>
                    <a:pt x="124" y="1"/>
                    <a:pt x="0" y="311"/>
                    <a:pt x="186" y="466"/>
                  </a:cubicBezTo>
                  <a:cubicBezTo>
                    <a:pt x="248" y="528"/>
                    <a:pt x="321" y="556"/>
                    <a:pt x="390" y="556"/>
                  </a:cubicBezTo>
                  <a:cubicBezTo>
                    <a:pt x="527" y="556"/>
                    <a:pt x="652" y="445"/>
                    <a:pt x="652" y="280"/>
                  </a:cubicBezTo>
                  <a:cubicBezTo>
                    <a:pt x="652" y="125"/>
                    <a:pt x="527"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1"/>
            <p:cNvSpPr/>
            <p:nvPr/>
          </p:nvSpPr>
          <p:spPr>
            <a:xfrm>
              <a:off x="2545500" y="2198115"/>
              <a:ext cx="15737" cy="15170"/>
            </a:xfrm>
            <a:custGeom>
              <a:avLst/>
              <a:gdLst/>
              <a:ahLst/>
              <a:cxnLst/>
              <a:rect l="l" t="t" r="r" b="b"/>
              <a:pathLst>
                <a:path w="583" h="562" extrusionOk="0">
                  <a:moveTo>
                    <a:pt x="281" y="1"/>
                  </a:moveTo>
                  <a:cubicBezTo>
                    <a:pt x="0" y="1"/>
                    <a:pt x="0" y="561"/>
                    <a:pt x="281" y="561"/>
                  </a:cubicBezTo>
                  <a:cubicBezTo>
                    <a:pt x="288" y="561"/>
                    <a:pt x="296" y="561"/>
                    <a:pt x="303" y="560"/>
                  </a:cubicBezTo>
                  <a:cubicBezTo>
                    <a:pt x="458" y="560"/>
                    <a:pt x="582" y="436"/>
                    <a:pt x="582" y="281"/>
                  </a:cubicBezTo>
                  <a:cubicBezTo>
                    <a:pt x="582" y="126"/>
                    <a:pt x="458" y="2"/>
                    <a:pt x="303" y="2"/>
                  </a:cubicBezTo>
                  <a:cubicBezTo>
                    <a:pt x="296" y="1"/>
                    <a:pt x="288" y="1"/>
                    <a:pt x="2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1"/>
            <p:cNvSpPr/>
            <p:nvPr/>
          </p:nvSpPr>
          <p:spPr>
            <a:xfrm>
              <a:off x="2577109" y="2198250"/>
              <a:ext cx="17626" cy="14981"/>
            </a:xfrm>
            <a:custGeom>
              <a:avLst/>
              <a:gdLst/>
              <a:ahLst/>
              <a:cxnLst/>
              <a:rect l="l" t="t" r="r" b="b"/>
              <a:pathLst>
                <a:path w="653" h="555" extrusionOk="0">
                  <a:moveTo>
                    <a:pt x="360" y="0"/>
                  </a:moveTo>
                  <a:cubicBezTo>
                    <a:pt x="290" y="0"/>
                    <a:pt x="218" y="28"/>
                    <a:pt x="156" y="90"/>
                  </a:cubicBezTo>
                  <a:cubicBezTo>
                    <a:pt x="1" y="245"/>
                    <a:pt x="125" y="555"/>
                    <a:pt x="373" y="555"/>
                  </a:cubicBezTo>
                  <a:cubicBezTo>
                    <a:pt x="528" y="555"/>
                    <a:pt x="652" y="431"/>
                    <a:pt x="652" y="276"/>
                  </a:cubicBezTo>
                  <a:cubicBezTo>
                    <a:pt x="632" y="110"/>
                    <a:pt x="501" y="0"/>
                    <a:pt x="3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3" name="Google Shape;243;p31"/>
          <p:cNvSpPr/>
          <p:nvPr/>
        </p:nvSpPr>
        <p:spPr>
          <a:xfrm>
            <a:off x="1222575" y="1345636"/>
            <a:ext cx="808500" cy="8085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1"/>
          <p:cNvSpPr/>
          <p:nvPr/>
        </p:nvSpPr>
        <p:spPr>
          <a:xfrm>
            <a:off x="3185714" y="1345636"/>
            <a:ext cx="808500" cy="8085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1"/>
          <p:cNvSpPr/>
          <p:nvPr/>
        </p:nvSpPr>
        <p:spPr>
          <a:xfrm>
            <a:off x="5149791" y="1345636"/>
            <a:ext cx="808500" cy="8085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1"/>
          <p:cNvSpPr/>
          <p:nvPr/>
        </p:nvSpPr>
        <p:spPr>
          <a:xfrm>
            <a:off x="7112931" y="1345636"/>
            <a:ext cx="808500" cy="8085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103312"/>
    </mc:Choice>
    <mc:Fallback xmlns="">
      <p:transition spd="slow" advTm="103312"/>
    </mc:Fallback>
  </mc:AlternateContent>
  <p:extLst>
    <p:ext uri="{E180D4A7-C9FB-4DFB-919C-405C955672EB}">
      <p14:showEvtLst xmlns:p14="http://schemas.microsoft.com/office/powerpoint/2010/main">
        <p14:playEvt time="8" objId="2"/>
        <p14:stopEvt time="102523" objId="2"/>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cxnSp>
        <p:nvCxnSpPr>
          <p:cNvPr id="251" name="Google Shape;251;p32"/>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sp>
        <p:nvSpPr>
          <p:cNvPr id="252" name="Google Shape;252;p32"/>
          <p:cNvSpPr txBox="1">
            <a:spLocks noGrp="1"/>
          </p:cNvSpPr>
          <p:nvPr>
            <p:ph type="title"/>
          </p:nvPr>
        </p:nvSpPr>
        <p:spPr>
          <a:xfrm>
            <a:off x="720000" y="3688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Summary Statistics</a:t>
            </a:r>
            <a:endParaRPr/>
          </a:p>
        </p:txBody>
      </p:sp>
      <p:sp>
        <p:nvSpPr>
          <p:cNvPr id="253" name="Google Shape;253;p32"/>
          <p:cNvSpPr/>
          <p:nvPr/>
        </p:nvSpPr>
        <p:spPr>
          <a:xfrm>
            <a:off x="5644625" y="629100"/>
            <a:ext cx="1998600" cy="4384200"/>
          </a:xfrm>
          <a:prstGeom prst="wedgeRectCallout">
            <a:avLst>
              <a:gd name="adj1" fmla="val 22521"/>
              <a:gd name="adj2" fmla="val 50089"/>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100"/>
              <a:buFont typeface="Arial"/>
              <a:buNone/>
            </a:pPr>
            <a:r>
              <a:rPr lang="en" sz="1000">
                <a:solidFill>
                  <a:schemeClr val="lt1"/>
                </a:solidFill>
                <a:latin typeface="Work Sans"/>
                <a:ea typeface="Work Sans"/>
                <a:cs typeface="Work Sans"/>
                <a:sym typeface="Work Sans"/>
              </a:rPr>
              <a:t>Fixed Acidity:</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3.8</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15.9</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7.22</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Volatile Acidity: </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0.08</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1.58</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0.34</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Citric Acid:</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0</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1.66</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0.319</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Residual Sugar:</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0.60</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65.8</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5.44</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Chlorides: </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0.009</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0.611</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0.056</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Free Sulfur Dioxide:</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1</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289</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30.52</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Total Sulfur Dioxide:</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6</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440</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115.7</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endParaRPr sz="1000">
              <a:solidFill>
                <a:schemeClr val="lt1"/>
              </a:solidFill>
              <a:latin typeface="Work Sans"/>
              <a:ea typeface="Work Sans"/>
              <a:cs typeface="Work Sans"/>
              <a:sym typeface="Work Sans"/>
            </a:endParaRPr>
          </a:p>
        </p:txBody>
      </p:sp>
      <p:sp>
        <p:nvSpPr>
          <p:cNvPr id="254" name="Google Shape;254;p32"/>
          <p:cNvSpPr txBox="1"/>
          <p:nvPr/>
        </p:nvSpPr>
        <p:spPr>
          <a:xfrm flipH="1">
            <a:off x="80760" y="1017725"/>
            <a:ext cx="4281300" cy="364800"/>
          </a:xfrm>
          <a:prstGeom prst="rect">
            <a:avLst/>
          </a:prstGeom>
          <a:noFill/>
          <a:ln>
            <a:noFill/>
          </a:ln>
        </p:spPr>
        <p:txBody>
          <a:bodyPr spcFirstLastPara="1" wrap="square" lIns="90000" tIns="91425" rIns="91425" bIns="91425" anchor="ctr" anchorCtr="0">
            <a:noAutofit/>
          </a:bodyPr>
          <a:lstStyle/>
          <a:p>
            <a:pPr marL="0" marR="0" lvl="0" indent="0" algn="l" rtl="0">
              <a:spcBef>
                <a:spcPts val="0"/>
              </a:spcBef>
              <a:spcAft>
                <a:spcPts val="0"/>
              </a:spcAft>
              <a:buNone/>
            </a:pPr>
            <a:r>
              <a:rPr lang="en" sz="2000">
                <a:solidFill>
                  <a:schemeClr val="lt1"/>
                </a:solidFill>
                <a:latin typeface="Bebas Neue"/>
                <a:ea typeface="Bebas Neue"/>
                <a:cs typeface="Bebas Neue"/>
                <a:sym typeface="Bebas Neue"/>
              </a:rPr>
              <a:t>Wine Type &amp; ranking distribution</a:t>
            </a:r>
            <a:endParaRPr sz="2000">
              <a:solidFill>
                <a:schemeClr val="lt1"/>
              </a:solidFill>
              <a:latin typeface="Bebas Neue"/>
              <a:ea typeface="Bebas Neue"/>
              <a:cs typeface="Bebas Neue"/>
              <a:sym typeface="Bebas Neue"/>
            </a:endParaRPr>
          </a:p>
        </p:txBody>
      </p:sp>
      <p:sp>
        <p:nvSpPr>
          <p:cNvPr id="255" name="Google Shape;255;p32"/>
          <p:cNvSpPr txBox="1"/>
          <p:nvPr/>
        </p:nvSpPr>
        <p:spPr>
          <a:xfrm>
            <a:off x="830125" y="1495925"/>
            <a:ext cx="1105200" cy="31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1"/>
                </a:solidFill>
                <a:latin typeface="Work Sans"/>
                <a:ea typeface="Work Sans"/>
                <a:cs typeface="Work Sans"/>
                <a:sym typeface="Work Sans"/>
              </a:rPr>
              <a:t>Red Wine </a:t>
            </a:r>
            <a:endParaRPr sz="1200">
              <a:solidFill>
                <a:schemeClr val="lt1"/>
              </a:solidFill>
              <a:latin typeface="Work Sans"/>
              <a:ea typeface="Work Sans"/>
              <a:cs typeface="Work Sans"/>
              <a:sym typeface="Work Sans"/>
            </a:endParaRPr>
          </a:p>
        </p:txBody>
      </p:sp>
      <p:sp>
        <p:nvSpPr>
          <p:cNvPr id="256" name="Google Shape;256;p32"/>
          <p:cNvSpPr/>
          <p:nvPr/>
        </p:nvSpPr>
        <p:spPr>
          <a:xfrm flipH="1">
            <a:off x="1990408" y="1566437"/>
            <a:ext cx="2517900" cy="1734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2"/>
          <p:cNvSpPr/>
          <p:nvPr/>
        </p:nvSpPr>
        <p:spPr>
          <a:xfrm flipH="1">
            <a:off x="1990400" y="1566425"/>
            <a:ext cx="577200" cy="173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2"/>
          <p:cNvSpPr/>
          <p:nvPr/>
        </p:nvSpPr>
        <p:spPr>
          <a:xfrm flipH="1">
            <a:off x="1990390" y="2855086"/>
            <a:ext cx="2517900" cy="1734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2"/>
          <p:cNvSpPr/>
          <p:nvPr/>
        </p:nvSpPr>
        <p:spPr>
          <a:xfrm flipH="1">
            <a:off x="1990410" y="2855075"/>
            <a:ext cx="1565400" cy="173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2"/>
          <p:cNvSpPr/>
          <p:nvPr/>
        </p:nvSpPr>
        <p:spPr>
          <a:xfrm flipH="1">
            <a:off x="1990405" y="1988974"/>
            <a:ext cx="2517900" cy="1734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2"/>
          <p:cNvSpPr/>
          <p:nvPr/>
        </p:nvSpPr>
        <p:spPr>
          <a:xfrm flipH="1">
            <a:off x="1984276" y="1988975"/>
            <a:ext cx="1848900" cy="173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2"/>
          <p:cNvSpPr txBox="1"/>
          <p:nvPr/>
        </p:nvSpPr>
        <p:spPr>
          <a:xfrm flipH="1">
            <a:off x="5649875" y="269100"/>
            <a:ext cx="2708100" cy="360000"/>
          </a:xfrm>
          <a:prstGeom prst="rect">
            <a:avLst/>
          </a:prstGeom>
          <a:noFill/>
          <a:ln>
            <a:noFill/>
          </a:ln>
        </p:spPr>
        <p:txBody>
          <a:bodyPr spcFirstLastPara="1" wrap="square" lIns="90000" tIns="91425" rIns="91425" bIns="91425" anchor="ctr" anchorCtr="0">
            <a:noAutofit/>
          </a:bodyPr>
          <a:lstStyle/>
          <a:p>
            <a:pPr marL="0" lvl="0" indent="0" algn="l" rtl="0">
              <a:spcBef>
                <a:spcPts val="0"/>
              </a:spcBef>
              <a:spcAft>
                <a:spcPts val="0"/>
              </a:spcAft>
              <a:buNone/>
            </a:pPr>
            <a:r>
              <a:rPr lang="en" sz="2000">
                <a:solidFill>
                  <a:schemeClr val="lt1"/>
                </a:solidFill>
                <a:latin typeface="Bebas Neue"/>
                <a:ea typeface="Bebas Neue"/>
                <a:cs typeface="Bebas Neue"/>
                <a:sym typeface="Bebas Neue"/>
              </a:rPr>
              <a:t>Independent variables:</a:t>
            </a:r>
            <a:endParaRPr sz="2000">
              <a:solidFill>
                <a:schemeClr val="lt1"/>
              </a:solidFill>
              <a:latin typeface="Bebas Neue"/>
              <a:ea typeface="Bebas Neue"/>
              <a:cs typeface="Bebas Neue"/>
              <a:sym typeface="Bebas Neue"/>
            </a:endParaRPr>
          </a:p>
        </p:txBody>
      </p:sp>
      <p:sp>
        <p:nvSpPr>
          <p:cNvPr id="263" name="Google Shape;263;p32"/>
          <p:cNvSpPr txBox="1"/>
          <p:nvPr/>
        </p:nvSpPr>
        <p:spPr>
          <a:xfrm>
            <a:off x="227578" y="1495913"/>
            <a:ext cx="718200" cy="31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1"/>
                </a:solidFill>
                <a:latin typeface="Bebas Neue"/>
                <a:ea typeface="Bebas Neue"/>
                <a:cs typeface="Bebas Neue"/>
                <a:sym typeface="Bebas Neue"/>
              </a:rPr>
              <a:t>24.6%</a:t>
            </a:r>
            <a:endParaRPr sz="2000">
              <a:solidFill>
                <a:schemeClr val="lt1"/>
              </a:solidFill>
              <a:latin typeface="Bebas Neue"/>
              <a:ea typeface="Bebas Neue"/>
              <a:cs typeface="Bebas Neue"/>
              <a:sym typeface="Bebas Neue"/>
            </a:endParaRPr>
          </a:p>
        </p:txBody>
      </p:sp>
      <p:sp>
        <p:nvSpPr>
          <p:cNvPr id="264" name="Google Shape;264;p32"/>
          <p:cNvSpPr txBox="1"/>
          <p:nvPr/>
        </p:nvSpPr>
        <p:spPr>
          <a:xfrm>
            <a:off x="793375" y="1923725"/>
            <a:ext cx="1178700" cy="31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200">
                <a:solidFill>
                  <a:schemeClr val="lt1"/>
                </a:solidFill>
                <a:latin typeface="Work Sans"/>
                <a:ea typeface="Work Sans"/>
                <a:cs typeface="Work Sans"/>
                <a:sym typeface="Work Sans"/>
              </a:rPr>
              <a:t>White Wine</a:t>
            </a:r>
            <a:endParaRPr sz="1200">
              <a:solidFill>
                <a:schemeClr val="lt1"/>
              </a:solidFill>
              <a:latin typeface="Work Sans"/>
              <a:ea typeface="Work Sans"/>
              <a:cs typeface="Work Sans"/>
              <a:sym typeface="Work Sans"/>
            </a:endParaRPr>
          </a:p>
        </p:txBody>
      </p:sp>
      <p:sp>
        <p:nvSpPr>
          <p:cNvPr id="265" name="Google Shape;265;p32"/>
          <p:cNvSpPr txBox="1"/>
          <p:nvPr/>
        </p:nvSpPr>
        <p:spPr>
          <a:xfrm>
            <a:off x="227578" y="1923713"/>
            <a:ext cx="718200" cy="30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1"/>
                </a:solidFill>
                <a:latin typeface="Bebas Neue"/>
                <a:ea typeface="Bebas Neue"/>
                <a:cs typeface="Bebas Neue"/>
                <a:sym typeface="Bebas Neue"/>
              </a:rPr>
              <a:t>75.3%</a:t>
            </a:r>
            <a:endParaRPr sz="2000">
              <a:solidFill>
                <a:schemeClr val="lt1"/>
              </a:solidFill>
              <a:latin typeface="Bebas Neue"/>
              <a:ea typeface="Bebas Neue"/>
              <a:cs typeface="Bebas Neue"/>
              <a:sym typeface="Bebas Neue"/>
            </a:endParaRPr>
          </a:p>
        </p:txBody>
      </p:sp>
      <p:sp>
        <p:nvSpPr>
          <p:cNvPr id="266" name="Google Shape;266;p32"/>
          <p:cNvSpPr txBox="1"/>
          <p:nvPr/>
        </p:nvSpPr>
        <p:spPr>
          <a:xfrm>
            <a:off x="227578" y="2351525"/>
            <a:ext cx="718200" cy="293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1"/>
                </a:solidFill>
                <a:latin typeface="Bebas Neue"/>
                <a:ea typeface="Bebas Neue"/>
                <a:cs typeface="Bebas Neue"/>
                <a:sym typeface="Bebas Neue"/>
              </a:rPr>
              <a:t>36.7%</a:t>
            </a:r>
            <a:endParaRPr sz="2000">
              <a:solidFill>
                <a:schemeClr val="lt1"/>
              </a:solidFill>
              <a:latin typeface="Bebas Neue"/>
              <a:ea typeface="Bebas Neue"/>
              <a:cs typeface="Bebas Neue"/>
              <a:sym typeface="Bebas Neue"/>
            </a:endParaRPr>
          </a:p>
        </p:txBody>
      </p:sp>
      <p:sp>
        <p:nvSpPr>
          <p:cNvPr id="267" name="Google Shape;267;p32"/>
          <p:cNvSpPr/>
          <p:nvPr/>
        </p:nvSpPr>
        <p:spPr>
          <a:xfrm flipH="1">
            <a:off x="1990390" y="2411536"/>
            <a:ext cx="2517900" cy="1734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2"/>
          <p:cNvSpPr txBox="1"/>
          <p:nvPr/>
        </p:nvSpPr>
        <p:spPr>
          <a:xfrm>
            <a:off x="805575" y="2351525"/>
            <a:ext cx="1178700" cy="31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200">
                <a:solidFill>
                  <a:schemeClr val="lt1"/>
                </a:solidFill>
                <a:latin typeface="Work Sans"/>
                <a:ea typeface="Work Sans"/>
                <a:cs typeface="Work Sans"/>
                <a:sym typeface="Work Sans"/>
              </a:rPr>
              <a:t>Low Ranking</a:t>
            </a:r>
            <a:endParaRPr sz="1200">
              <a:solidFill>
                <a:schemeClr val="lt1"/>
              </a:solidFill>
              <a:latin typeface="Work Sans"/>
              <a:ea typeface="Work Sans"/>
              <a:cs typeface="Work Sans"/>
              <a:sym typeface="Work Sans"/>
            </a:endParaRPr>
          </a:p>
        </p:txBody>
      </p:sp>
      <p:sp>
        <p:nvSpPr>
          <p:cNvPr id="269" name="Google Shape;269;p32"/>
          <p:cNvSpPr/>
          <p:nvPr/>
        </p:nvSpPr>
        <p:spPr>
          <a:xfrm flipH="1">
            <a:off x="1990395" y="2411525"/>
            <a:ext cx="828300" cy="173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2"/>
          <p:cNvSpPr txBox="1"/>
          <p:nvPr/>
        </p:nvSpPr>
        <p:spPr>
          <a:xfrm>
            <a:off x="75175" y="2779325"/>
            <a:ext cx="1005000" cy="293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1"/>
                </a:solidFill>
                <a:latin typeface="Bebas Neue"/>
                <a:ea typeface="Bebas Neue"/>
                <a:cs typeface="Bebas Neue"/>
                <a:sym typeface="Bebas Neue"/>
              </a:rPr>
              <a:t>63.3%</a:t>
            </a:r>
            <a:endParaRPr sz="2000">
              <a:solidFill>
                <a:schemeClr val="lt1"/>
              </a:solidFill>
              <a:latin typeface="Bebas Neue"/>
              <a:ea typeface="Bebas Neue"/>
              <a:cs typeface="Bebas Neue"/>
              <a:sym typeface="Bebas Neue"/>
            </a:endParaRPr>
          </a:p>
        </p:txBody>
      </p:sp>
      <p:sp>
        <p:nvSpPr>
          <p:cNvPr id="271" name="Google Shape;271;p32"/>
          <p:cNvSpPr txBox="1"/>
          <p:nvPr/>
        </p:nvSpPr>
        <p:spPr>
          <a:xfrm>
            <a:off x="793375" y="2779325"/>
            <a:ext cx="1178700" cy="31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200">
                <a:solidFill>
                  <a:schemeClr val="lt1"/>
                </a:solidFill>
                <a:latin typeface="Work Sans"/>
                <a:ea typeface="Work Sans"/>
                <a:cs typeface="Work Sans"/>
                <a:sym typeface="Work Sans"/>
              </a:rPr>
              <a:t>High Ranking</a:t>
            </a:r>
            <a:endParaRPr sz="1200">
              <a:solidFill>
                <a:schemeClr val="lt1"/>
              </a:solidFill>
              <a:latin typeface="Work Sans"/>
              <a:ea typeface="Work Sans"/>
              <a:cs typeface="Work Sans"/>
              <a:sym typeface="Work Sans"/>
            </a:endParaRPr>
          </a:p>
        </p:txBody>
      </p:sp>
      <p:sp>
        <p:nvSpPr>
          <p:cNvPr id="272" name="Google Shape;272;p32"/>
          <p:cNvSpPr/>
          <p:nvPr/>
        </p:nvSpPr>
        <p:spPr>
          <a:xfrm>
            <a:off x="7301600" y="629100"/>
            <a:ext cx="1998600" cy="4384200"/>
          </a:xfrm>
          <a:prstGeom prst="wedgeRectCallout">
            <a:avLst>
              <a:gd name="adj1" fmla="val 22521"/>
              <a:gd name="adj2" fmla="val 50089"/>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100"/>
              <a:buFont typeface="Arial"/>
              <a:buNone/>
            </a:pPr>
            <a:r>
              <a:rPr lang="en" sz="1000">
                <a:solidFill>
                  <a:schemeClr val="lt1"/>
                </a:solidFill>
                <a:latin typeface="Work Sans"/>
                <a:ea typeface="Work Sans"/>
                <a:cs typeface="Work Sans"/>
                <a:sym typeface="Work Sans"/>
              </a:rPr>
              <a:t>Density:</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0.987</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1.039</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0.995</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ph: </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2.72</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4.01</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3.219</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Sulphates:</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0.22</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2</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0.995</a:t>
            </a: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r>
              <a:rPr lang="en" sz="1000">
                <a:solidFill>
                  <a:schemeClr val="lt1"/>
                </a:solidFill>
                <a:latin typeface="Work Sans"/>
                <a:ea typeface="Work Sans"/>
                <a:cs typeface="Work Sans"/>
                <a:sym typeface="Work Sans"/>
              </a:rPr>
              <a:t>Alcohol:</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Minimum: 8</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Maximum: 14.9</a:t>
            </a:r>
            <a:endParaRPr sz="1000">
              <a:solidFill>
                <a:schemeClr val="lt1"/>
              </a:solidFill>
              <a:latin typeface="Work Sans"/>
              <a:ea typeface="Work Sans"/>
              <a:cs typeface="Work Sans"/>
              <a:sym typeface="Work Sans"/>
            </a:endParaRPr>
          </a:p>
          <a:p>
            <a:pPr marL="457200" marR="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Average: 10.491</a:t>
            </a:r>
            <a:endParaRPr sz="1000">
              <a:solidFill>
                <a:schemeClr val="lt1"/>
              </a:solidFill>
              <a:latin typeface="Work Sans"/>
              <a:ea typeface="Work Sans"/>
              <a:cs typeface="Work Sans"/>
              <a:sym typeface="Work Sans"/>
            </a:endParaRPr>
          </a:p>
          <a:p>
            <a:pPr marL="457200" marR="0" lvl="0" indent="0" algn="l" rtl="0">
              <a:spcBef>
                <a:spcPts val="0"/>
              </a:spcBef>
              <a:spcAft>
                <a:spcPts val="0"/>
              </a:spcAft>
              <a:buNone/>
            </a:pPr>
            <a:endParaRPr sz="1000">
              <a:solidFill>
                <a:schemeClr val="lt1"/>
              </a:solidFill>
              <a:latin typeface="Work Sans"/>
              <a:ea typeface="Work Sans"/>
              <a:cs typeface="Work Sans"/>
              <a:sym typeface="Work Sans"/>
            </a:endParaRPr>
          </a:p>
          <a:p>
            <a:pPr marL="0" marR="0" lvl="0" indent="0" algn="l" rtl="0">
              <a:spcBef>
                <a:spcPts val="0"/>
              </a:spcBef>
              <a:spcAft>
                <a:spcPts val="0"/>
              </a:spcAft>
              <a:buNone/>
            </a:pPr>
            <a:endParaRPr sz="1000">
              <a:solidFill>
                <a:schemeClr val="lt1"/>
              </a:solidFill>
              <a:latin typeface="Work Sans"/>
              <a:ea typeface="Work Sans"/>
              <a:cs typeface="Work Sans"/>
              <a:sym typeface="Work Sans"/>
            </a:endParaRPr>
          </a:p>
        </p:txBody>
      </p:sp>
      <p:sp>
        <p:nvSpPr>
          <p:cNvPr id="273" name="Google Shape;273;p32"/>
          <p:cNvSpPr txBox="1"/>
          <p:nvPr/>
        </p:nvSpPr>
        <p:spPr>
          <a:xfrm flipH="1">
            <a:off x="138360" y="3222425"/>
            <a:ext cx="4281300" cy="364800"/>
          </a:xfrm>
          <a:prstGeom prst="rect">
            <a:avLst/>
          </a:prstGeom>
          <a:noFill/>
          <a:ln>
            <a:noFill/>
          </a:ln>
        </p:spPr>
        <p:txBody>
          <a:bodyPr spcFirstLastPara="1" wrap="square" lIns="90000" tIns="91425" rIns="91425" bIns="91425" anchor="ctr" anchorCtr="0">
            <a:noAutofit/>
          </a:bodyPr>
          <a:lstStyle/>
          <a:p>
            <a:pPr marL="0" marR="0" lvl="0" indent="0" algn="l" rtl="0">
              <a:spcBef>
                <a:spcPts val="0"/>
              </a:spcBef>
              <a:spcAft>
                <a:spcPts val="0"/>
              </a:spcAft>
              <a:buNone/>
            </a:pPr>
            <a:r>
              <a:rPr lang="en" sz="2000">
                <a:solidFill>
                  <a:schemeClr val="lt1"/>
                </a:solidFill>
                <a:latin typeface="Bebas Neue"/>
                <a:ea typeface="Bebas Neue"/>
                <a:cs typeface="Bebas Neue"/>
                <a:sym typeface="Bebas Neue"/>
              </a:rPr>
              <a:t>Variable Breakdown:</a:t>
            </a:r>
            <a:endParaRPr sz="2000">
              <a:solidFill>
                <a:schemeClr val="lt1"/>
              </a:solidFill>
              <a:latin typeface="Bebas Neue"/>
              <a:ea typeface="Bebas Neue"/>
              <a:cs typeface="Bebas Neue"/>
              <a:sym typeface="Bebas Neue"/>
            </a:endParaRPr>
          </a:p>
        </p:txBody>
      </p:sp>
      <p:sp>
        <p:nvSpPr>
          <p:cNvPr id="274" name="Google Shape;274;p32"/>
          <p:cNvSpPr txBox="1"/>
          <p:nvPr/>
        </p:nvSpPr>
        <p:spPr>
          <a:xfrm>
            <a:off x="146625" y="3506925"/>
            <a:ext cx="5202000" cy="1723800"/>
          </a:xfrm>
          <a:prstGeom prst="rect">
            <a:avLst/>
          </a:prstGeom>
          <a:noFill/>
          <a:ln>
            <a:noFill/>
          </a:ln>
        </p:spPr>
        <p:txBody>
          <a:bodyPr spcFirstLastPara="1" wrap="square" lIns="91425" tIns="91425" rIns="91425" bIns="91425" anchor="t" anchorCtr="0">
            <a:spAutoFit/>
          </a:bodyPr>
          <a:lstStyle/>
          <a:p>
            <a:pPr marL="45720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Target Variable: Ranking</a:t>
            </a:r>
            <a:endParaRPr sz="1000">
              <a:solidFill>
                <a:schemeClr val="lt1"/>
              </a:solidFill>
              <a:latin typeface="Work Sans"/>
              <a:ea typeface="Work Sans"/>
              <a:cs typeface="Work Sans"/>
              <a:sym typeface="Work Sans"/>
            </a:endParaRPr>
          </a:p>
          <a:p>
            <a:pPr marL="914400" lvl="1"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Binary, Categorical, Nominal</a:t>
            </a:r>
            <a:endParaRPr sz="1000">
              <a:solidFill>
                <a:schemeClr val="lt1"/>
              </a:solidFill>
              <a:latin typeface="Work Sans"/>
              <a:ea typeface="Work Sans"/>
              <a:cs typeface="Work Sans"/>
              <a:sym typeface="Work Sans"/>
            </a:endParaRPr>
          </a:p>
          <a:p>
            <a:pPr marL="457200" lvl="0"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Predictors:</a:t>
            </a:r>
            <a:endParaRPr sz="1000">
              <a:solidFill>
                <a:schemeClr val="lt1"/>
              </a:solidFill>
              <a:latin typeface="Work Sans"/>
              <a:ea typeface="Work Sans"/>
              <a:cs typeface="Work Sans"/>
              <a:sym typeface="Work Sans"/>
            </a:endParaRPr>
          </a:p>
          <a:p>
            <a:pPr marL="914400" lvl="1"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 Numerical, Continuous:</a:t>
            </a:r>
            <a:endParaRPr sz="1000">
              <a:solidFill>
                <a:schemeClr val="lt1"/>
              </a:solidFill>
              <a:latin typeface="Work Sans"/>
              <a:ea typeface="Work Sans"/>
              <a:cs typeface="Work Sans"/>
              <a:sym typeface="Work Sans"/>
            </a:endParaRPr>
          </a:p>
          <a:p>
            <a:pPr marL="1371600" lvl="2"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Fixed Acidity, Volatile Acidity, Citric Acid, Residual Sugar, Chlorides, Free Sulfur Dioxide, Total Sulfur Dioxide, Density, pH, Sulphates, Alcohol</a:t>
            </a:r>
            <a:endParaRPr sz="1000">
              <a:solidFill>
                <a:schemeClr val="lt1"/>
              </a:solidFill>
              <a:latin typeface="Work Sans"/>
              <a:ea typeface="Work Sans"/>
              <a:cs typeface="Work Sans"/>
              <a:sym typeface="Work Sans"/>
            </a:endParaRPr>
          </a:p>
          <a:p>
            <a:pPr marL="914400" lvl="1"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Categorical, Nominal, Binary:</a:t>
            </a:r>
            <a:endParaRPr sz="1000">
              <a:solidFill>
                <a:schemeClr val="lt1"/>
              </a:solidFill>
              <a:latin typeface="Work Sans"/>
              <a:ea typeface="Work Sans"/>
              <a:cs typeface="Work Sans"/>
              <a:sym typeface="Work Sans"/>
            </a:endParaRPr>
          </a:p>
          <a:p>
            <a:pPr marL="1371600" lvl="2" indent="-292100" algn="l" rtl="0">
              <a:spcBef>
                <a:spcPts val="0"/>
              </a:spcBef>
              <a:spcAft>
                <a:spcPts val="0"/>
              </a:spcAft>
              <a:buClr>
                <a:schemeClr val="lt1"/>
              </a:buClr>
              <a:buSzPts val="1000"/>
              <a:buFont typeface="Work Sans"/>
              <a:buChar char="■"/>
            </a:pPr>
            <a:r>
              <a:rPr lang="en" sz="1000">
                <a:solidFill>
                  <a:schemeClr val="lt1"/>
                </a:solidFill>
                <a:latin typeface="Work Sans"/>
                <a:ea typeface="Work Sans"/>
                <a:cs typeface="Work Sans"/>
                <a:sym typeface="Work Sans"/>
              </a:rPr>
              <a:t>Type</a:t>
            </a:r>
            <a:endParaRPr sz="1000">
              <a:solidFill>
                <a:schemeClr val="lt1"/>
              </a:solidFill>
              <a:latin typeface="Work Sans"/>
              <a:ea typeface="Work Sans"/>
              <a:cs typeface="Work Sans"/>
              <a:sym typeface="Work Sans"/>
            </a:endParaRPr>
          </a:p>
          <a:p>
            <a:pPr marL="1371600" lvl="0" indent="0" algn="l" rtl="0">
              <a:spcBef>
                <a:spcPts val="0"/>
              </a:spcBef>
              <a:spcAft>
                <a:spcPts val="0"/>
              </a:spcAft>
              <a:buNone/>
            </a:pPr>
            <a:endParaRPr sz="1000">
              <a:solidFill>
                <a:schemeClr val="lt1"/>
              </a:solidFill>
              <a:latin typeface="Work Sans"/>
              <a:ea typeface="Work Sans"/>
              <a:cs typeface="Work Sans"/>
              <a:sym typeface="Work Sans"/>
            </a:endParaRPr>
          </a:p>
        </p:txBody>
      </p:sp>
    </p:spTree>
  </p:cSld>
  <p:clrMapOvr>
    <a:masterClrMapping/>
  </p:clrMapOvr>
  <mc:AlternateContent xmlns:mc="http://schemas.openxmlformats.org/markup-compatibility/2006" xmlns:p14="http://schemas.microsoft.com/office/powerpoint/2010/main">
    <mc:Choice Requires="p14">
      <p:transition spd="slow" p14:dur="2000" advTm="73462"/>
    </mc:Choice>
    <mc:Fallback xmlns="">
      <p:transition spd="slow" advTm="73462"/>
    </mc:Fallback>
  </mc:AlternateContent>
  <p:extLst>
    <p:ext uri="{E180D4A7-C9FB-4DFB-919C-405C955672EB}">
      <p14:showEvtLst xmlns:p14="http://schemas.microsoft.com/office/powerpoint/2010/main">
        <p14:playEvt time="8" objId="2"/>
        <p14:stopEvt time="71952" objId="2"/>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3"/>
          <p:cNvSpPr txBox="1">
            <a:spLocks noGrp="1"/>
          </p:cNvSpPr>
          <p:nvPr>
            <p:ph type="title" idx="6"/>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LOgistic Regression</a:t>
            </a:r>
            <a:endParaRPr/>
          </a:p>
        </p:txBody>
      </p:sp>
      <p:sp>
        <p:nvSpPr>
          <p:cNvPr id="280" name="Google Shape;280;p33"/>
          <p:cNvSpPr txBox="1">
            <a:spLocks noGrp="1"/>
          </p:cNvSpPr>
          <p:nvPr>
            <p:ph type="title"/>
          </p:nvPr>
        </p:nvSpPr>
        <p:spPr>
          <a:xfrm>
            <a:off x="-78975" y="867075"/>
            <a:ext cx="14787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Results:</a:t>
            </a:r>
            <a:endParaRPr/>
          </a:p>
        </p:txBody>
      </p:sp>
      <p:sp>
        <p:nvSpPr>
          <p:cNvPr id="281" name="Google Shape;281;p33"/>
          <p:cNvSpPr txBox="1">
            <a:spLocks noGrp="1"/>
          </p:cNvSpPr>
          <p:nvPr>
            <p:ph type="subTitle" idx="1"/>
          </p:nvPr>
        </p:nvSpPr>
        <p:spPr>
          <a:xfrm>
            <a:off x="-78975" y="1280213"/>
            <a:ext cx="4019100" cy="1009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R^2: 0.2163</a:t>
            </a:r>
            <a:endParaRPr sz="1300"/>
          </a:p>
          <a:p>
            <a:pPr marL="457200" lvl="0" indent="-311150" algn="l" rtl="0">
              <a:spcBef>
                <a:spcPts val="0"/>
              </a:spcBef>
              <a:spcAft>
                <a:spcPts val="0"/>
              </a:spcAft>
              <a:buSzPts val="1300"/>
              <a:buChar char="●"/>
            </a:pPr>
            <a:r>
              <a:rPr lang="en" sz="1300"/>
              <a:t>RASE: 0.4142</a:t>
            </a:r>
            <a:endParaRPr sz="1300"/>
          </a:p>
          <a:p>
            <a:pPr marL="457200" lvl="0" indent="-311150" algn="l" rtl="0">
              <a:lnSpc>
                <a:spcPct val="115000"/>
              </a:lnSpc>
              <a:spcBef>
                <a:spcPts val="0"/>
              </a:spcBef>
              <a:spcAft>
                <a:spcPts val="0"/>
              </a:spcAft>
              <a:buSzPts val="1300"/>
              <a:buChar char="●"/>
            </a:pPr>
            <a:r>
              <a:rPr lang="en" sz="1300"/>
              <a:t>Y = 128.5984 - 0.3305*Type + 0.1060*Fixed Acidity - 4.7780*Volatile Acid + 0.1198*Residual Sugar + 0.0147*Free Sulfur Dioxide - 0.0057*Total Sulfur Dioxide - 139.8185*Density + 0.7878*pH + 2.0056*Sulfates + 0.8048*Alcohol</a:t>
            </a:r>
            <a:endParaRPr sz="1300"/>
          </a:p>
        </p:txBody>
      </p:sp>
      <p:cxnSp>
        <p:nvCxnSpPr>
          <p:cNvPr id="282" name="Google Shape;282;p33"/>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pic>
        <p:nvPicPr>
          <p:cNvPr id="283" name="Google Shape;283;p33"/>
          <p:cNvPicPr preferRelativeResize="0"/>
          <p:nvPr/>
        </p:nvPicPr>
        <p:blipFill rotWithShape="1">
          <a:blip r:embed="rId3">
            <a:alphaModFix/>
          </a:blip>
          <a:srcRect b="49395"/>
          <a:stretch/>
        </p:blipFill>
        <p:spPr>
          <a:xfrm>
            <a:off x="4761516" y="674931"/>
            <a:ext cx="2942484" cy="37936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44923"/>
    </mc:Choice>
    <mc:Fallback xmlns="">
      <p:transition spd="slow" advTm="44923"/>
    </mc:Fallback>
  </mc:AlternateContent>
  <p:extLst>
    <p:ext uri="{E180D4A7-C9FB-4DFB-919C-405C955672EB}">
      <p14:showEvtLst xmlns:p14="http://schemas.microsoft.com/office/powerpoint/2010/main">
        <p14:playEvt time="8" objId="2"/>
        <p14:stopEvt time="43607" objId="2"/>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4"/>
          <p:cNvSpPr txBox="1">
            <a:spLocks noGrp="1"/>
          </p:cNvSpPr>
          <p:nvPr>
            <p:ph type="title" idx="6"/>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Classification Tree</a:t>
            </a:r>
            <a:endParaRPr/>
          </a:p>
        </p:txBody>
      </p:sp>
      <p:sp>
        <p:nvSpPr>
          <p:cNvPr id="289" name="Google Shape;289;p34"/>
          <p:cNvSpPr txBox="1">
            <a:spLocks noGrp="1"/>
          </p:cNvSpPr>
          <p:nvPr>
            <p:ph type="title"/>
          </p:nvPr>
        </p:nvSpPr>
        <p:spPr>
          <a:xfrm>
            <a:off x="-78975" y="867075"/>
            <a:ext cx="14787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Results:</a:t>
            </a:r>
            <a:endParaRPr/>
          </a:p>
        </p:txBody>
      </p:sp>
      <p:sp>
        <p:nvSpPr>
          <p:cNvPr id="290" name="Google Shape;290;p34"/>
          <p:cNvSpPr txBox="1">
            <a:spLocks noGrp="1"/>
          </p:cNvSpPr>
          <p:nvPr>
            <p:ph type="subTitle" idx="1"/>
          </p:nvPr>
        </p:nvSpPr>
        <p:spPr>
          <a:xfrm>
            <a:off x="-78975" y="1280213"/>
            <a:ext cx="4019100" cy="1009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Number of Splits:13</a:t>
            </a:r>
            <a:endParaRPr sz="1300"/>
          </a:p>
          <a:p>
            <a:pPr marL="457200" lvl="0" indent="-311150" algn="l" rtl="0">
              <a:spcBef>
                <a:spcPts val="0"/>
              </a:spcBef>
              <a:spcAft>
                <a:spcPts val="0"/>
              </a:spcAft>
              <a:buSzPts val="1300"/>
              <a:buChar char="●"/>
            </a:pPr>
            <a:r>
              <a:rPr lang="en" sz="1300"/>
              <a:t>Number of Leaves: 14</a:t>
            </a:r>
            <a:endParaRPr sz="1300"/>
          </a:p>
          <a:p>
            <a:pPr marL="457200" lvl="0" indent="-311150" algn="l" rtl="0">
              <a:spcBef>
                <a:spcPts val="0"/>
              </a:spcBef>
              <a:spcAft>
                <a:spcPts val="0"/>
              </a:spcAft>
              <a:buSzPts val="1300"/>
              <a:buChar char="●"/>
            </a:pPr>
            <a:r>
              <a:rPr lang="en" sz="1300"/>
              <a:t>First Split Variable &amp; Value: Alcohol &amp; 9.9</a:t>
            </a:r>
            <a:endParaRPr sz="1300"/>
          </a:p>
          <a:p>
            <a:pPr marL="457200" lvl="0" indent="-311150" algn="l" rtl="0">
              <a:spcBef>
                <a:spcPts val="0"/>
              </a:spcBef>
              <a:spcAft>
                <a:spcPts val="0"/>
              </a:spcAft>
              <a:buSzPts val="1300"/>
              <a:buChar char="●"/>
            </a:pPr>
            <a:r>
              <a:rPr lang="en" sz="1300"/>
              <a:t>Training R^2: 0.229</a:t>
            </a:r>
            <a:endParaRPr sz="1300"/>
          </a:p>
          <a:p>
            <a:pPr marL="457200" lvl="0" indent="-311150" algn="l" rtl="0">
              <a:spcBef>
                <a:spcPts val="0"/>
              </a:spcBef>
              <a:spcAft>
                <a:spcPts val="0"/>
              </a:spcAft>
              <a:buSzPts val="1300"/>
              <a:buChar char="●"/>
            </a:pPr>
            <a:r>
              <a:rPr lang="en" sz="1300"/>
              <a:t>Area Under Curve: 0.8092</a:t>
            </a:r>
            <a:endParaRPr sz="1300"/>
          </a:p>
        </p:txBody>
      </p:sp>
      <p:cxnSp>
        <p:nvCxnSpPr>
          <p:cNvPr id="291" name="Google Shape;291;p34"/>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pic>
        <p:nvPicPr>
          <p:cNvPr id="292" name="Google Shape;292;p34"/>
          <p:cNvPicPr preferRelativeResize="0"/>
          <p:nvPr/>
        </p:nvPicPr>
        <p:blipFill>
          <a:blip r:embed="rId3">
            <a:alphaModFix/>
          </a:blip>
          <a:stretch>
            <a:fillRect/>
          </a:stretch>
        </p:blipFill>
        <p:spPr>
          <a:xfrm>
            <a:off x="133675" y="2703150"/>
            <a:ext cx="5943600" cy="2124075"/>
          </a:xfrm>
          <a:prstGeom prst="rect">
            <a:avLst/>
          </a:prstGeom>
          <a:noFill/>
          <a:ln>
            <a:noFill/>
          </a:ln>
        </p:spPr>
      </p:pic>
      <p:pic>
        <p:nvPicPr>
          <p:cNvPr id="293" name="Google Shape;293;p34"/>
          <p:cNvPicPr preferRelativeResize="0"/>
          <p:nvPr/>
        </p:nvPicPr>
        <p:blipFill>
          <a:blip r:embed="rId4">
            <a:alphaModFix/>
          </a:blip>
          <a:stretch>
            <a:fillRect/>
          </a:stretch>
        </p:blipFill>
        <p:spPr>
          <a:xfrm>
            <a:off x="4235625" y="867075"/>
            <a:ext cx="4410049" cy="15889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80423"/>
    </mc:Choice>
    <mc:Fallback xmlns="">
      <p:transition spd="slow" advTm="80423"/>
    </mc:Fallback>
  </mc:AlternateContent>
  <p:extLst>
    <p:ext uri="{E180D4A7-C9FB-4DFB-919C-405C955672EB}">
      <p14:showEvtLst xmlns:p14="http://schemas.microsoft.com/office/powerpoint/2010/main">
        <p14:playEvt time="8" objId="2"/>
        <p14:stopEvt time="79565" objId="2"/>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4"/>
          <p:cNvSpPr txBox="1">
            <a:spLocks noGrp="1"/>
          </p:cNvSpPr>
          <p:nvPr>
            <p:ph type="title" idx="6"/>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Principal Components Analysis</a:t>
            </a:r>
            <a:endParaRPr/>
          </a:p>
        </p:txBody>
      </p:sp>
      <p:sp>
        <p:nvSpPr>
          <p:cNvPr id="282" name="Google Shape;282;p34"/>
          <p:cNvSpPr txBox="1">
            <a:spLocks noGrp="1"/>
          </p:cNvSpPr>
          <p:nvPr>
            <p:ph type="title"/>
          </p:nvPr>
        </p:nvSpPr>
        <p:spPr>
          <a:xfrm>
            <a:off x="-78975" y="867075"/>
            <a:ext cx="14787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Analysis:</a:t>
            </a:r>
            <a:endParaRPr/>
          </a:p>
        </p:txBody>
      </p:sp>
      <p:sp>
        <p:nvSpPr>
          <p:cNvPr id="283" name="Google Shape;283;p34"/>
          <p:cNvSpPr txBox="1">
            <a:spLocks noGrp="1"/>
          </p:cNvSpPr>
          <p:nvPr>
            <p:ph type="subTitle" idx="1"/>
          </p:nvPr>
        </p:nvSpPr>
        <p:spPr>
          <a:xfrm>
            <a:off x="-78975" y="1280225"/>
            <a:ext cx="4592100" cy="1009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Eigenvalues ≥ 1 rule </a:t>
            </a:r>
            <a:endParaRPr sz="1300"/>
          </a:p>
          <a:p>
            <a:pPr marL="914400" lvl="1" indent="-311150" algn="l" rtl="0">
              <a:spcBef>
                <a:spcPts val="0"/>
              </a:spcBef>
              <a:spcAft>
                <a:spcPts val="0"/>
              </a:spcAft>
              <a:buSzPts val="1300"/>
              <a:buChar char="○"/>
            </a:pPr>
            <a:r>
              <a:rPr lang="en" sz="1300"/>
              <a:t>Components 1 - 3</a:t>
            </a:r>
            <a:endParaRPr sz="1300"/>
          </a:p>
          <a:p>
            <a:pPr marL="457200" lvl="0" indent="-311150" algn="l" rtl="0">
              <a:spcBef>
                <a:spcPts val="0"/>
              </a:spcBef>
              <a:spcAft>
                <a:spcPts val="0"/>
              </a:spcAft>
              <a:buSzPts val="1300"/>
              <a:buChar char="●"/>
            </a:pPr>
            <a:r>
              <a:rPr lang="en" sz="1300"/>
              <a:t>Cum Percent ≥ 80% rule</a:t>
            </a:r>
            <a:endParaRPr sz="1300"/>
          </a:p>
          <a:p>
            <a:pPr marL="914400" lvl="1" indent="-311150" algn="l" rtl="0">
              <a:spcBef>
                <a:spcPts val="0"/>
              </a:spcBef>
              <a:spcAft>
                <a:spcPts val="0"/>
              </a:spcAft>
              <a:buSzPts val="1300"/>
              <a:buChar char="○"/>
            </a:pPr>
            <a:r>
              <a:rPr lang="en" sz="1300"/>
              <a:t>Components 1 - 6</a:t>
            </a:r>
            <a:endParaRPr sz="1300"/>
          </a:p>
          <a:p>
            <a:pPr marL="457200" lvl="0" indent="-311150" algn="l" rtl="0">
              <a:spcBef>
                <a:spcPts val="0"/>
              </a:spcBef>
              <a:spcAft>
                <a:spcPts val="0"/>
              </a:spcAft>
              <a:buSzPts val="1300"/>
              <a:buChar char="●"/>
            </a:pPr>
            <a:r>
              <a:rPr lang="en" sz="1300"/>
              <a:t>Scree Plot elbow</a:t>
            </a:r>
            <a:endParaRPr sz="1300"/>
          </a:p>
          <a:p>
            <a:pPr marL="914400" lvl="1" indent="-311150" algn="l" rtl="0">
              <a:spcBef>
                <a:spcPts val="0"/>
              </a:spcBef>
              <a:spcAft>
                <a:spcPts val="0"/>
              </a:spcAft>
              <a:buSzPts val="1300"/>
              <a:buChar char="○"/>
            </a:pPr>
            <a:r>
              <a:rPr lang="en" sz="1300"/>
              <a:t>Component 6</a:t>
            </a:r>
            <a:endParaRPr sz="1300"/>
          </a:p>
          <a:p>
            <a:pPr marL="457200" lvl="0" indent="-311150" algn="l" rtl="0">
              <a:spcBef>
                <a:spcPts val="0"/>
              </a:spcBef>
              <a:spcAft>
                <a:spcPts val="0"/>
              </a:spcAft>
              <a:buSzPts val="1300"/>
              <a:buChar char="●"/>
            </a:pPr>
            <a:r>
              <a:rPr lang="en" sz="1300"/>
              <a:t>Eigenvectors variable contribution</a:t>
            </a:r>
            <a:endParaRPr sz="1300"/>
          </a:p>
        </p:txBody>
      </p:sp>
      <p:cxnSp>
        <p:nvCxnSpPr>
          <p:cNvPr id="284" name="Google Shape;284;p34"/>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pic>
        <p:nvPicPr>
          <p:cNvPr id="285" name="Google Shape;285;p34"/>
          <p:cNvPicPr preferRelativeResize="0"/>
          <p:nvPr/>
        </p:nvPicPr>
        <p:blipFill>
          <a:blip r:embed="rId3">
            <a:alphaModFix/>
          </a:blip>
          <a:stretch>
            <a:fillRect/>
          </a:stretch>
        </p:blipFill>
        <p:spPr>
          <a:xfrm>
            <a:off x="5434750" y="294375"/>
            <a:ext cx="3581376" cy="1946775"/>
          </a:xfrm>
          <a:prstGeom prst="rect">
            <a:avLst/>
          </a:prstGeom>
          <a:noFill/>
          <a:ln>
            <a:noFill/>
          </a:ln>
        </p:spPr>
      </p:pic>
      <p:pic>
        <p:nvPicPr>
          <p:cNvPr id="286" name="Google Shape;286;p34"/>
          <p:cNvPicPr preferRelativeResize="0"/>
          <p:nvPr/>
        </p:nvPicPr>
        <p:blipFill>
          <a:blip r:embed="rId4">
            <a:alphaModFix/>
          </a:blip>
          <a:stretch>
            <a:fillRect/>
          </a:stretch>
        </p:blipFill>
        <p:spPr>
          <a:xfrm>
            <a:off x="88450" y="3069775"/>
            <a:ext cx="6151350" cy="1682425"/>
          </a:xfrm>
          <a:prstGeom prst="rect">
            <a:avLst/>
          </a:prstGeom>
          <a:noFill/>
          <a:ln>
            <a:noFill/>
          </a:ln>
        </p:spPr>
      </p:pic>
      <p:pic>
        <p:nvPicPr>
          <p:cNvPr id="287" name="Google Shape;287;p34"/>
          <p:cNvPicPr preferRelativeResize="0"/>
          <p:nvPr/>
        </p:nvPicPr>
        <p:blipFill>
          <a:blip r:embed="rId5">
            <a:alphaModFix/>
          </a:blip>
          <a:stretch>
            <a:fillRect/>
          </a:stretch>
        </p:blipFill>
        <p:spPr>
          <a:xfrm>
            <a:off x="6507575" y="2503225"/>
            <a:ext cx="2444600" cy="24038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59649"/>
    </mc:Choice>
    <mc:Fallback xmlns="">
      <p:transition spd="slow" advTm="159649"/>
    </mc:Fallback>
  </mc:AlternateContent>
  <p:extLst>
    <p:ext uri="{E180D4A7-C9FB-4DFB-919C-405C955672EB}">
      <p14:showEvtLst xmlns:p14="http://schemas.microsoft.com/office/powerpoint/2010/main">
        <p14:playEvt time="19" objId="2"/>
        <p14:stopEvt time="158585" objId="2"/>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5"/>
          <p:cNvSpPr txBox="1">
            <a:spLocks noGrp="1"/>
          </p:cNvSpPr>
          <p:nvPr>
            <p:ph type="title" idx="6"/>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Principal Components Analysis</a:t>
            </a:r>
            <a:endParaRPr/>
          </a:p>
        </p:txBody>
      </p:sp>
      <p:sp>
        <p:nvSpPr>
          <p:cNvPr id="293" name="Google Shape;293;p35"/>
          <p:cNvSpPr txBox="1">
            <a:spLocks noGrp="1"/>
          </p:cNvSpPr>
          <p:nvPr>
            <p:ph type="title"/>
          </p:nvPr>
        </p:nvSpPr>
        <p:spPr>
          <a:xfrm>
            <a:off x="-78975" y="867075"/>
            <a:ext cx="14787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Results:</a:t>
            </a:r>
            <a:endParaRPr/>
          </a:p>
        </p:txBody>
      </p:sp>
      <p:sp>
        <p:nvSpPr>
          <p:cNvPr id="294" name="Google Shape;294;p35"/>
          <p:cNvSpPr txBox="1">
            <a:spLocks noGrp="1"/>
          </p:cNvSpPr>
          <p:nvPr>
            <p:ph type="subTitle" idx="1"/>
          </p:nvPr>
        </p:nvSpPr>
        <p:spPr>
          <a:xfrm>
            <a:off x="-78975" y="1280213"/>
            <a:ext cx="4019100" cy="1009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6 components</a:t>
            </a:r>
            <a:endParaRPr sz="1300"/>
          </a:p>
          <a:p>
            <a:pPr marL="457200" lvl="0" indent="-311150" algn="l" rtl="0">
              <a:spcBef>
                <a:spcPts val="0"/>
              </a:spcBef>
              <a:spcAft>
                <a:spcPts val="0"/>
              </a:spcAft>
              <a:buSzPts val="1300"/>
              <a:buChar char="●"/>
            </a:pPr>
            <a:r>
              <a:rPr lang="en" sz="1300"/>
              <a:t>R^2: 0.1573</a:t>
            </a:r>
            <a:endParaRPr sz="1300"/>
          </a:p>
          <a:p>
            <a:pPr marL="914400" lvl="1" indent="-311150" algn="l" rtl="0">
              <a:spcBef>
                <a:spcPts val="0"/>
              </a:spcBef>
              <a:spcAft>
                <a:spcPts val="0"/>
              </a:spcAft>
              <a:buSzPts val="1300"/>
              <a:buChar char="○"/>
            </a:pPr>
            <a:r>
              <a:rPr lang="en" sz="1300"/>
              <a:t>6% decrease in accuracy from basic logistical model</a:t>
            </a:r>
            <a:endParaRPr sz="1300"/>
          </a:p>
          <a:p>
            <a:pPr marL="457200" lvl="0" indent="-311150" algn="l" rtl="0">
              <a:spcBef>
                <a:spcPts val="0"/>
              </a:spcBef>
              <a:spcAft>
                <a:spcPts val="0"/>
              </a:spcAft>
              <a:buSzPts val="1300"/>
              <a:buChar char="●"/>
            </a:pPr>
            <a:r>
              <a:rPr lang="en" sz="1300"/>
              <a:t>RASE: 0.4335</a:t>
            </a:r>
            <a:endParaRPr sz="1300"/>
          </a:p>
          <a:p>
            <a:pPr marL="457200" lvl="0" indent="-311150" algn="l" rtl="0">
              <a:spcBef>
                <a:spcPts val="0"/>
              </a:spcBef>
              <a:spcAft>
                <a:spcPts val="0"/>
              </a:spcAft>
              <a:buSzPts val="1300"/>
              <a:buChar char="●"/>
            </a:pPr>
            <a:r>
              <a:rPr lang="en" sz="1300"/>
              <a:t>Difficult to Interpret coiffi</a:t>
            </a:r>
            <a:endParaRPr sz="1300"/>
          </a:p>
          <a:p>
            <a:pPr marL="457200" lvl="0" indent="0" algn="l" rtl="0">
              <a:lnSpc>
                <a:spcPct val="115000"/>
              </a:lnSpc>
              <a:spcBef>
                <a:spcPts val="0"/>
              </a:spcBef>
              <a:spcAft>
                <a:spcPts val="0"/>
              </a:spcAft>
              <a:buNone/>
            </a:pPr>
            <a:endParaRPr sz="1300"/>
          </a:p>
        </p:txBody>
      </p:sp>
      <p:cxnSp>
        <p:nvCxnSpPr>
          <p:cNvPr id="295" name="Google Shape;295;p35"/>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pic>
        <p:nvPicPr>
          <p:cNvPr id="296" name="Google Shape;296;p35"/>
          <p:cNvPicPr preferRelativeResize="0"/>
          <p:nvPr/>
        </p:nvPicPr>
        <p:blipFill>
          <a:blip r:embed="rId3">
            <a:alphaModFix/>
          </a:blip>
          <a:stretch>
            <a:fillRect/>
          </a:stretch>
        </p:blipFill>
        <p:spPr>
          <a:xfrm>
            <a:off x="5452975" y="345450"/>
            <a:ext cx="3369050" cy="4452576"/>
          </a:xfrm>
          <a:prstGeom prst="rect">
            <a:avLst/>
          </a:prstGeom>
          <a:noFill/>
          <a:ln>
            <a:noFill/>
          </a:ln>
        </p:spPr>
      </p:pic>
      <p:pic>
        <p:nvPicPr>
          <p:cNvPr id="297" name="Google Shape;297;p35"/>
          <p:cNvPicPr preferRelativeResize="0"/>
          <p:nvPr/>
        </p:nvPicPr>
        <p:blipFill>
          <a:blip r:embed="rId4">
            <a:alphaModFix/>
          </a:blip>
          <a:stretch>
            <a:fillRect/>
          </a:stretch>
        </p:blipFill>
        <p:spPr>
          <a:xfrm>
            <a:off x="388175" y="2987726"/>
            <a:ext cx="4143576" cy="18103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81432"/>
    </mc:Choice>
    <mc:Fallback xmlns="">
      <p:transition spd="slow" advTm="81432"/>
    </mc:Fallback>
  </mc:AlternateContent>
  <p:extLst>
    <p:ext uri="{E180D4A7-C9FB-4DFB-919C-405C955672EB}">
      <p14:showEvtLst xmlns:p14="http://schemas.microsoft.com/office/powerpoint/2010/main">
        <p14:playEvt time="12" objId="2"/>
        <p14:stopEvt time="78817" objId="2"/>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6"/>
          <p:cNvSpPr txBox="1">
            <a:spLocks noGrp="1"/>
          </p:cNvSpPr>
          <p:nvPr>
            <p:ph type="title" idx="6"/>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Hierarchical Clustering</a:t>
            </a:r>
            <a:endParaRPr/>
          </a:p>
        </p:txBody>
      </p:sp>
      <p:sp>
        <p:nvSpPr>
          <p:cNvPr id="303" name="Google Shape;303;p36"/>
          <p:cNvSpPr txBox="1">
            <a:spLocks noGrp="1"/>
          </p:cNvSpPr>
          <p:nvPr>
            <p:ph type="title"/>
          </p:nvPr>
        </p:nvSpPr>
        <p:spPr>
          <a:xfrm>
            <a:off x="-78975" y="867075"/>
            <a:ext cx="14787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Analysis:</a:t>
            </a:r>
            <a:endParaRPr/>
          </a:p>
        </p:txBody>
      </p:sp>
      <p:sp>
        <p:nvSpPr>
          <p:cNvPr id="304" name="Google Shape;304;p36"/>
          <p:cNvSpPr txBox="1">
            <a:spLocks noGrp="1"/>
          </p:cNvSpPr>
          <p:nvPr>
            <p:ph type="subTitle" idx="1"/>
          </p:nvPr>
        </p:nvSpPr>
        <p:spPr>
          <a:xfrm>
            <a:off x="-78975" y="1280213"/>
            <a:ext cx="4019100" cy="1009800"/>
          </a:xfrm>
          <a:prstGeom prst="rect">
            <a:avLst/>
          </a:prstGeom>
        </p:spPr>
        <p:txBody>
          <a:bodyPr spcFirstLastPara="1" wrap="square" lIns="91425" tIns="91425" rIns="91425" bIns="91425" anchor="t" anchorCtr="0">
            <a:noAutofit/>
          </a:bodyPr>
          <a:lstStyle/>
          <a:p>
            <a:pPr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Hierarchical Clustering</a:t>
            </a:r>
          </a:p>
          <a:p>
            <a:pPr marL="742950" lvl="1" indent="-285750"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Unsupervised machine learning method </a:t>
            </a:r>
          </a:p>
          <a:p>
            <a:pPr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Dendrogram</a:t>
            </a:r>
          </a:p>
          <a:p>
            <a:pPr marL="742950" lvl="1" indent="-285750"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Tree-like diagram that shows the order in which the clusters are formed</a:t>
            </a:r>
          </a:p>
          <a:p>
            <a:pPr marL="1143000" lvl="2" indent="-228600"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6 clusters</a:t>
            </a:r>
          </a:p>
          <a:p>
            <a:pPr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Table of Means</a:t>
            </a:r>
          </a:p>
          <a:p>
            <a:pPr marL="742950" lvl="1" indent="-285750" algn="l" rtl="0" fontAlgn="base">
              <a:spcBef>
                <a:spcPts val="0"/>
              </a:spcBef>
              <a:spcAft>
                <a:spcPts val="0"/>
              </a:spcAft>
              <a:buFont typeface="Arial" panose="020B0604020202020204" pitchFamily="34" charset="0"/>
              <a:buChar char="•"/>
            </a:pPr>
            <a:r>
              <a:rPr lang="en-US" sz="1300" b="0" i="0" u="none" strike="noStrike" dirty="0">
                <a:solidFill>
                  <a:srgbClr val="FFFFFF"/>
                </a:solidFill>
                <a:effectLst/>
                <a:latin typeface="Work Sans" pitchFamily="2" charset="77"/>
              </a:rPr>
              <a:t>Observe the differences in the chemical properties of wine between the different clusters</a:t>
            </a:r>
          </a:p>
        </p:txBody>
      </p:sp>
      <p:cxnSp>
        <p:nvCxnSpPr>
          <p:cNvPr id="305" name="Google Shape;305;p36"/>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pic>
        <p:nvPicPr>
          <p:cNvPr id="306" name="Google Shape;306;p36"/>
          <p:cNvPicPr preferRelativeResize="0"/>
          <p:nvPr/>
        </p:nvPicPr>
        <p:blipFill>
          <a:blip r:embed="rId3">
            <a:alphaModFix/>
          </a:blip>
          <a:stretch>
            <a:fillRect/>
          </a:stretch>
        </p:blipFill>
        <p:spPr>
          <a:xfrm>
            <a:off x="6293050" y="294375"/>
            <a:ext cx="2449575" cy="3577524"/>
          </a:xfrm>
          <a:prstGeom prst="rect">
            <a:avLst/>
          </a:prstGeom>
          <a:noFill/>
          <a:ln>
            <a:noFill/>
          </a:ln>
        </p:spPr>
      </p:pic>
      <p:pic>
        <p:nvPicPr>
          <p:cNvPr id="307" name="Google Shape;307;p36"/>
          <p:cNvPicPr preferRelativeResize="0"/>
          <p:nvPr/>
        </p:nvPicPr>
        <p:blipFill>
          <a:blip r:embed="rId4">
            <a:alphaModFix/>
          </a:blip>
          <a:stretch>
            <a:fillRect/>
          </a:stretch>
        </p:blipFill>
        <p:spPr>
          <a:xfrm>
            <a:off x="114300" y="4012125"/>
            <a:ext cx="8915400" cy="990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34482"/>
    </mc:Choice>
    <mc:Fallback xmlns="">
      <p:transition spd="slow" advTm="134482"/>
    </mc:Fallback>
  </mc:AlternateContent>
  <p:extLst>
    <p:ext uri="{E180D4A7-C9FB-4DFB-919C-405C955672EB}">
      <p14:showEvtLst xmlns:p14="http://schemas.microsoft.com/office/powerpoint/2010/main">
        <p14:playEvt time="91" objId="2"/>
        <p14:stopEvt time="132696" objId="2"/>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7"/>
          <p:cNvSpPr txBox="1">
            <a:spLocks noGrp="1"/>
          </p:cNvSpPr>
          <p:nvPr>
            <p:ph type="title" idx="6"/>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Hierarchical Clustering</a:t>
            </a:r>
            <a:endParaRPr/>
          </a:p>
        </p:txBody>
      </p:sp>
      <p:sp>
        <p:nvSpPr>
          <p:cNvPr id="313" name="Google Shape;313;p37"/>
          <p:cNvSpPr txBox="1">
            <a:spLocks noGrp="1"/>
          </p:cNvSpPr>
          <p:nvPr>
            <p:ph type="title"/>
          </p:nvPr>
        </p:nvSpPr>
        <p:spPr>
          <a:xfrm>
            <a:off x="-78975" y="867075"/>
            <a:ext cx="14787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Results:</a:t>
            </a:r>
            <a:endParaRPr/>
          </a:p>
        </p:txBody>
      </p:sp>
      <p:sp>
        <p:nvSpPr>
          <p:cNvPr id="314" name="Google Shape;314;p37"/>
          <p:cNvSpPr txBox="1">
            <a:spLocks noGrp="1"/>
          </p:cNvSpPr>
          <p:nvPr>
            <p:ph type="subTitle" idx="1"/>
          </p:nvPr>
        </p:nvSpPr>
        <p:spPr>
          <a:xfrm>
            <a:off x="-78975" y="1280213"/>
            <a:ext cx="4019100" cy="1009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R^2: 0.2186</a:t>
            </a:r>
            <a:endParaRPr sz="1300"/>
          </a:p>
          <a:p>
            <a:pPr marL="914400" lvl="1" indent="-311150" algn="l" rtl="0">
              <a:spcBef>
                <a:spcPts val="0"/>
              </a:spcBef>
              <a:spcAft>
                <a:spcPts val="0"/>
              </a:spcAft>
              <a:buSzPts val="1300"/>
              <a:buChar char="○"/>
            </a:pPr>
            <a:r>
              <a:rPr lang="en" sz="1300"/>
              <a:t>0.23% increase in model accuracy from logistic regression</a:t>
            </a:r>
            <a:endParaRPr sz="1300"/>
          </a:p>
          <a:p>
            <a:pPr marL="457200" lvl="0" indent="-311150" algn="l" rtl="0">
              <a:spcBef>
                <a:spcPts val="0"/>
              </a:spcBef>
              <a:spcAft>
                <a:spcPts val="0"/>
              </a:spcAft>
              <a:buSzPts val="1300"/>
              <a:buChar char="●"/>
            </a:pPr>
            <a:r>
              <a:rPr lang="en" sz="1300"/>
              <a:t>RMSE: 0.4132</a:t>
            </a:r>
            <a:endParaRPr sz="1300"/>
          </a:p>
          <a:p>
            <a:pPr marL="0" lvl="0" indent="0" algn="l" rtl="0">
              <a:spcBef>
                <a:spcPts val="0"/>
              </a:spcBef>
              <a:spcAft>
                <a:spcPts val="0"/>
              </a:spcAft>
              <a:buNone/>
            </a:pPr>
            <a:endParaRPr sz="1300"/>
          </a:p>
          <a:p>
            <a:pPr marL="457200" lvl="0" indent="0" algn="l" rtl="0">
              <a:lnSpc>
                <a:spcPct val="115000"/>
              </a:lnSpc>
              <a:spcBef>
                <a:spcPts val="0"/>
              </a:spcBef>
              <a:spcAft>
                <a:spcPts val="0"/>
              </a:spcAft>
              <a:buNone/>
            </a:pPr>
            <a:endParaRPr sz="1300"/>
          </a:p>
          <a:p>
            <a:pPr marL="0" lvl="0" indent="0" algn="l" rtl="0">
              <a:spcBef>
                <a:spcPts val="0"/>
              </a:spcBef>
              <a:spcAft>
                <a:spcPts val="0"/>
              </a:spcAft>
              <a:buNone/>
            </a:pPr>
            <a:endParaRPr sz="1300"/>
          </a:p>
        </p:txBody>
      </p:sp>
      <p:cxnSp>
        <p:nvCxnSpPr>
          <p:cNvPr id="315" name="Google Shape;315;p37"/>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pic>
        <p:nvPicPr>
          <p:cNvPr id="316" name="Google Shape;316;p37"/>
          <p:cNvPicPr preferRelativeResize="0"/>
          <p:nvPr/>
        </p:nvPicPr>
        <p:blipFill>
          <a:blip r:embed="rId3">
            <a:alphaModFix/>
          </a:blip>
          <a:stretch>
            <a:fillRect/>
          </a:stretch>
        </p:blipFill>
        <p:spPr>
          <a:xfrm>
            <a:off x="5379299" y="294375"/>
            <a:ext cx="3307025" cy="4624774"/>
          </a:xfrm>
          <a:prstGeom prst="rect">
            <a:avLst/>
          </a:prstGeom>
          <a:noFill/>
          <a:ln>
            <a:noFill/>
          </a:ln>
        </p:spPr>
      </p:pic>
      <p:pic>
        <p:nvPicPr>
          <p:cNvPr id="317" name="Google Shape;317;p37"/>
          <p:cNvPicPr preferRelativeResize="0"/>
          <p:nvPr/>
        </p:nvPicPr>
        <p:blipFill>
          <a:blip r:embed="rId4">
            <a:alphaModFix/>
          </a:blip>
          <a:stretch>
            <a:fillRect/>
          </a:stretch>
        </p:blipFill>
        <p:spPr>
          <a:xfrm>
            <a:off x="476625" y="2370462"/>
            <a:ext cx="3913559" cy="25486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47906"/>
    </mc:Choice>
    <mc:Fallback xmlns="">
      <p:transition spd="slow" advTm="47906"/>
    </mc:Fallback>
  </mc:AlternateContent>
  <p:extLst>
    <p:ext uri="{E180D4A7-C9FB-4DFB-919C-405C955672EB}">
      <p14:showEvtLst xmlns:p14="http://schemas.microsoft.com/office/powerpoint/2010/main">
        <p14:playEvt time="12" objId="2"/>
        <p14:stopEvt time="46384" objId="2"/>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6"/>
          <p:cNvSpPr txBox="1">
            <a:spLocks noGrp="1"/>
          </p:cNvSpPr>
          <p:nvPr>
            <p:ph type="title"/>
          </p:nvPr>
        </p:nvSpPr>
        <p:spPr>
          <a:xfrm>
            <a:off x="2" y="1260800"/>
            <a:ext cx="24897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Logistic Regression:</a:t>
            </a:r>
            <a:endParaRPr/>
          </a:p>
        </p:txBody>
      </p:sp>
      <p:sp>
        <p:nvSpPr>
          <p:cNvPr id="302" name="Google Shape;302;p36"/>
          <p:cNvSpPr txBox="1">
            <a:spLocks noGrp="1"/>
          </p:cNvSpPr>
          <p:nvPr>
            <p:ph type="subTitle" idx="1"/>
          </p:nvPr>
        </p:nvSpPr>
        <p:spPr>
          <a:xfrm>
            <a:off x="0" y="1727275"/>
            <a:ext cx="2191200" cy="7767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R^2: 0.2163</a:t>
            </a:r>
            <a:endParaRPr sz="1300"/>
          </a:p>
          <a:p>
            <a:pPr marL="457200" lvl="0" indent="-311150" algn="l" rtl="0">
              <a:spcBef>
                <a:spcPts val="0"/>
              </a:spcBef>
              <a:spcAft>
                <a:spcPts val="0"/>
              </a:spcAft>
              <a:buSzPts val="1300"/>
              <a:buChar char="●"/>
            </a:pPr>
            <a:r>
              <a:rPr lang="en" sz="1300"/>
              <a:t>RASE: 0.4142</a:t>
            </a:r>
            <a:endParaRPr sz="1300"/>
          </a:p>
          <a:p>
            <a:pPr marL="0" lvl="0" indent="0" algn="l" rtl="0">
              <a:spcBef>
                <a:spcPts val="0"/>
              </a:spcBef>
              <a:spcAft>
                <a:spcPts val="0"/>
              </a:spcAft>
              <a:buNone/>
            </a:pPr>
            <a:endParaRPr/>
          </a:p>
        </p:txBody>
      </p:sp>
      <p:sp>
        <p:nvSpPr>
          <p:cNvPr id="303" name="Google Shape;303;p36"/>
          <p:cNvSpPr txBox="1">
            <a:spLocks noGrp="1"/>
          </p:cNvSpPr>
          <p:nvPr>
            <p:ph type="title" idx="2"/>
          </p:nvPr>
        </p:nvSpPr>
        <p:spPr>
          <a:xfrm>
            <a:off x="0" y="2503975"/>
            <a:ext cx="25599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Classification tree</a:t>
            </a:r>
            <a:endParaRPr/>
          </a:p>
        </p:txBody>
      </p:sp>
      <p:sp>
        <p:nvSpPr>
          <p:cNvPr id="304" name="Google Shape;304;p36"/>
          <p:cNvSpPr txBox="1">
            <a:spLocks noGrp="1"/>
          </p:cNvSpPr>
          <p:nvPr>
            <p:ph type="title" idx="8"/>
          </p:nvPr>
        </p:nvSpPr>
        <p:spPr>
          <a:xfrm>
            <a:off x="0" y="2943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Conclusion and Recommendations:</a:t>
            </a:r>
            <a:endParaRPr/>
          </a:p>
        </p:txBody>
      </p:sp>
      <p:sp>
        <p:nvSpPr>
          <p:cNvPr id="305" name="Google Shape;305;p36"/>
          <p:cNvSpPr txBox="1">
            <a:spLocks noGrp="1"/>
          </p:cNvSpPr>
          <p:nvPr>
            <p:ph type="title" idx="4"/>
          </p:nvPr>
        </p:nvSpPr>
        <p:spPr>
          <a:xfrm>
            <a:off x="2715475" y="1260800"/>
            <a:ext cx="32901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Principal Component Analysis:</a:t>
            </a:r>
            <a:endParaRPr sz="2300"/>
          </a:p>
        </p:txBody>
      </p:sp>
      <p:sp>
        <p:nvSpPr>
          <p:cNvPr id="306" name="Google Shape;306;p36"/>
          <p:cNvSpPr txBox="1">
            <a:spLocks noGrp="1"/>
          </p:cNvSpPr>
          <p:nvPr>
            <p:ph type="subTitle" idx="5"/>
          </p:nvPr>
        </p:nvSpPr>
        <p:spPr>
          <a:xfrm>
            <a:off x="0" y="2993750"/>
            <a:ext cx="2756400" cy="7767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R^2: 0.229</a:t>
            </a:r>
            <a:endParaRPr sz="1300"/>
          </a:p>
          <a:p>
            <a:pPr marL="457200" lvl="0" indent="-311150" algn="l" rtl="0">
              <a:spcBef>
                <a:spcPts val="0"/>
              </a:spcBef>
              <a:spcAft>
                <a:spcPts val="0"/>
              </a:spcAft>
              <a:buSzPts val="1300"/>
              <a:buChar char="●"/>
            </a:pPr>
            <a:r>
              <a:rPr lang="en" sz="1300"/>
              <a:t>Area Under Curve: 0.8092</a:t>
            </a:r>
            <a:endParaRPr/>
          </a:p>
        </p:txBody>
      </p:sp>
      <p:sp>
        <p:nvSpPr>
          <p:cNvPr id="307" name="Google Shape;307;p36"/>
          <p:cNvSpPr txBox="1">
            <a:spLocks noGrp="1"/>
          </p:cNvSpPr>
          <p:nvPr>
            <p:ph type="title" idx="6"/>
          </p:nvPr>
        </p:nvSpPr>
        <p:spPr>
          <a:xfrm>
            <a:off x="2768624" y="2503975"/>
            <a:ext cx="3140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Hierarchical Clustering:</a:t>
            </a:r>
            <a:endParaRPr/>
          </a:p>
        </p:txBody>
      </p:sp>
      <p:cxnSp>
        <p:nvCxnSpPr>
          <p:cNvPr id="308" name="Google Shape;308;p36"/>
          <p:cNvCxnSpPr/>
          <p:nvPr/>
        </p:nvCxnSpPr>
        <p:spPr>
          <a:xfrm>
            <a:off x="-14325" y="294375"/>
            <a:ext cx="1998600" cy="0"/>
          </a:xfrm>
          <a:prstGeom prst="straightConnector1">
            <a:avLst/>
          </a:prstGeom>
          <a:noFill/>
          <a:ln w="9525" cap="flat" cmpd="sng">
            <a:solidFill>
              <a:schemeClr val="lt1"/>
            </a:solidFill>
            <a:prstDash val="solid"/>
            <a:round/>
            <a:headEnd type="none" w="med" len="med"/>
            <a:tailEnd type="none" w="med" len="med"/>
          </a:ln>
        </p:spPr>
      </p:cxnSp>
      <p:sp>
        <p:nvSpPr>
          <p:cNvPr id="309" name="Google Shape;309;p36"/>
          <p:cNvSpPr txBox="1">
            <a:spLocks noGrp="1"/>
          </p:cNvSpPr>
          <p:nvPr>
            <p:ph type="subTitle" idx="5"/>
          </p:nvPr>
        </p:nvSpPr>
        <p:spPr>
          <a:xfrm>
            <a:off x="2756400" y="1754200"/>
            <a:ext cx="2489700" cy="7767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R^2: 0.1573</a:t>
            </a:r>
            <a:endParaRPr sz="1300"/>
          </a:p>
          <a:p>
            <a:pPr marL="457200" lvl="0" indent="-311150" algn="l" rtl="0">
              <a:spcBef>
                <a:spcPts val="0"/>
              </a:spcBef>
              <a:spcAft>
                <a:spcPts val="0"/>
              </a:spcAft>
              <a:buSzPts val="1300"/>
              <a:buChar char="●"/>
            </a:pPr>
            <a:r>
              <a:rPr lang="en" sz="1300"/>
              <a:t>RMSE: 0.4335</a:t>
            </a:r>
            <a:endParaRPr/>
          </a:p>
        </p:txBody>
      </p:sp>
      <p:sp>
        <p:nvSpPr>
          <p:cNvPr id="310" name="Google Shape;310;p36"/>
          <p:cNvSpPr txBox="1">
            <a:spLocks noGrp="1"/>
          </p:cNvSpPr>
          <p:nvPr>
            <p:ph type="subTitle" idx="5"/>
          </p:nvPr>
        </p:nvSpPr>
        <p:spPr>
          <a:xfrm>
            <a:off x="2756400" y="2993750"/>
            <a:ext cx="2756400" cy="7767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R^2: 0.2186</a:t>
            </a:r>
            <a:endParaRPr sz="1300"/>
          </a:p>
          <a:p>
            <a:pPr marL="457200" lvl="0" indent="-311150" algn="l" rtl="0">
              <a:spcBef>
                <a:spcPts val="0"/>
              </a:spcBef>
              <a:spcAft>
                <a:spcPts val="0"/>
              </a:spcAft>
              <a:buSzPts val="1300"/>
              <a:buChar char="●"/>
            </a:pPr>
            <a:r>
              <a:rPr lang="en" sz="1300"/>
              <a:t>RMSE: 0.4132</a:t>
            </a:r>
            <a:endParaRPr/>
          </a:p>
        </p:txBody>
      </p:sp>
      <p:sp>
        <p:nvSpPr>
          <p:cNvPr id="311" name="Google Shape;311;p36"/>
          <p:cNvSpPr txBox="1">
            <a:spLocks noGrp="1"/>
          </p:cNvSpPr>
          <p:nvPr>
            <p:ph type="title" idx="4"/>
          </p:nvPr>
        </p:nvSpPr>
        <p:spPr>
          <a:xfrm>
            <a:off x="6194700" y="1409825"/>
            <a:ext cx="2756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Future analysis recommendations:</a:t>
            </a:r>
            <a:endParaRPr sz="2300"/>
          </a:p>
        </p:txBody>
      </p:sp>
      <p:sp>
        <p:nvSpPr>
          <p:cNvPr id="312" name="Google Shape;312;p36"/>
          <p:cNvSpPr txBox="1">
            <a:spLocks noGrp="1"/>
          </p:cNvSpPr>
          <p:nvPr>
            <p:ph type="subTitle" idx="5"/>
          </p:nvPr>
        </p:nvSpPr>
        <p:spPr>
          <a:xfrm>
            <a:off x="6117750" y="2068525"/>
            <a:ext cx="2489700" cy="13986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Consider creating models with interaction variables</a:t>
            </a:r>
            <a:endParaRPr sz="1300"/>
          </a:p>
          <a:p>
            <a:pPr marL="457200" lvl="0" indent="-311150" algn="l" rtl="0">
              <a:spcBef>
                <a:spcPts val="0"/>
              </a:spcBef>
              <a:spcAft>
                <a:spcPts val="0"/>
              </a:spcAft>
              <a:buSzPts val="1300"/>
              <a:buChar char="●"/>
            </a:pPr>
            <a:r>
              <a:rPr lang="en" sz="1300"/>
              <a:t>Consider removing outliers from predictor variables.</a:t>
            </a:r>
            <a:endParaRPr/>
          </a:p>
        </p:txBody>
      </p:sp>
    </p:spTree>
  </p:cSld>
  <p:clrMapOvr>
    <a:masterClrMapping/>
  </p:clrMapOvr>
  <mc:AlternateContent xmlns:mc="http://schemas.openxmlformats.org/markup-compatibility/2006" xmlns:p14="http://schemas.microsoft.com/office/powerpoint/2010/main">
    <mc:Choice Requires="p14">
      <p:transition spd="slow" p14:dur="2000" advTm="49569"/>
    </mc:Choice>
    <mc:Fallback xmlns="">
      <p:transition spd="slow" advTm="49569"/>
    </mc:Fallback>
  </mc:AlternateContent>
  <p:extLst>
    <p:ext uri="{E180D4A7-C9FB-4DFB-919C-405C955672EB}">
      <p14:showEvtLst xmlns:p14="http://schemas.microsoft.com/office/powerpoint/2010/main">
        <p14:playEvt time="6" objId="2"/>
        <p14:stopEvt time="48760" objId="2"/>
      </p14:showEvtLst>
    </p:ext>
  </p:extLst>
</p:sld>
</file>

<file path=ppt/theme/theme1.xml><?xml version="1.0" encoding="utf-8"?>
<a:theme xmlns:a="http://schemas.openxmlformats.org/drawingml/2006/main" name="Red Wine Brand MK Plan by Slidesgo">
  <a:themeElements>
    <a:clrScheme name="Simple Light">
      <a:dk1>
        <a:srgbClr val="191919"/>
      </a:dk1>
      <a:lt1>
        <a:srgbClr val="FFFFFF"/>
      </a:lt1>
      <a:dk2>
        <a:srgbClr val="980000"/>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1387</Words>
  <Application>Microsoft Macintosh PowerPoint</Application>
  <PresentationFormat>On-screen Show (16:9)</PresentationFormat>
  <Paragraphs>174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Times New Roman</vt:lpstr>
      <vt:lpstr>Bebas Neue</vt:lpstr>
      <vt:lpstr>Work Sans</vt:lpstr>
      <vt:lpstr>Arial</vt:lpstr>
      <vt:lpstr>Red Wine Brand MK Plan by Slidesgo</vt:lpstr>
      <vt:lpstr>BIT 5334 Final Project</vt:lpstr>
      <vt:lpstr>Business Problem</vt:lpstr>
      <vt:lpstr>Business Problem &amp; Interesting Questions</vt:lpstr>
      <vt:lpstr>The data and preparation</vt:lpstr>
      <vt:lpstr>Summary Statistics</vt:lpstr>
      <vt:lpstr>LOgistic Regression</vt:lpstr>
      <vt:lpstr>Classification Tree</vt:lpstr>
      <vt:lpstr>Principal Components Analysis</vt:lpstr>
      <vt:lpstr>Principal Components Analysis</vt:lpstr>
      <vt:lpstr>Hierarchical Clustering</vt:lpstr>
      <vt:lpstr>Hierarchical Clustering</vt:lpstr>
      <vt:lpstr>Logistic Regression: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 5334 Final Project</dc:title>
  <cp:lastModifiedBy>Missar, Ariana</cp:lastModifiedBy>
  <cp:revision>3</cp:revision>
  <dcterms:modified xsi:type="dcterms:W3CDTF">2023-05-04T03:25:06Z</dcterms:modified>
</cp:coreProperties>
</file>