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9" roundtripDataSignature="AMtx7mj217ldD9GJhVcRlD2ui76bYSYZ/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m Roth" initials="" lastIdx="1" clrIdx="0"/>
  <p:cmAuthor id="1" name="Donna Lekang" initial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F96BB0-08F1-4C97-9942-0F308F126827}" v="73" dt="2023-05-03T20:19:34.222"/>
  </p1510:revLst>
</p1510:revInfo>
</file>

<file path=ppt/tableStyles.xml><?xml version="1.0" encoding="utf-8"?>
<a:tblStyleLst xmlns:a="http://schemas.openxmlformats.org/drawingml/2006/main" def="{17CEC147-B328-4171-AE45-03AFC541AE51}">
  <a:tblStyle styleId="{17CEC147-B328-4171-AE45-03AFC541AE51}"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FF6E8"/>
          </a:solidFill>
        </a:fill>
      </a:tcStyle>
    </a:wholeTbl>
    <a:band1H>
      <a:tcTxStyle b="off" i="off"/>
      <a:tcStyle>
        <a:tcBdr/>
        <a:fill>
          <a:solidFill>
            <a:srgbClr val="DDEDCE"/>
          </a:solidFill>
        </a:fill>
      </a:tcStyle>
    </a:band1H>
    <a:band2H>
      <a:tcTxStyle b="off" i="off"/>
      <a:tcStyle>
        <a:tcBdr/>
      </a:tcStyle>
    </a:band2H>
    <a:band1V>
      <a:tcTxStyle b="off" i="off"/>
      <a:tcStyle>
        <a:tcBdr/>
        <a:fill>
          <a:solidFill>
            <a:srgbClr val="DDEDCE"/>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568028B3-714B-4049-B080-8FFABE44B245}"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585" autoAdjust="0"/>
  </p:normalViewPr>
  <p:slideViewPr>
    <p:cSldViewPr snapToGrid="0">
      <p:cViewPr varScale="1">
        <p:scale>
          <a:sx n="104" d="100"/>
          <a:sy n="104"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slide" Target="slides/slide1.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23" Type="http://schemas.openxmlformats.org/officeDocument/2006/relationships/theme" Target="theme/theme1.xml"/><Relationship Id="rId10" Type="http://schemas.openxmlformats.org/officeDocument/2006/relationships/slide" Target="slides/slide9.xml"/><Relationship Id="rId19"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LeMaster" userId="966213277a35d40f" providerId="LiveId" clId="{94F96BB0-08F1-4C97-9942-0F308F126827}"/>
    <pc:docChg chg="custSel modSld">
      <pc:chgData name="Brian LeMaster" userId="966213277a35d40f" providerId="LiveId" clId="{94F96BB0-08F1-4C97-9942-0F308F126827}" dt="2023-05-03T21:49:12.037" v="771" actId="20577"/>
      <pc:docMkLst>
        <pc:docMk/>
      </pc:docMkLst>
      <pc:sldChg chg="modNotesTx">
        <pc:chgData name="Brian LeMaster" userId="966213277a35d40f" providerId="LiveId" clId="{94F96BB0-08F1-4C97-9942-0F308F126827}" dt="2023-05-03T19:28:34.029" v="249" actId="20577"/>
        <pc:sldMkLst>
          <pc:docMk/>
          <pc:sldMk cId="0" sldId="256"/>
        </pc:sldMkLst>
      </pc:sldChg>
      <pc:sldChg chg="modNotesTx">
        <pc:chgData name="Brian LeMaster" userId="966213277a35d40f" providerId="LiveId" clId="{94F96BB0-08F1-4C97-9942-0F308F126827}" dt="2023-05-03T19:28:29.040" v="239" actId="20577"/>
        <pc:sldMkLst>
          <pc:docMk/>
          <pc:sldMk cId="0" sldId="257"/>
        </pc:sldMkLst>
      </pc:sldChg>
      <pc:sldChg chg="addSp delSp modSp mod modNotesTx">
        <pc:chgData name="Brian LeMaster" userId="966213277a35d40f" providerId="LiveId" clId="{94F96BB0-08F1-4C97-9942-0F308F126827}" dt="2023-05-03T19:28:21.171" v="229" actId="20577"/>
        <pc:sldMkLst>
          <pc:docMk/>
          <pc:sldMk cId="0" sldId="258"/>
        </pc:sldMkLst>
        <pc:spChg chg="mod">
          <ac:chgData name="Brian LeMaster" userId="966213277a35d40f" providerId="LiveId" clId="{94F96BB0-08F1-4C97-9942-0F308F126827}" dt="2023-05-03T19:24:47.094" v="29" actId="207"/>
          <ac:spMkLst>
            <pc:docMk/>
            <pc:sldMk cId="0" sldId="258"/>
            <ac:spMk id="240" creationId="{00000000-0000-0000-0000-000000000000}"/>
          </ac:spMkLst>
        </pc:spChg>
        <pc:spChg chg="mod">
          <ac:chgData name="Brian LeMaster" userId="966213277a35d40f" providerId="LiveId" clId="{94F96BB0-08F1-4C97-9942-0F308F126827}" dt="2023-05-03T19:19:52.184" v="9" actId="207"/>
          <ac:spMkLst>
            <pc:docMk/>
            <pc:sldMk cId="0" sldId="258"/>
            <ac:spMk id="241" creationId="{00000000-0000-0000-0000-000000000000}"/>
          </ac:spMkLst>
        </pc:spChg>
        <pc:spChg chg="mod">
          <ac:chgData name="Brian LeMaster" userId="966213277a35d40f" providerId="LiveId" clId="{94F96BB0-08F1-4C97-9942-0F308F126827}" dt="2023-05-03T19:18:58.755" v="0" actId="207"/>
          <ac:spMkLst>
            <pc:docMk/>
            <pc:sldMk cId="0" sldId="258"/>
            <ac:spMk id="242" creationId="{00000000-0000-0000-0000-000000000000}"/>
          </ac:spMkLst>
        </pc:spChg>
        <pc:spChg chg="mod">
          <ac:chgData name="Brian LeMaster" userId="966213277a35d40f" providerId="LiveId" clId="{94F96BB0-08F1-4C97-9942-0F308F126827}" dt="2023-05-03T19:19:10.278" v="1" actId="207"/>
          <ac:spMkLst>
            <pc:docMk/>
            <pc:sldMk cId="0" sldId="258"/>
            <ac:spMk id="243" creationId="{00000000-0000-0000-0000-000000000000}"/>
          </ac:spMkLst>
        </pc:spChg>
        <pc:spChg chg="mod">
          <ac:chgData name="Brian LeMaster" userId="966213277a35d40f" providerId="LiveId" clId="{94F96BB0-08F1-4C97-9942-0F308F126827}" dt="2023-05-03T19:19:15.678" v="2" actId="207"/>
          <ac:spMkLst>
            <pc:docMk/>
            <pc:sldMk cId="0" sldId="258"/>
            <ac:spMk id="244" creationId="{00000000-0000-0000-0000-000000000000}"/>
          </ac:spMkLst>
        </pc:spChg>
        <pc:spChg chg="mod">
          <ac:chgData name="Brian LeMaster" userId="966213277a35d40f" providerId="LiveId" clId="{94F96BB0-08F1-4C97-9942-0F308F126827}" dt="2023-05-03T19:19:46.696" v="8" actId="207"/>
          <ac:spMkLst>
            <pc:docMk/>
            <pc:sldMk cId="0" sldId="258"/>
            <ac:spMk id="245" creationId="{00000000-0000-0000-0000-000000000000}"/>
          </ac:spMkLst>
        </pc:spChg>
        <pc:spChg chg="mod">
          <ac:chgData name="Brian LeMaster" userId="966213277a35d40f" providerId="LiveId" clId="{94F96BB0-08F1-4C97-9942-0F308F126827}" dt="2023-05-03T19:19:39.553" v="7" actId="207"/>
          <ac:spMkLst>
            <pc:docMk/>
            <pc:sldMk cId="0" sldId="258"/>
            <ac:spMk id="246" creationId="{00000000-0000-0000-0000-000000000000}"/>
          </ac:spMkLst>
        </pc:spChg>
        <pc:spChg chg="mod">
          <ac:chgData name="Brian LeMaster" userId="966213277a35d40f" providerId="LiveId" clId="{94F96BB0-08F1-4C97-9942-0F308F126827}" dt="2023-05-03T19:19:33.941" v="6" actId="207"/>
          <ac:spMkLst>
            <pc:docMk/>
            <pc:sldMk cId="0" sldId="258"/>
            <ac:spMk id="247" creationId="{00000000-0000-0000-0000-000000000000}"/>
          </ac:spMkLst>
        </pc:spChg>
        <pc:spChg chg="mod">
          <ac:chgData name="Brian LeMaster" userId="966213277a35d40f" providerId="LiveId" clId="{94F96BB0-08F1-4C97-9942-0F308F126827}" dt="2023-05-03T19:19:30.005" v="5" actId="207"/>
          <ac:spMkLst>
            <pc:docMk/>
            <pc:sldMk cId="0" sldId="258"/>
            <ac:spMk id="248" creationId="{00000000-0000-0000-0000-000000000000}"/>
          </ac:spMkLst>
        </pc:spChg>
        <pc:spChg chg="mod">
          <ac:chgData name="Brian LeMaster" userId="966213277a35d40f" providerId="LiveId" clId="{94F96BB0-08F1-4C97-9942-0F308F126827}" dt="2023-05-03T19:19:20.078" v="3" actId="207"/>
          <ac:spMkLst>
            <pc:docMk/>
            <pc:sldMk cId="0" sldId="258"/>
            <ac:spMk id="249" creationId="{00000000-0000-0000-0000-000000000000}"/>
          </ac:spMkLst>
        </pc:spChg>
        <pc:spChg chg="mod">
          <ac:chgData name="Brian LeMaster" userId="966213277a35d40f" providerId="LiveId" clId="{94F96BB0-08F1-4C97-9942-0F308F126827}" dt="2023-05-03T19:19:24.906" v="4" actId="207"/>
          <ac:spMkLst>
            <pc:docMk/>
            <pc:sldMk cId="0" sldId="258"/>
            <ac:spMk id="250" creationId="{00000000-0000-0000-0000-000000000000}"/>
          </ac:spMkLst>
        </pc:spChg>
        <pc:spChg chg="mod">
          <ac:chgData name="Brian LeMaster" userId="966213277a35d40f" providerId="LiveId" clId="{94F96BB0-08F1-4C97-9942-0F308F126827}" dt="2023-05-03T19:19:55.940" v="10" actId="207"/>
          <ac:spMkLst>
            <pc:docMk/>
            <pc:sldMk cId="0" sldId="258"/>
            <ac:spMk id="262" creationId="{00000000-0000-0000-0000-000000000000}"/>
          </ac:spMkLst>
        </pc:spChg>
        <pc:cxnChg chg="add del mod">
          <ac:chgData name="Brian LeMaster" userId="966213277a35d40f" providerId="LiveId" clId="{94F96BB0-08F1-4C97-9942-0F308F126827}" dt="2023-05-03T19:23:43.917" v="23" actId="478"/>
          <ac:cxnSpMkLst>
            <pc:docMk/>
            <pc:sldMk cId="0" sldId="258"/>
            <ac:cxnSpMk id="3" creationId="{D19E0153-9F1B-3B1E-AD04-DB7AFD27BDB3}"/>
          </ac:cxnSpMkLst>
        </pc:cxnChg>
        <pc:cxnChg chg="mod">
          <ac:chgData name="Brian LeMaster" userId="966213277a35d40f" providerId="LiveId" clId="{94F96BB0-08F1-4C97-9942-0F308F126827}" dt="2023-05-03T19:21:32.136" v="14" actId="13822"/>
          <ac:cxnSpMkLst>
            <pc:docMk/>
            <pc:sldMk cId="0" sldId="258"/>
            <ac:cxnSpMk id="251" creationId="{00000000-0000-0000-0000-000000000000}"/>
          </ac:cxnSpMkLst>
        </pc:cxnChg>
        <pc:cxnChg chg="mod">
          <ac:chgData name="Brian LeMaster" userId="966213277a35d40f" providerId="LiveId" clId="{94F96BB0-08F1-4C97-9942-0F308F126827}" dt="2023-05-03T19:22:09.235" v="17" actId="13822"/>
          <ac:cxnSpMkLst>
            <pc:docMk/>
            <pc:sldMk cId="0" sldId="258"/>
            <ac:cxnSpMk id="252" creationId="{00000000-0000-0000-0000-000000000000}"/>
          </ac:cxnSpMkLst>
        </pc:cxnChg>
        <pc:cxnChg chg="mod">
          <ac:chgData name="Brian LeMaster" userId="966213277a35d40f" providerId="LiveId" clId="{94F96BB0-08F1-4C97-9942-0F308F126827}" dt="2023-05-03T19:21:59.005" v="16" actId="13822"/>
          <ac:cxnSpMkLst>
            <pc:docMk/>
            <pc:sldMk cId="0" sldId="258"/>
            <ac:cxnSpMk id="253" creationId="{00000000-0000-0000-0000-000000000000}"/>
          </ac:cxnSpMkLst>
        </pc:cxnChg>
        <pc:cxnChg chg="mod">
          <ac:chgData name="Brian LeMaster" userId="966213277a35d40f" providerId="LiveId" clId="{94F96BB0-08F1-4C97-9942-0F308F126827}" dt="2023-05-03T19:24:10.466" v="26" actId="13822"/>
          <ac:cxnSpMkLst>
            <pc:docMk/>
            <pc:sldMk cId="0" sldId="258"/>
            <ac:cxnSpMk id="254" creationId="{00000000-0000-0000-0000-000000000000}"/>
          </ac:cxnSpMkLst>
        </pc:cxnChg>
        <pc:cxnChg chg="mod">
          <ac:chgData name="Brian LeMaster" userId="966213277a35d40f" providerId="LiveId" clId="{94F96BB0-08F1-4C97-9942-0F308F126827}" dt="2023-05-03T19:24:17.018" v="27" actId="13822"/>
          <ac:cxnSpMkLst>
            <pc:docMk/>
            <pc:sldMk cId="0" sldId="258"/>
            <ac:cxnSpMk id="255" creationId="{00000000-0000-0000-0000-000000000000}"/>
          </ac:cxnSpMkLst>
        </pc:cxnChg>
        <pc:cxnChg chg="mod">
          <ac:chgData name="Brian LeMaster" userId="966213277a35d40f" providerId="LiveId" clId="{94F96BB0-08F1-4C97-9942-0F308F126827}" dt="2023-05-03T19:24:22.695" v="28" actId="13822"/>
          <ac:cxnSpMkLst>
            <pc:docMk/>
            <pc:sldMk cId="0" sldId="258"/>
            <ac:cxnSpMk id="256" creationId="{00000000-0000-0000-0000-000000000000}"/>
          </ac:cxnSpMkLst>
        </pc:cxnChg>
        <pc:cxnChg chg="mod">
          <ac:chgData name="Brian LeMaster" userId="966213277a35d40f" providerId="LiveId" clId="{94F96BB0-08F1-4C97-9942-0F308F126827}" dt="2023-05-03T19:21:48.525" v="15" actId="13822"/>
          <ac:cxnSpMkLst>
            <pc:docMk/>
            <pc:sldMk cId="0" sldId="258"/>
            <ac:cxnSpMk id="257" creationId="{00000000-0000-0000-0000-000000000000}"/>
          </ac:cxnSpMkLst>
        </pc:cxnChg>
        <pc:cxnChg chg="mod">
          <ac:chgData name="Brian LeMaster" userId="966213277a35d40f" providerId="LiveId" clId="{94F96BB0-08F1-4C97-9942-0F308F126827}" dt="2023-05-03T19:23:56.501" v="24" actId="13822"/>
          <ac:cxnSpMkLst>
            <pc:docMk/>
            <pc:sldMk cId="0" sldId="258"/>
            <ac:cxnSpMk id="258" creationId="{00000000-0000-0000-0000-000000000000}"/>
          </ac:cxnSpMkLst>
        </pc:cxnChg>
        <pc:cxnChg chg="mod">
          <ac:chgData name="Brian LeMaster" userId="966213277a35d40f" providerId="LiveId" clId="{94F96BB0-08F1-4C97-9942-0F308F126827}" dt="2023-05-03T19:22:24.707" v="19" actId="13822"/>
          <ac:cxnSpMkLst>
            <pc:docMk/>
            <pc:sldMk cId="0" sldId="258"/>
            <ac:cxnSpMk id="259" creationId="{00000000-0000-0000-0000-000000000000}"/>
          </ac:cxnSpMkLst>
        </pc:cxnChg>
        <pc:cxnChg chg="mod">
          <ac:chgData name="Brian LeMaster" userId="966213277a35d40f" providerId="LiveId" clId="{94F96BB0-08F1-4C97-9942-0F308F126827}" dt="2023-05-03T19:22:18.402" v="18" actId="13822"/>
          <ac:cxnSpMkLst>
            <pc:docMk/>
            <pc:sldMk cId="0" sldId="258"/>
            <ac:cxnSpMk id="260" creationId="{00000000-0000-0000-0000-000000000000}"/>
          </ac:cxnSpMkLst>
        </pc:cxnChg>
        <pc:cxnChg chg="mod">
          <ac:chgData name="Brian LeMaster" userId="966213277a35d40f" providerId="LiveId" clId="{94F96BB0-08F1-4C97-9942-0F308F126827}" dt="2023-05-03T19:24:03.204" v="25" actId="13822"/>
          <ac:cxnSpMkLst>
            <pc:docMk/>
            <pc:sldMk cId="0" sldId="258"/>
            <ac:cxnSpMk id="261" creationId="{00000000-0000-0000-0000-000000000000}"/>
          </ac:cxnSpMkLst>
        </pc:cxnChg>
        <pc:cxnChg chg="mod">
          <ac:chgData name="Brian LeMaster" userId="966213277a35d40f" providerId="LiveId" clId="{94F96BB0-08F1-4C97-9942-0F308F126827}" dt="2023-05-03T19:21:15.364" v="13" actId="13822"/>
          <ac:cxnSpMkLst>
            <pc:docMk/>
            <pc:sldMk cId="0" sldId="258"/>
            <ac:cxnSpMk id="263" creationId="{00000000-0000-0000-0000-000000000000}"/>
          </ac:cxnSpMkLst>
        </pc:cxnChg>
      </pc:sldChg>
      <pc:sldChg chg="modSp mod modNotesTx">
        <pc:chgData name="Brian LeMaster" userId="966213277a35d40f" providerId="LiveId" clId="{94F96BB0-08F1-4C97-9942-0F308F126827}" dt="2023-05-03T21:05:24.972" v="752" actId="20577"/>
        <pc:sldMkLst>
          <pc:docMk/>
          <pc:sldMk cId="0" sldId="259"/>
        </pc:sldMkLst>
        <pc:spChg chg="mod">
          <ac:chgData name="Brian LeMaster" userId="966213277a35d40f" providerId="LiveId" clId="{94F96BB0-08F1-4C97-9942-0F308F126827}" dt="2023-05-03T19:52:14.845" v="293" actId="948"/>
          <ac:spMkLst>
            <pc:docMk/>
            <pc:sldMk cId="0" sldId="259"/>
            <ac:spMk id="269" creationId="{00000000-0000-0000-0000-000000000000}"/>
          </ac:spMkLst>
        </pc:spChg>
      </pc:sldChg>
      <pc:sldChg chg="modSp mod delCm modNotesTx">
        <pc:chgData name="Brian LeMaster" userId="966213277a35d40f" providerId="LiveId" clId="{94F96BB0-08F1-4C97-9942-0F308F126827}" dt="2023-05-03T20:20:07.850" v="721" actId="255"/>
        <pc:sldMkLst>
          <pc:docMk/>
          <pc:sldMk cId="0" sldId="261"/>
        </pc:sldMkLst>
        <pc:spChg chg="mod">
          <ac:chgData name="Brian LeMaster" userId="966213277a35d40f" providerId="LiveId" clId="{94F96BB0-08F1-4C97-9942-0F308F126827}" dt="2023-05-03T19:53:26.267" v="301" actId="20577"/>
          <ac:spMkLst>
            <pc:docMk/>
            <pc:sldMk cId="0" sldId="261"/>
            <ac:spMk id="283" creationId="{00000000-0000-0000-0000-000000000000}"/>
          </ac:spMkLst>
        </pc:spChg>
        <pc:graphicFrameChg chg="mod modGraphic">
          <ac:chgData name="Brian LeMaster" userId="966213277a35d40f" providerId="LiveId" clId="{94F96BB0-08F1-4C97-9942-0F308F126827}" dt="2023-05-03T20:20:07.850" v="721" actId="255"/>
          <ac:graphicFrameMkLst>
            <pc:docMk/>
            <pc:sldMk cId="0" sldId="261"/>
            <ac:graphicFrameMk id="284" creationId="{00000000-0000-0000-0000-000000000000}"/>
          </ac:graphicFrameMkLst>
        </pc:graphicFrameChg>
      </pc:sldChg>
      <pc:sldChg chg="modSp mod modNotesTx">
        <pc:chgData name="Brian LeMaster" userId="966213277a35d40f" providerId="LiveId" clId="{94F96BB0-08F1-4C97-9942-0F308F126827}" dt="2023-05-03T20:18:42.343" v="715" actId="14100"/>
        <pc:sldMkLst>
          <pc:docMk/>
          <pc:sldMk cId="0" sldId="262"/>
        </pc:sldMkLst>
        <pc:spChg chg="mod">
          <ac:chgData name="Brian LeMaster" userId="966213277a35d40f" providerId="LiveId" clId="{94F96BB0-08F1-4C97-9942-0F308F126827}" dt="2023-05-03T20:17:27.632" v="708" actId="6549"/>
          <ac:spMkLst>
            <pc:docMk/>
            <pc:sldMk cId="0" sldId="262"/>
            <ac:spMk id="290" creationId="{00000000-0000-0000-0000-000000000000}"/>
          </ac:spMkLst>
        </pc:spChg>
        <pc:graphicFrameChg chg="mod modGraphic">
          <ac:chgData name="Brian LeMaster" userId="966213277a35d40f" providerId="LiveId" clId="{94F96BB0-08F1-4C97-9942-0F308F126827}" dt="2023-05-03T20:18:42.343" v="715" actId="14100"/>
          <ac:graphicFrameMkLst>
            <pc:docMk/>
            <pc:sldMk cId="0" sldId="262"/>
            <ac:graphicFrameMk id="291" creationId="{00000000-0000-0000-0000-000000000000}"/>
          </ac:graphicFrameMkLst>
        </pc:graphicFrameChg>
        <pc:picChg chg="mod">
          <ac:chgData name="Brian LeMaster" userId="966213277a35d40f" providerId="LiveId" clId="{94F96BB0-08F1-4C97-9942-0F308F126827}" dt="2023-05-03T19:54:23.473" v="334" actId="1035"/>
          <ac:picMkLst>
            <pc:docMk/>
            <pc:sldMk cId="0" sldId="262"/>
            <ac:picMk id="292" creationId="{00000000-0000-0000-0000-000000000000}"/>
          </ac:picMkLst>
        </pc:picChg>
      </pc:sldChg>
      <pc:sldChg chg="modSp mod">
        <pc:chgData name="Brian LeMaster" userId="966213277a35d40f" providerId="LiveId" clId="{94F96BB0-08F1-4C97-9942-0F308F126827}" dt="2023-05-03T20:16:36.459" v="695" actId="255"/>
        <pc:sldMkLst>
          <pc:docMk/>
          <pc:sldMk cId="0" sldId="263"/>
        </pc:sldMkLst>
        <pc:spChg chg="mod">
          <ac:chgData name="Brian LeMaster" userId="966213277a35d40f" providerId="LiveId" clId="{94F96BB0-08F1-4C97-9942-0F308F126827}" dt="2023-05-03T19:55:26.511" v="374" actId="1038"/>
          <ac:spMkLst>
            <pc:docMk/>
            <pc:sldMk cId="0" sldId="263"/>
            <ac:spMk id="298" creationId="{00000000-0000-0000-0000-000000000000}"/>
          </ac:spMkLst>
        </pc:spChg>
        <pc:spChg chg="mod">
          <ac:chgData name="Brian LeMaster" userId="966213277a35d40f" providerId="LiveId" clId="{94F96BB0-08F1-4C97-9942-0F308F126827}" dt="2023-05-03T20:15:09.719" v="684" actId="1036"/>
          <ac:spMkLst>
            <pc:docMk/>
            <pc:sldMk cId="0" sldId="263"/>
            <ac:spMk id="300" creationId="{00000000-0000-0000-0000-000000000000}"/>
          </ac:spMkLst>
        </pc:spChg>
        <pc:spChg chg="mod">
          <ac:chgData name="Brian LeMaster" userId="966213277a35d40f" providerId="LiveId" clId="{94F96BB0-08F1-4C97-9942-0F308F126827}" dt="2023-05-03T19:56:27.105" v="398" actId="1035"/>
          <ac:spMkLst>
            <pc:docMk/>
            <pc:sldMk cId="0" sldId="263"/>
            <ac:spMk id="301" creationId="{00000000-0000-0000-0000-000000000000}"/>
          </ac:spMkLst>
        </pc:spChg>
        <pc:spChg chg="mod">
          <ac:chgData name="Brian LeMaster" userId="966213277a35d40f" providerId="LiveId" clId="{94F96BB0-08F1-4C97-9942-0F308F126827}" dt="2023-05-03T20:13:55.528" v="651" actId="14100"/>
          <ac:spMkLst>
            <pc:docMk/>
            <pc:sldMk cId="0" sldId="263"/>
            <ac:spMk id="302" creationId="{00000000-0000-0000-0000-000000000000}"/>
          </ac:spMkLst>
        </pc:spChg>
        <pc:graphicFrameChg chg="mod modGraphic">
          <ac:chgData name="Brian LeMaster" userId="966213277a35d40f" providerId="LiveId" clId="{94F96BB0-08F1-4C97-9942-0F308F126827}" dt="2023-05-03T20:16:36.459" v="695" actId="255"/>
          <ac:graphicFrameMkLst>
            <pc:docMk/>
            <pc:sldMk cId="0" sldId="263"/>
            <ac:graphicFrameMk id="299" creationId="{00000000-0000-0000-0000-000000000000}"/>
          </ac:graphicFrameMkLst>
        </pc:graphicFrameChg>
      </pc:sldChg>
      <pc:sldChg chg="modSp mod">
        <pc:chgData name="Brian LeMaster" userId="966213277a35d40f" providerId="LiveId" clId="{94F96BB0-08F1-4C97-9942-0F308F126827}" dt="2023-05-03T20:02:15.073" v="447"/>
        <pc:sldMkLst>
          <pc:docMk/>
          <pc:sldMk cId="0" sldId="264"/>
        </pc:sldMkLst>
        <pc:spChg chg="mod">
          <ac:chgData name="Brian LeMaster" userId="966213277a35d40f" providerId="LiveId" clId="{94F96BB0-08F1-4C97-9942-0F308F126827}" dt="2023-05-03T20:00:01.864" v="443" actId="1036"/>
          <ac:spMkLst>
            <pc:docMk/>
            <pc:sldMk cId="0" sldId="264"/>
            <ac:spMk id="310" creationId="{00000000-0000-0000-0000-000000000000}"/>
          </ac:spMkLst>
        </pc:spChg>
        <pc:graphicFrameChg chg="mod modGraphic">
          <ac:chgData name="Brian LeMaster" userId="966213277a35d40f" providerId="LiveId" clId="{94F96BB0-08F1-4C97-9942-0F308F126827}" dt="2023-05-03T20:02:15.073" v="447"/>
          <ac:graphicFrameMkLst>
            <pc:docMk/>
            <pc:sldMk cId="0" sldId="264"/>
            <ac:graphicFrameMk id="309" creationId="{00000000-0000-0000-0000-000000000000}"/>
          </ac:graphicFrameMkLst>
        </pc:graphicFrameChg>
      </pc:sldChg>
      <pc:sldChg chg="modSp mod modNotesTx">
        <pc:chgData name="Brian LeMaster" userId="966213277a35d40f" providerId="LiveId" clId="{94F96BB0-08F1-4C97-9942-0F308F126827}" dt="2023-05-03T20:21:11.520" v="740" actId="1036"/>
        <pc:sldMkLst>
          <pc:docMk/>
          <pc:sldMk cId="0" sldId="265"/>
        </pc:sldMkLst>
        <pc:spChg chg="mod">
          <ac:chgData name="Brian LeMaster" userId="966213277a35d40f" providerId="LiveId" clId="{94F96BB0-08F1-4C97-9942-0F308F126827}" dt="2023-05-03T19:27:23.794" v="214" actId="27636"/>
          <ac:spMkLst>
            <pc:docMk/>
            <pc:sldMk cId="0" sldId="265"/>
            <ac:spMk id="316" creationId="{00000000-0000-0000-0000-000000000000}"/>
          </ac:spMkLst>
        </pc:spChg>
        <pc:spChg chg="mod">
          <ac:chgData name="Brian LeMaster" userId="966213277a35d40f" providerId="LiveId" clId="{94F96BB0-08F1-4C97-9942-0F308F126827}" dt="2023-05-03T20:03:23.846" v="472" actId="14100"/>
          <ac:spMkLst>
            <pc:docMk/>
            <pc:sldMk cId="0" sldId="265"/>
            <ac:spMk id="319" creationId="{00000000-0000-0000-0000-000000000000}"/>
          </ac:spMkLst>
        </pc:spChg>
        <pc:graphicFrameChg chg="mod modGraphic">
          <ac:chgData name="Brian LeMaster" userId="966213277a35d40f" providerId="LiveId" clId="{94F96BB0-08F1-4C97-9942-0F308F126827}" dt="2023-05-03T20:21:11.520" v="740" actId="1036"/>
          <ac:graphicFrameMkLst>
            <pc:docMk/>
            <pc:sldMk cId="0" sldId="265"/>
            <ac:graphicFrameMk id="317" creationId="{00000000-0000-0000-0000-000000000000}"/>
          </ac:graphicFrameMkLst>
        </pc:graphicFrameChg>
      </pc:sldChg>
      <pc:sldChg chg="modSp mod modNotesTx">
        <pc:chgData name="Brian LeMaster" userId="966213277a35d40f" providerId="LiveId" clId="{94F96BB0-08F1-4C97-9942-0F308F126827}" dt="2023-05-03T20:31:30.799" v="741"/>
        <pc:sldMkLst>
          <pc:docMk/>
          <pc:sldMk cId="0" sldId="266"/>
        </pc:sldMkLst>
        <pc:spChg chg="mod">
          <ac:chgData name="Brian LeMaster" userId="966213277a35d40f" providerId="LiveId" clId="{94F96BB0-08F1-4C97-9942-0F308F126827}" dt="2023-05-03T20:04:28.452" v="512" actId="1035"/>
          <ac:spMkLst>
            <pc:docMk/>
            <pc:sldMk cId="0" sldId="266"/>
            <ac:spMk id="326" creationId="{00000000-0000-0000-0000-000000000000}"/>
          </ac:spMkLst>
        </pc:spChg>
        <pc:graphicFrameChg chg="mod modGraphic">
          <ac:chgData name="Brian LeMaster" userId="966213277a35d40f" providerId="LiveId" clId="{94F96BB0-08F1-4C97-9942-0F308F126827}" dt="2023-05-03T20:04:54.783" v="516" actId="14100"/>
          <ac:graphicFrameMkLst>
            <pc:docMk/>
            <pc:sldMk cId="0" sldId="266"/>
            <ac:graphicFrameMk id="325" creationId="{00000000-0000-0000-0000-000000000000}"/>
          </ac:graphicFrameMkLst>
        </pc:graphicFrameChg>
      </pc:sldChg>
      <pc:sldChg chg="modSp mod modNotesTx">
        <pc:chgData name="Brian LeMaster" userId="966213277a35d40f" providerId="LiveId" clId="{94F96BB0-08F1-4C97-9942-0F308F126827}" dt="2023-05-03T21:49:12.037" v="771" actId="20577"/>
        <pc:sldMkLst>
          <pc:docMk/>
          <pc:sldMk cId="0" sldId="267"/>
        </pc:sldMkLst>
        <pc:spChg chg="mod">
          <ac:chgData name="Brian LeMaster" userId="966213277a35d40f" providerId="LiveId" clId="{94F96BB0-08F1-4C97-9942-0F308F126827}" dt="2023-05-03T21:49:12.037" v="771" actId="20577"/>
          <ac:spMkLst>
            <pc:docMk/>
            <pc:sldMk cId="0" sldId="267"/>
            <ac:spMk id="333" creationId="{00000000-0000-0000-0000-000000000000}"/>
          </ac:spMkLst>
        </pc:spChg>
      </pc:sldChg>
    </pc:docChg>
  </pc:docChgLst>
  <pc:docChgLst>
    <pc:chgData name="Donna Lekang" userId="c5952718-4d0f-4e59-b01c-bea1cefcc4e0" providerId="ADAL" clId="{86C69799-9540-4BA0-9C0E-D9743B74576A}"/>
    <pc:docChg chg="modSld">
      <pc:chgData name="Donna Lekang" userId="c5952718-4d0f-4e59-b01c-bea1cefcc4e0" providerId="ADAL" clId="{86C69799-9540-4BA0-9C0E-D9743B74576A}" dt="2023-05-03T18:44:20.870" v="0" actId="403"/>
      <pc:docMkLst>
        <pc:docMk/>
      </pc:docMkLst>
      <pc:sldChg chg="modSp mod">
        <pc:chgData name="Donna Lekang" userId="c5952718-4d0f-4e59-b01c-bea1cefcc4e0" providerId="ADAL" clId="{86C69799-9540-4BA0-9C0E-D9743B74576A}" dt="2023-05-03T18:44:20.870" v="0" actId="403"/>
        <pc:sldMkLst>
          <pc:docMk/>
          <pc:sldMk cId="0" sldId="264"/>
        </pc:sldMkLst>
        <pc:spChg chg="mod">
          <ac:chgData name="Donna Lekang" userId="c5952718-4d0f-4e59-b01c-bea1cefcc4e0" providerId="ADAL" clId="{86C69799-9540-4BA0-9C0E-D9743B74576A}" dt="2023-05-03T18:44:20.870" v="0" actId="403"/>
          <ac:spMkLst>
            <pc:docMk/>
            <pc:sldMk cId="0" sldId="264"/>
            <ac:spMk id="30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Introduce us: This is a data mining project on Predicting Company Bankruptcy.  This is Group 3 with myself, Brian LeMaster, as well as Donna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Lekang</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Cem</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Roth.  </a:t>
            </a:r>
          </a:p>
          <a:p>
            <a:pPr marL="0" lvl="0" indent="0" algn="l" rtl="0">
              <a:lnSpc>
                <a:spcPct val="100000"/>
              </a:lnSpc>
              <a:spcBef>
                <a:spcPts val="0"/>
              </a:spcBef>
              <a:spcAft>
                <a:spcPts val="0"/>
              </a:spcAft>
              <a:buSzPts val="1100"/>
              <a:buNone/>
            </a:pPr>
            <a:endParaRPr dirty="0"/>
          </a:p>
        </p:txBody>
      </p:sp>
      <p:sp>
        <p:nvSpPr>
          <p:cNvPr id="218" name="Google Shape;21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For our business problem, we found a dataset that was created to help the Taiwanese government looking at how to utilize data to help find what factors correlate with companies going bankrupt.  They need a way to identify companies that are most prone to bankruptcy based on doing descriptive analytics on data that has been collected on companies. This will, in turn, allow them to provide solutions such as offering debt relief programs to help these companies avoid bankruptcy with help from the Taiwan Economic Journal.  </a:t>
            </a:r>
          </a:p>
          <a:p>
            <a:pPr marL="0" lvl="0" indent="0" algn="l" rtl="0">
              <a:lnSpc>
                <a:spcPct val="100000"/>
              </a:lnSpc>
              <a:spcBef>
                <a:spcPts val="0"/>
              </a:spcBef>
              <a:spcAft>
                <a:spcPts val="0"/>
              </a:spcAft>
              <a:buSzPts val="1100"/>
              <a:buNone/>
            </a:pPr>
            <a:endParaRPr dirty="0"/>
          </a:p>
        </p:txBody>
      </p:sp>
      <p:sp>
        <p:nvSpPr>
          <p:cNvPr id="224" name="Google Shape;22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Here is our Analysis Process.  We followed the CRISP-DM framework starting with Project Definition.  We collected our dataset ‘Company Bankruptcy Prediction’ from Kaggle.  We then prepared the data by ensuring there were no missing values, removing outliers, transforming highly skewed variables to improve normality &amp; performance and improving the data balance.  Then we got to the modeling and performed stepwise regression to reduce dimensionality.  We then conducted a Logistic Regression model with key predictors followed by conducting a Decision Tree Model.  We continued on by running a Neural Network model, a Random Tree with cutoff of .13, a Random Tree with Oversampling with cutoff at .5 and we even ran many more models using the JMP Imbalanced Data Add-on.  From there, we evaluated the models and compared the results and ultimately selected our best model.  We took that information and wrote up our findings and conclusion.  </a:t>
            </a:r>
          </a:p>
          <a:p>
            <a:pPr marL="0" lvl="0" indent="0" algn="l" rtl="0">
              <a:lnSpc>
                <a:spcPct val="100000"/>
              </a:lnSpc>
              <a:spcBef>
                <a:spcPts val="0"/>
              </a:spcBef>
              <a:spcAft>
                <a:spcPts val="0"/>
              </a:spcAft>
              <a:buSzPts val="1100"/>
              <a:buNone/>
            </a:pPr>
            <a:endParaRPr dirty="0"/>
          </a:p>
        </p:txBody>
      </p:sp>
      <p:sp>
        <p:nvSpPr>
          <p:cNvPr id="230" name="Google Shape;23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To assist the Taiwanese Bankruptcy Court identify factors affecting company bankruptcy, we chose to use the Company Bankruptcy Prediction dataset, which contained data from the Taiwan Economic Journal for the years 1999-2009.</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lang="en-US"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The initial dataset contained 6,819 cases with 95 predictor variables and 1 target variable.</a:t>
            </a: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In order to reduce the dimensionality of our dataset and only focus on the most significant variables that affect company bankruptcy, we ran a stepwise regression.  From that process, we identified twelve significant variables. </a:t>
            </a: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Next, we looked at the distribution of the target variable, </a:t>
            </a:r>
            <a:r>
              <a:rPr lang="en-US" i="1" dirty="0">
                <a:solidFill>
                  <a:schemeClr val="dk1"/>
                </a:solidFill>
              </a:rPr>
              <a:t>bankruptcy_flag</a:t>
            </a:r>
            <a:r>
              <a:rPr lang="en-US" dirty="0">
                <a:solidFill>
                  <a:schemeClr val="dk1"/>
                </a:solidFill>
              </a:rPr>
              <a:t>, to determine the proportion of bankrupt outcomes.  With only 220 total bankrupt cases, our dataset was imbalanced.  In order to correct that, we reduced the number of non-bankrupt cases by selecting a random sample of 1,280 of them and adding those to the bankrupt cases in order to fulfill a minimum case requirement of 1,500 records.</a:t>
            </a: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We then removed the outliers, and randomly sampled non-bankrupt cases to replace the cases that were deleted as a result of the outlier removal process.  Our final dataset contained 195 bankrupt cases (approximately 13%) and 1,305 non-bankrupt cases (approximately 87%).  While our dataset is still unbalanced, the overall proportion of bankrupt (target) cases greatly improved.</a:t>
            </a: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And lastly, after viewing the variable distributions, we performed natural log transformations on two of our predictor variables, </a:t>
            </a:r>
            <a:r>
              <a:rPr lang="en-US" i="1" dirty="0">
                <a:solidFill>
                  <a:schemeClr val="dk1"/>
                </a:solidFill>
              </a:rPr>
              <a:t>Cash/Total Assets</a:t>
            </a:r>
            <a:r>
              <a:rPr lang="en-US" dirty="0">
                <a:solidFill>
                  <a:schemeClr val="dk1"/>
                </a:solidFill>
              </a:rPr>
              <a:t> and </a:t>
            </a:r>
            <a:r>
              <a:rPr lang="en-US" i="1" dirty="0">
                <a:solidFill>
                  <a:schemeClr val="dk1"/>
                </a:solidFill>
              </a:rPr>
              <a:t>Total Debt/Total Net Worth</a:t>
            </a:r>
            <a:r>
              <a:rPr lang="en-US" dirty="0">
                <a:solidFill>
                  <a:schemeClr val="dk1"/>
                </a:solidFill>
              </a:rPr>
              <a:t>,  in order to reduce their skewness and learned that several of our predictor variables were positively correlated.</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These findings will be taken into consideration as we perform our analyses.</a:t>
            </a:r>
            <a:endParaRPr dirty="0">
              <a:solidFill>
                <a:schemeClr val="dk1"/>
              </a:solidFill>
            </a:endParaRPr>
          </a:p>
          <a:p>
            <a:pPr marL="0" lvl="0" indent="0" algn="l" rtl="0">
              <a:lnSpc>
                <a:spcPct val="100000"/>
              </a:lnSpc>
              <a:spcBef>
                <a:spcPts val="1200"/>
              </a:spcBef>
              <a:spcAft>
                <a:spcPts val="0"/>
              </a:spcAft>
              <a:buSzPts val="1100"/>
              <a:buNone/>
            </a:pPr>
            <a:endParaRPr dirty="0"/>
          </a:p>
        </p:txBody>
      </p:sp>
      <p:sp>
        <p:nvSpPr>
          <p:cNvPr id="266" name="Google Shape;26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As mentioned previously, we selected twelve significant variables to include in our 1,500-case dataset.</a:t>
            </a: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Our target variable, bankruptcy_flag, is binary with a value of “1” representing a </a:t>
            </a:r>
            <a:r>
              <a:rPr lang="en-US" b="1" dirty="0">
                <a:solidFill>
                  <a:schemeClr val="dk1"/>
                </a:solidFill>
              </a:rPr>
              <a:t>bankrupt</a:t>
            </a:r>
            <a:r>
              <a:rPr lang="en-US" dirty="0">
                <a:solidFill>
                  <a:schemeClr val="dk1"/>
                </a:solidFill>
              </a:rPr>
              <a:t> outcome and a value of “0” representing a </a:t>
            </a:r>
            <a:r>
              <a:rPr lang="en-US" b="1" dirty="0">
                <a:solidFill>
                  <a:schemeClr val="dk1"/>
                </a:solidFill>
              </a:rPr>
              <a:t>non-bankrupt</a:t>
            </a:r>
            <a:r>
              <a:rPr lang="en-US" dirty="0">
                <a:solidFill>
                  <a:schemeClr val="dk1"/>
                </a:solidFill>
              </a:rPr>
              <a:t> outcome.</a:t>
            </a: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The remaining variables are all continuous with several of them representing proportions or ratios.  The formulas for those variables are described under the “Formula” column.</a:t>
            </a:r>
            <a:endParaRPr dirty="0">
              <a:solidFill>
                <a:schemeClr val="dk1"/>
              </a:solidFill>
            </a:endParaRPr>
          </a:p>
          <a:p>
            <a:pPr marL="0" lvl="0" indent="0" algn="l" rtl="0">
              <a:lnSpc>
                <a:spcPct val="100000"/>
              </a:lnSpc>
              <a:spcBef>
                <a:spcPts val="1200"/>
              </a:spcBef>
              <a:spcAft>
                <a:spcPts val="0"/>
              </a:spcAft>
              <a:buSzPts val="1100"/>
              <a:buNone/>
            </a:pPr>
            <a:endParaRPr dirty="0"/>
          </a:p>
        </p:txBody>
      </p:sp>
      <p:sp>
        <p:nvSpPr>
          <p:cNvPr id="273" name="Google Shape;27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We performed a Logistic Regression model as our first model to use as a general baseline in</a:t>
            </a:r>
          </a:p>
          <a:p>
            <a:pPr marL="0" lvl="0" indent="0" algn="l" rtl="0">
              <a:lnSpc>
                <a:spcPct val="100000"/>
              </a:lnSpc>
              <a:spcBef>
                <a:spcPts val="0"/>
              </a:spcBef>
              <a:spcAft>
                <a:spcPts val="0"/>
              </a:spcAft>
              <a:buSzPts val="1100"/>
              <a:buNone/>
            </a:pPr>
            <a:r>
              <a:rPr lang="en-US" dirty="0"/>
              <a:t>comparison with other models. Surprisingly, our logistic regression model exceeded group</a:t>
            </a:r>
          </a:p>
          <a:p>
            <a:pPr marL="0" lvl="0" indent="0" algn="l" rtl="0">
              <a:lnSpc>
                <a:spcPct val="100000"/>
              </a:lnSpc>
              <a:spcBef>
                <a:spcPts val="0"/>
              </a:spcBef>
              <a:spcAft>
                <a:spcPts val="0"/>
              </a:spcAft>
              <a:buSzPts val="1100"/>
              <a:buNone/>
            </a:pPr>
            <a:r>
              <a:rPr lang="en-US" dirty="0"/>
              <a:t>expectations in terms of pure predictive performance. Accuracy scored about 91.5%, while</a:t>
            </a:r>
          </a:p>
          <a:p>
            <a:pPr marL="0" lvl="0" indent="0" algn="l" rtl="0">
              <a:lnSpc>
                <a:spcPct val="100000"/>
              </a:lnSpc>
              <a:spcBef>
                <a:spcPts val="0"/>
              </a:spcBef>
              <a:spcAft>
                <a:spcPts val="0"/>
              </a:spcAft>
              <a:buSzPts val="1100"/>
              <a:buNone/>
            </a:pPr>
            <a:r>
              <a:rPr lang="en-US" dirty="0"/>
              <a:t>specificity scored 0.970, with the model having a relatively low misclassification rate of only</a:t>
            </a:r>
          </a:p>
          <a:p>
            <a:pPr marL="0" lvl="0" indent="0" algn="l" rtl="0">
              <a:lnSpc>
                <a:spcPct val="100000"/>
              </a:lnSpc>
              <a:spcBef>
                <a:spcPts val="0"/>
              </a:spcBef>
              <a:spcAft>
                <a:spcPts val="0"/>
              </a:spcAft>
              <a:buSzPts val="1100"/>
              <a:buNone/>
            </a:pPr>
            <a:r>
              <a:rPr lang="en-US" dirty="0"/>
              <a:t>0.085, or about 8.5% misclassification. The Receiver Operating Characteristic Curve scored well</a:t>
            </a:r>
          </a:p>
          <a:p>
            <a:pPr marL="0" lvl="0" indent="0" algn="l" rtl="0">
              <a:lnSpc>
                <a:spcPct val="100000"/>
              </a:lnSpc>
              <a:spcBef>
                <a:spcPts val="0"/>
              </a:spcBef>
              <a:spcAft>
                <a:spcPts val="0"/>
              </a:spcAft>
              <a:buSzPts val="1100"/>
              <a:buNone/>
            </a:pPr>
            <a:r>
              <a:rPr lang="en-US" dirty="0"/>
              <a:t>too, with an area under the curve index of 0.936. The F1 score was 0.624, with a generalized R2</a:t>
            </a:r>
          </a:p>
          <a:p>
            <a:pPr marL="0" lvl="0" indent="0" algn="l" rtl="0">
              <a:lnSpc>
                <a:spcPct val="100000"/>
              </a:lnSpc>
              <a:spcBef>
                <a:spcPts val="0"/>
              </a:spcBef>
              <a:spcAft>
                <a:spcPts val="0"/>
              </a:spcAft>
              <a:buSzPts val="1100"/>
              <a:buNone/>
            </a:pPr>
            <a:r>
              <a:rPr lang="en-US" dirty="0"/>
              <a:t>value of about 0.559.</a:t>
            </a:r>
          </a:p>
          <a:p>
            <a:pPr marL="0" lvl="0" indent="0" algn="l" rtl="0">
              <a:lnSpc>
                <a:spcPct val="100000"/>
              </a:lnSpc>
              <a:spcBef>
                <a:spcPts val="0"/>
              </a:spcBef>
              <a:spcAft>
                <a:spcPts val="0"/>
              </a:spcAft>
              <a:buSzPts val="1100"/>
              <a:buNone/>
            </a:pPr>
            <a:r>
              <a:rPr lang="en-US" dirty="0"/>
              <a:t>The most significant variables in the model in relation to the target binary variable</a:t>
            </a:r>
          </a:p>
          <a:p>
            <a:pPr marL="0" lvl="0" indent="0" algn="l" rtl="0">
              <a:lnSpc>
                <a:spcPct val="100000"/>
              </a:lnSpc>
              <a:spcBef>
                <a:spcPts val="0"/>
              </a:spcBef>
              <a:spcAft>
                <a:spcPts val="0"/>
              </a:spcAft>
              <a:buSzPts val="1100"/>
              <a:buNone/>
            </a:pPr>
            <a:r>
              <a:rPr lang="en-US" dirty="0" err="1"/>
              <a:t>Bankrupt_Flag</a:t>
            </a:r>
            <a:r>
              <a:rPr lang="en-US" dirty="0"/>
              <a:t> are shown here, with their associated p-values. Cash over Total Assets was the</a:t>
            </a:r>
          </a:p>
          <a:p>
            <a:pPr marL="0" lvl="0" indent="0" algn="l" rtl="0">
              <a:lnSpc>
                <a:spcPct val="100000"/>
              </a:lnSpc>
              <a:spcBef>
                <a:spcPts val="0"/>
              </a:spcBef>
              <a:spcAft>
                <a:spcPts val="0"/>
              </a:spcAft>
              <a:buSzPts val="1100"/>
              <a:buNone/>
            </a:pPr>
            <a:r>
              <a:rPr lang="en-US" dirty="0"/>
              <a:t>most significant variable for companies, with the lowest p-value at 0.00007. Total Asset</a:t>
            </a:r>
          </a:p>
          <a:p>
            <a:pPr marL="0" lvl="0" indent="0" algn="l" rtl="0">
              <a:lnSpc>
                <a:spcPct val="100000"/>
              </a:lnSpc>
              <a:spcBef>
                <a:spcPts val="0"/>
              </a:spcBef>
              <a:spcAft>
                <a:spcPts val="0"/>
              </a:spcAft>
              <a:buSzPts val="1100"/>
              <a:buNone/>
            </a:pPr>
            <a:r>
              <a:rPr lang="en-US" dirty="0"/>
              <a:t>Turnover was our second most significant variable at 0.00222, and Persistent Earnings per</a:t>
            </a:r>
          </a:p>
          <a:p>
            <a:pPr marL="0" lvl="0" indent="0" algn="l" rtl="0">
              <a:lnSpc>
                <a:spcPct val="100000"/>
              </a:lnSpc>
              <a:spcBef>
                <a:spcPts val="0"/>
              </a:spcBef>
              <a:spcAft>
                <a:spcPts val="0"/>
              </a:spcAft>
              <a:buSzPts val="1100"/>
              <a:buNone/>
            </a:pPr>
            <a:r>
              <a:rPr lang="en-US" dirty="0"/>
              <a:t>Share 4 Quarters was third most significant with a p-value of 0.00445.</a:t>
            </a:r>
            <a:endParaRPr dirty="0"/>
          </a:p>
        </p:txBody>
      </p:sp>
      <p:sp>
        <p:nvSpPr>
          <p:cNvPr id="280" name="Google Shape;28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Next, we performed a classification decision tree model, with a validation portion of 0.2. This</a:t>
            </a:r>
          </a:p>
          <a:p>
            <a:pPr marL="0" lvl="0" indent="0" algn="l" rtl="0">
              <a:lnSpc>
                <a:spcPct val="100000"/>
              </a:lnSpc>
              <a:spcBef>
                <a:spcPts val="0"/>
              </a:spcBef>
              <a:spcAft>
                <a:spcPts val="0"/>
              </a:spcAft>
              <a:buSzPts val="1100"/>
              <a:buNone/>
            </a:pPr>
            <a:r>
              <a:rPr lang="en-US" dirty="0"/>
              <a:t>corresponded to a training set of 1,235 records and a validation set of 265 records. The split</a:t>
            </a:r>
          </a:p>
          <a:p>
            <a:pPr marL="0" lvl="0" indent="0" algn="l" rtl="0">
              <a:lnSpc>
                <a:spcPct val="100000"/>
              </a:lnSpc>
              <a:spcBef>
                <a:spcPts val="0"/>
              </a:spcBef>
              <a:spcAft>
                <a:spcPts val="0"/>
              </a:spcAft>
              <a:buSzPts val="1100"/>
              <a:buNone/>
            </a:pPr>
            <a:r>
              <a:rPr lang="en-US" dirty="0"/>
              <a:t>history chart shows both the training model as well as the validation model R2 values over a</a:t>
            </a:r>
          </a:p>
          <a:p>
            <a:pPr marL="0" lvl="0" indent="0" algn="l" rtl="0">
              <a:lnSpc>
                <a:spcPct val="100000"/>
              </a:lnSpc>
              <a:spcBef>
                <a:spcPts val="0"/>
              </a:spcBef>
              <a:spcAft>
                <a:spcPts val="0"/>
              </a:spcAft>
              <a:buSzPts val="1100"/>
              <a:buNone/>
            </a:pPr>
            <a:r>
              <a:rPr lang="en-US" dirty="0"/>
              <a:t>number of splits. Along with JMP, we collectively chose 8 as the optimal number of splits as it</a:t>
            </a:r>
          </a:p>
          <a:p>
            <a:pPr marL="0" lvl="0" indent="0" algn="l" rtl="0">
              <a:lnSpc>
                <a:spcPct val="100000"/>
              </a:lnSpc>
              <a:spcBef>
                <a:spcPts val="0"/>
              </a:spcBef>
              <a:spcAft>
                <a:spcPts val="0"/>
              </a:spcAft>
              <a:buSzPts val="1100"/>
              <a:buNone/>
            </a:pPr>
            <a:r>
              <a:rPr lang="en-US" dirty="0"/>
              <a:t>held the highest validation R2 value. Surprisingly, when analyzing our results, we observed that</a:t>
            </a:r>
          </a:p>
          <a:p>
            <a:pPr marL="0" lvl="0" indent="0" algn="l" rtl="0">
              <a:lnSpc>
                <a:spcPct val="100000"/>
              </a:lnSpc>
              <a:spcBef>
                <a:spcPts val="0"/>
              </a:spcBef>
              <a:spcAft>
                <a:spcPts val="0"/>
              </a:spcAft>
              <a:buSzPts val="1100"/>
              <a:buNone/>
            </a:pPr>
            <a:r>
              <a:rPr lang="en-US" dirty="0"/>
              <a:t>our validation model was actually higher in value in terms of accuracy, sensitivity, precision, and</a:t>
            </a:r>
          </a:p>
          <a:p>
            <a:pPr marL="0" lvl="0" indent="0" algn="l" rtl="0">
              <a:lnSpc>
                <a:spcPct val="100000"/>
              </a:lnSpc>
              <a:spcBef>
                <a:spcPts val="0"/>
              </a:spcBef>
              <a:spcAft>
                <a:spcPts val="0"/>
              </a:spcAft>
              <a:buSzPts val="1100"/>
              <a:buNone/>
            </a:pPr>
            <a:r>
              <a:rPr lang="en-US" dirty="0"/>
              <a:t>F1 score, with a slightly lower misclassification rate compared to the training model.</a:t>
            </a:r>
          </a:p>
          <a:p>
            <a:pPr marL="0" lvl="0" indent="0" algn="l" rtl="0">
              <a:lnSpc>
                <a:spcPct val="100000"/>
              </a:lnSpc>
              <a:spcBef>
                <a:spcPts val="0"/>
              </a:spcBef>
              <a:spcAft>
                <a:spcPts val="0"/>
              </a:spcAft>
              <a:buSzPts val="1100"/>
              <a:buNone/>
            </a:pPr>
            <a:r>
              <a:rPr lang="en-US" dirty="0"/>
              <a:t>In comparing improvements from training model to validation model, the accuracy rose from</a:t>
            </a:r>
          </a:p>
          <a:p>
            <a:pPr marL="0" lvl="0" indent="0" algn="l" rtl="0">
              <a:lnSpc>
                <a:spcPct val="100000"/>
              </a:lnSpc>
              <a:spcBef>
                <a:spcPts val="0"/>
              </a:spcBef>
              <a:spcAft>
                <a:spcPts val="0"/>
              </a:spcAft>
              <a:buSzPts val="1100"/>
              <a:buNone/>
            </a:pPr>
            <a:r>
              <a:rPr lang="en-US" dirty="0"/>
              <a:t>91.8% to about 92.1%, the sensitivity rose from 0.715 to 0.757, precision rose from 0.669 to</a:t>
            </a:r>
          </a:p>
          <a:p>
            <a:pPr marL="0" lvl="0" indent="0" algn="l" rtl="0">
              <a:lnSpc>
                <a:spcPct val="100000"/>
              </a:lnSpc>
              <a:spcBef>
                <a:spcPts val="0"/>
              </a:spcBef>
              <a:spcAft>
                <a:spcPts val="0"/>
              </a:spcAft>
              <a:buSzPts val="1100"/>
              <a:buNone/>
            </a:pPr>
            <a:r>
              <a:rPr lang="en-US" dirty="0"/>
              <a:t>0.7, misclassification fell from 0.082 to 0.079, F1 score rose from 0.691 to 0.727, but</a:t>
            </a:r>
          </a:p>
          <a:p>
            <a:pPr marL="0" lvl="0" indent="0" algn="l" rtl="0">
              <a:lnSpc>
                <a:spcPct val="100000"/>
              </a:lnSpc>
              <a:spcBef>
                <a:spcPts val="0"/>
              </a:spcBef>
              <a:spcAft>
                <a:spcPts val="0"/>
              </a:spcAft>
              <a:buSzPts val="1100"/>
              <a:buNone/>
            </a:pPr>
            <a:r>
              <a:rPr lang="en-US" dirty="0"/>
              <a:t>generalized R2 value decreases from 0.541 to 0.518.</a:t>
            </a:r>
            <a:endParaRPr dirty="0"/>
          </a:p>
        </p:txBody>
      </p:sp>
      <p:sp>
        <p:nvSpPr>
          <p:cNvPr id="287" name="Google Shape;28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a:t>Because our dataset is imbalanced, in that we have 13% of bankrupt outcomes and 87% non-bankrupt outcomes, we opted to try a Random Tree model.  Random Tree models create sets of individual (uncorrelated) decision trees by randomly selecting features and cases (with replacement) to create each tree, then averaging their results.  These types of models allow the modeler to assign a cutoff value, which is the threshold value that a minimum predicted probability must “cross” in order to be rendered a positive outcome.  We will be using a cutoff value of 0.13 which represents the proportion of bankrupt cases in our dataset.</a:t>
            </a:r>
          </a:p>
          <a:p>
            <a:pPr marL="0" lvl="0" indent="0" algn="l" rtl="0">
              <a:lnSpc>
                <a:spcPct val="115000"/>
              </a:lnSpc>
              <a:spcBef>
                <a:spcPts val="1200"/>
              </a:spcBef>
              <a:spcAft>
                <a:spcPts val="0"/>
              </a:spcAft>
              <a:buClr>
                <a:schemeClr val="dk1"/>
              </a:buClr>
              <a:buSzPts val="1100"/>
              <a:buFont typeface="Arial"/>
              <a:buNone/>
            </a:pPr>
            <a:endParaRPr dirty="0"/>
          </a:p>
          <a:p>
            <a:pPr marL="0" lvl="0" indent="0" algn="l" rtl="0">
              <a:lnSpc>
                <a:spcPct val="115000"/>
              </a:lnSpc>
              <a:spcBef>
                <a:spcPts val="1200"/>
              </a:spcBef>
              <a:spcAft>
                <a:spcPts val="0"/>
              </a:spcAft>
              <a:buClr>
                <a:schemeClr val="dk1"/>
              </a:buClr>
              <a:buSzPts val="1100"/>
              <a:buFont typeface="Arial"/>
              <a:buNone/>
            </a:pPr>
            <a:r>
              <a:rPr lang="en-US" dirty="0"/>
              <a:t>We performed two Random Tree models, each with a different sampling technique.  The first model used a standard partition of the data with 55% of the cases being used for training, 15% used for validation, and 30% used for testing.  The second model used an oversampling technique which randomly selects more target, or “bankrupt,” cases in order to better balance the data.  That technique used 21% of the data for training, 55% for validation, and 24% for testing.</a:t>
            </a:r>
          </a:p>
          <a:p>
            <a:pPr marL="0" lvl="0" indent="0" algn="l" rtl="0">
              <a:lnSpc>
                <a:spcPct val="115000"/>
              </a:lnSpc>
              <a:spcBef>
                <a:spcPts val="1200"/>
              </a:spcBef>
              <a:spcAft>
                <a:spcPts val="0"/>
              </a:spcAft>
              <a:buClr>
                <a:schemeClr val="dk1"/>
              </a:buClr>
              <a:buSzPts val="1100"/>
              <a:buFont typeface="Arial"/>
              <a:buNone/>
            </a:pPr>
            <a:endParaRPr dirty="0"/>
          </a:p>
          <a:p>
            <a:pPr marL="0" lvl="0" indent="0" algn="l" rtl="0">
              <a:lnSpc>
                <a:spcPct val="115000"/>
              </a:lnSpc>
              <a:spcBef>
                <a:spcPts val="1200"/>
              </a:spcBef>
              <a:spcAft>
                <a:spcPts val="0"/>
              </a:spcAft>
              <a:buClr>
                <a:schemeClr val="dk1"/>
              </a:buClr>
              <a:buSzPts val="1100"/>
              <a:buFont typeface="Arial"/>
              <a:buNone/>
            </a:pPr>
            <a:r>
              <a:rPr lang="en-US" dirty="0"/>
              <a:t>As we can see from the table, the results for the Random Forest model that used a standard partition outperformed the oversampling method results in every metric.  When working with imbalanced data, the F1-Score, which averages the Precision and Sensitivity scores, is considered the preferred metric to use for comparison rather than Accuracy.  A high F1-Score is preferable, as it indicates that both Precision and Sensitivity are high.  For our Random Tree models, we see that the standard partition’s F1-Score was 0.566 and the oversampling technique’s F1-Score was only 0.444.</a:t>
            </a:r>
          </a:p>
          <a:p>
            <a:pPr marL="0" lvl="0" indent="0" algn="l" rtl="0">
              <a:lnSpc>
                <a:spcPct val="115000"/>
              </a:lnSpc>
              <a:spcBef>
                <a:spcPts val="1200"/>
              </a:spcBef>
              <a:spcAft>
                <a:spcPts val="0"/>
              </a:spcAft>
              <a:buClr>
                <a:schemeClr val="dk1"/>
              </a:buClr>
              <a:buSzPts val="1100"/>
              <a:buFont typeface="Arial"/>
              <a:buNone/>
            </a:pPr>
            <a:endParaRPr dirty="0"/>
          </a:p>
          <a:p>
            <a:pPr marL="0" lvl="0" indent="0" algn="l" rtl="0">
              <a:lnSpc>
                <a:spcPct val="115000"/>
              </a:lnSpc>
              <a:spcBef>
                <a:spcPts val="1200"/>
              </a:spcBef>
              <a:spcAft>
                <a:spcPts val="0"/>
              </a:spcAft>
              <a:buClr>
                <a:schemeClr val="dk1"/>
              </a:buClr>
              <a:buSzPts val="1100"/>
              <a:buFont typeface="Arial"/>
              <a:buNone/>
            </a:pPr>
            <a:r>
              <a:rPr lang="en-US" dirty="0"/>
              <a:t>Along with providing model performance measures, Random Tree models also provide a ranked listing of significant features.  In order of their importance, the factors deemed most significant in predicting company bankruptcy were: ROA (Return on Total Assets) with a importance score of 0.53, Total Debt/Total Net Worth with a score of 0.32), Total Asset Turnover with a score of 0.30, Persistent EPS 4Q  (Earned Per Share for last 4 Quarters) with a score of 0.28, and Cash/total Assets with a score of 0.26. </a:t>
            </a:r>
            <a:endParaRPr dirty="0"/>
          </a:p>
          <a:p>
            <a:pPr marL="0" lvl="0" indent="0" algn="l" rtl="0">
              <a:lnSpc>
                <a:spcPct val="100000"/>
              </a:lnSpc>
              <a:spcBef>
                <a:spcPts val="1200"/>
              </a:spcBef>
              <a:spcAft>
                <a:spcPts val="0"/>
              </a:spcAft>
              <a:buSzPts val="1100"/>
              <a:buNone/>
            </a:pPr>
            <a:endParaRPr dirty="0"/>
          </a:p>
        </p:txBody>
      </p:sp>
      <p:sp>
        <p:nvSpPr>
          <p:cNvPr id="295" name="Google Shape;29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Again, because we were dealing with imbalanced data, we used JMP’s Imbalanced Classification Add-In, which provides sampling techniques that impose a more balanced distribution between the two target outcomes, to run with our dataset.  Using this tool, we were able to test our data using 7 different models employing 8 different sampling techniques, which produced results for 42 different models.  Of those models, two of the best performing ones were the produced by the Bootstrap model. </a:t>
            </a: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highlight>
                  <a:srgbClr val="FFFFFF"/>
                </a:highlight>
              </a:rPr>
              <a:t>Bootstrap models repeatedly sample the dataset (with replacement) to create multiple training datasets, whose results are averaged.</a:t>
            </a:r>
            <a:r>
              <a:rPr lang="en-US" sz="1200" baseline="30000" dirty="0">
                <a:solidFill>
                  <a:schemeClr val="dk1"/>
                </a:solidFill>
                <a:highlight>
                  <a:srgbClr val="FFFFFF"/>
                </a:highlight>
              </a:rPr>
              <a:t> </a:t>
            </a:r>
            <a:r>
              <a:rPr lang="en-US" dirty="0">
                <a:solidFill>
                  <a:schemeClr val="dk1"/>
                </a:solidFill>
                <a:highlight>
                  <a:srgbClr val="FFFFFF"/>
                </a:highlight>
              </a:rPr>
              <a:t> We looked at the Bootstrap models that used the SMOTE  and SMOTE plus Tomek sampling techniques. </a:t>
            </a:r>
            <a:endParaRPr dirty="0">
              <a:solidFill>
                <a:schemeClr val="dk1"/>
              </a:solidFill>
              <a:highlight>
                <a:srgbClr val="FFFFFF"/>
              </a:highlight>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highlight>
                  <a:srgbClr val="FFFFFF"/>
                </a:highlight>
              </a:rPr>
              <a:t>SMOTE is an oversampling technique that adds new minority cases that are similar to existing minority cases to the Training dataset.  Similarly, the SMOTE plus Tomek technique combines the SMOTE oversampling technique with a weighting technique.</a:t>
            </a: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highlight>
                <a:srgbClr val="FFFFFF"/>
              </a:highlight>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highlight>
                  <a:srgbClr val="FFFFFF"/>
                </a:highlight>
              </a:rPr>
              <a:t>We provided the positive target proportion, 0.13, and JMP produced models for both techniques, which utilized 1,050 cases for training and 450 cases for Testing. </a:t>
            </a: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highlight>
                <a:srgbClr val="FFFFFF"/>
              </a:highlight>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highlight>
                  <a:srgbClr val="FFFFFF"/>
                </a:highlight>
              </a:rPr>
              <a:t>Again looking at the performance metrics, we see that the two models performed almost identically, where the Bootstrap Forest with SMOTE sampling model outperformed the SMOTE plus Tomek model in its F1-Score of 0.632 (vice 0.620), its Sensitivity of 0.831 (vice 0.759), and its AUC of 0.930 (vice 0.916).  On the other hand, the SMOTE plus Tomek model performed better in its Accuracy of 88% (vice 87%), its Specificity of 0.898 (vice 0.880), and its Misclassification of 0.120 (vice 0.127).</a:t>
            </a: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highlight>
                <a:srgbClr val="FFFFFF"/>
              </a:highlight>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highlight>
                  <a:srgbClr val="FFFFFF"/>
                </a:highlight>
              </a:rPr>
              <a:t>These two models performed about the same, but because the Bootstrap Forest with SMOTE’s F1-Score, its AUC value, and Sensitivity value were higher, it performed a little better than the SMOTE plus Tomek model.</a:t>
            </a:r>
            <a:endParaRPr dirty="0">
              <a:solidFill>
                <a:schemeClr val="dk1"/>
              </a:solidFill>
              <a:highlight>
                <a:srgbClr val="FFFFFF"/>
              </a:highlight>
            </a:endParaRPr>
          </a:p>
          <a:p>
            <a:pPr marL="0" lvl="0" indent="0" algn="l" rtl="0">
              <a:lnSpc>
                <a:spcPct val="100000"/>
              </a:lnSpc>
              <a:spcBef>
                <a:spcPts val="1200"/>
              </a:spcBef>
              <a:spcAft>
                <a:spcPts val="0"/>
              </a:spcAft>
              <a:buSzPts val="1100"/>
              <a:buNone/>
            </a:pPr>
            <a:endParaRPr dirty="0"/>
          </a:p>
        </p:txBody>
      </p:sp>
      <p:sp>
        <p:nvSpPr>
          <p:cNvPr id="305" name="Google Shape;30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23c5bc98459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Finally, we performed a neural network model on our data, using a random holdback method</a:t>
            </a:r>
          </a:p>
          <a:p>
            <a:pPr marL="0" lvl="0" indent="0" algn="l" rtl="0">
              <a:lnSpc>
                <a:spcPct val="100000"/>
              </a:lnSpc>
              <a:spcBef>
                <a:spcPts val="0"/>
              </a:spcBef>
              <a:spcAft>
                <a:spcPts val="0"/>
              </a:spcAft>
              <a:buSzPts val="1100"/>
              <a:buNone/>
            </a:pPr>
            <a:r>
              <a:rPr lang="en-US" dirty="0"/>
              <a:t>with a holdback proportion of 0.33, or about 1/3 of the data. This splits the dataset into 1000</a:t>
            </a:r>
          </a:p>
          <a:p>
            <a:pPr marL="0" lvl="0" indent="0" algn="l" rtl="0">
              <a:lnSpc>
                <a:spcPct val="100000"/>
              </a:lnSpc>
              <a:spcBef>
                <a:spcPts val="0"/>
              </a:spcBef>
              <a:spcAft>
                <a:spcPts val="0"/>
              </a:spcAft>
              <a:buSzPts val="1100"/>
              <a:buNone/>
            </a:pPr>
            <a:r>
              <a:rPr lang="en-US" dirty="0"/>
              <a:t>cases for the training set, and 500 cases for the validation set. Provided is a physical</a:t>
            </a:r>
          </a:p>
          <a:p>
            <a:pPr marL="0" lvl="0" indent="0" algn="l" rtl="0">
              <a:lnSpc>
                <a:spcPct val="100000"/>
              </a:lnSpc>
              <a:spcBef>
                <a:spcPts val="0"/>
              </a:spcBef>
              <a:spcAft>
                <a:spcPts val="0"/>
              </a:spcAft>
              <a:buSzPts val="1100"/>
              <a:buNone/>
            </a:pPr>
            <a:r>
              <a:rPr lang="en-US" dirty="0"/>
              <a:t>representation of the neural network structure in diagram form. The neural network training</a:t>
            </a:r>
          </a:p>
          <a:p>
            <a:pPr marL="0" lvl="0" indent="0" algn="l" rtl="0">
              <a:lnSpc>
                <a:spcPct val="100000"/>
              </a:lnSpc>
              <a:spcBef>
                <a:spcPts val="0"/>
              </a:spcBef>
              <a:spcAft>
                <a:spcPts val="0"/>
              </a:spcAft>
              <a:buSzPts val="1100"/>
              <a:buNone/>
            </a:pPr>
            <a:r>
              <a:rPr lang="en-US" dirty="0"/>
              <a:t>model scored well, but we were disappointed in how poorly the validation model performed in</a:t>
            </a:r>
          </a:p>
          <a:p>
            <a:pPr marL="0" lvl="0" indent="0" algn="l" rtl="0">
              <a:lnSpc>
                <a:spcPct val="100000"/>
              </a:lnSpc>
              <a:spcBef>
                <a:spcPts val="0"/>
              </a:spcBef>
              <a:spcAft>
                <a:spcPts val="0"/>
              </a:spcAft>
              <a:buSzPts val="1100"/>
              <a:buNone/>
            </a:pPr>
            <a:r>
              <a:rPr lang="en-US" dirty="0"/>
              <a:t>contrast to the training model. In terms of more significant decreases in predictive performance</a:t>
            </a:r>
          </a:p>
          <a:p>
            <a:pPr marL="0" lvl="0" indent="0" algn="l" rtl="0">
              <a:lnSpc>
                <a:spcPct val="100000"/>
              </a:lnSpc>
              <a:spcBef>
                <a:spcPts val="0"/>
              </a:spcBef>
              <a:spcAft>
                <a:spcPts val="0"/>
              </a:spcAft>
              <a:buSzPts val="1100"/>
              <a:buNone/>
            </a:pPr>
            <a:r>
              <a:rPr lang="en-US" dirty="0"/>
              <a:t>from training to validation models, Accuracy dropped from 92.6% to 90.8%, sensitivity from</a:t>
            </a:r>
          </a:p>
          <a:p>
            <a:pPr marL="0" lvl="0" indent="0" algn="l" rtl="0">
              <a:lnSpc>
                <a:spcPct val="100000"/>
              </a:lnSpc>
              <a:spcBef>
                <a:spcPts val="0"/>
              </a:spcBef>
              <a:spcAft>
                <a:spcPts val="0"/>
              </a:spcAft>
              <a:buSzPts val="1100"/>
              <a:buNone/>
            </a:pPr>
            <a:r>
              <a:rPr lang="en-US" dirty="0"/>
              <a:t>0.708 to 0.646, precision from 0.719 to 0.646, F1 score from 0.713 to 0.646, and above all,</a:t>
            </a:r>
          </a:p>
          <a:p>
            <a:pPr marL="0" lvl="0" indent="0" algn="l" rtl="0">
              <a:lnSpc>
                <a:spcPct val="100000"/>
              </a:lnSpc>
              <a:spcBef>
                <a:spcPts val="0"/>
              </a:spcBef>
              <a:spcAft>
                <a:spcPts val="0"/>
              </a:spcAft>
              <a:buSzPts val="1100"/>
              <a:buNone/>
            </a:pPr>
            <a:r>
              <a:rPr lang="en-US" dirty="0"/>
              <a:t>generalized R2 decreased drastically from 0.639 to 0.479.</a:t>
            </a:r>
            <a:endParaRPr dirty="0"/>
          </a:p>
        </p:txBody>
      </p:sp>
      <p:sp>
        <p:nvSpPr>
          <p:cNvPr id="313" name="Google Shape;313;g23c5bc9845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With our first modeling technique, let’s look at the  values of the Logistic Regression, our best performing model – 4 of the best Classification Metrics: R2, Specificity, Precision and AUC.  This model had the highest R2 value of all models at .559, an accuracy of 91.5%, a misclassification rate of .085 and an F1 score of .624.  It has the highest Sensitivity and Specificity, AUC.  This ultimately was our best performing model.  Now, let’s look at the Decision Tree model, results were also very good… It had the 2</a:t>
            </a: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1800" dirty="0">
                <a:effectLst/>
                <a:latin typeface="Calibri" panose="020F0502020204030204" pitchFamily="34" charset="0"/>
                <a:ea typeface="Calibri" panose="020F0502020204030204" pitchFamily="34" charset="0"/>
                <a:cs typeface="Times New Roman" panose="02020603050405020304" pitchFamily="18" charset="0"/>
              </a:rPr>
              <a:t> highest R2 value at .518, an accuracy of 92.1% (HIGH), the lowest Misclassification Rate of .079 and the HIGHEST F1 score of .727.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Bootstrap SMOTE has highest Sensitivity</a:t>
            </a:r>
            <a:endParaRPr dirty="0"/>
          </a:p>
        </p:txBody>
      </p:sp>
      <p:sp>
        <p:nvSpPr>
          <p:cNvPr id="322" name="Google Shape;322;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 summary, our team conducted many models looking at the data for the best overall model for the Taiwanese Bankruptcy Courts (TBC): Logistic Regression, Decision Tree, Random Forest (with STD Partition and with Oversampling), Bootstrap Forest Smote (and Smote with Tomek) and Neural Network.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-We performed descriptive statistics on the dataset looking at bankruptcy factors.</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-We recommend that the TBC ultimately deploy our best model, the Logistic Regression.  This model had the strongest classification metrics overall including the highest R2 value of all models at .559, an accuracy of 91.5%, a misclassification rate of .085 and an F1 score of .624.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-We found that the following variables showed the highest correlation in companies declaring bankruptcy (in order of importance): Return of Assets, Total Debt over Total Net Worth, Total Asset Turnover, Persistent EPS 4Q and Cash over Total Assets.  We recommend that TBC look at those variables with new data going forward to identify at-risk companies.</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-If the TBC is able to acquire this data on current companies of various sizes in Taiwan, they will be able to deduce which companies are in jeopardy of declaring bankruptcy and be able to reach out to help them before they do.  This can be very beneficial for their country and their entire economy to keep these companies in business.</a:t>
            </a:r>
          </a:p>
        </p:txBody>
      </p:sp>
      <p:sp>
        <p:nvSpPr>
          <p:cNvPr id="330" name="Google Shape;33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52"/>
        <p:cNvGrpSpPr/>
        <p:nvPr/>
      </p:nvGrpSpPr>
      <p:grpSpPr>
        <a:xfrm>
          <a:off x="0" y="0"/>
          <a:ext cx="0" cy="0"/>
          <a:chOff x="0" y="0"/>
          <a:chExt cx="0" cy="0"/>
        </a:xfrm>
      </p:grpSpPr>
      <p:pic>
        <p:nvPicPr>
          <p:cNvPr id="53" name="Google Shape;53;p14" descr="\\DROBO-FS\QuickDrops\JB\PPTX NG\Droplets\LightingOverlay.png"/>
          <p:cNvPicPr preferRelativeResize="0"/>
          <p:nvPr/>
        </p:nvPicPr>
        <p:blipFill rotWithShape="1">
          <a:blip r:embed="rId2">
            <a:alphaModFix amt="30000"/>
          </a:blip>
          <a:srcRect/>
          <a:stretch/>
        </p:blipFill>
        <p:spPr>
          <a:xfrm>
            <a:off x="0" y="-1"/>
            <a:ext cx="12192003" cy="6858001"/>
          </a:xfrm>
          <a:prstGeom prst="rect">
            <a:avLst/>
          </a:prstGeom>
          <a:noFill/>
          <a:ln>
            <a:noFill/>
          </a:ln>
        </p:spPr>
      </p:pic>
      <p:grpSp>
        <p:nvGrpSpPr>
          <p:cNvPr id="54" name="Google Shape;54;p14"/>
          <p:cNvGrpSpPr/>
          <p:nvPr/>
        </p:nvGrpSpPr>
        <p:grpSpPr>
          <a:xfrm>
            <a:off x="0" y="0"/>
            <a:ext cx="2305051" cy="6858001"/>
            <a:chOff x="0" y="0"/>
            <a:chExt cx="2305051" cy="6858001"/>
          </a:xfrm>
        </p:grpSpPr>
        <p:sp>
          <p:nvSpPr>
            <p:cNvPr id="55" name="Google Shape;55;p14"/>
            <p:cNvSpPr/>
            <p:nvPr/>
          </p:nvSpPr>
          <p:spPr>
            <a:xfrm>
              <a:off x="1209675" y="4763"/>
              <a:ext cx="23813" cy="2181225"/>
            </a:xfrm>
            <a:prstGeom prst="rect">
              <a:avLst/>
            </a:pr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56;p14"/>
            <p:cNvSpPr/>
            <p:nvPr/>
          </p:nvSpPr>
          <p:spPr>
            <a:xfrm>
              <a:off x="1128713" y="217646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57;p14"/>
            <p:cNvSpPr/>
            <p:nvPr/>
          </p:nvSpPr>
          <p:spPr>
            <a:xfrm>
              <a:off x="1123950" y="4021138"/>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58;p14"/>
            <p:cNvSpPr/>
            <p:nvPr/>
          </p:nvSpPr>
          <p:spPr>
            <a:xfrm>
              <a:off x="414338" y="9525"/>
              <a:ext cx="28575" cy="4481513"/>
            </a:xfrm>
            <a:prstGeom prst="rect">
              <a:avLst/>
            </a:pr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 name="Google Shape;59;p14"/>
            <p:cNvSpPr/>
            <p:nvPr/>
          </p:nvSpPr>
          <p:spPr>
            <a:xfrm>
              <a:off x="333375" y="44815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 name="Google Shape;60;p14"/>
            <p:cNvSpPr/>
            <p:nvPr/>
          </p:nvSpPr>
          <p:spPr>
            <a:xfrm>
              <a:off x="190500" y="9525"/>
              <a:ext cx="152400" cy="908050"/>
            </a:xfrm>
            <a:custGeom>
              <a:avLst/>
              <a:gdLst/>
              <a:ahLst/>
              <a:cxnLst/>
              <a:rect l="l" t="t" r="r" b="b"/>
              <a:pathLst>
                <a:path w="96" h="572" extrusionOk="0">
                  <a:moveTo>
                    <a:pt x="15" y="572"/>
                  </a:moveTo>
                  <a:lnTo>
                    <a:pt x="0" y="566"/>
                  </a:lnTo>
                  <a:lnTo>
                    <a:pt x="81" y="380"/>
                  </a:lnTo>
                  <a:lnTo>
                    <a:pt x="81" y="0"/>
                  </a:lnTo>
                  <a:lnTo>
                    <a:pt x="96" y="0"/>
                  </a:lnTo>
                  <a:lnTo>
                    <a:pt x="96" y="383"/>
                  </a:lnTo>
                  <a:lnTo>
                    <a:pt x="15" y="572"/>
                  </a:lnTo>
                  <a:close/>
                </a:path>
              </a:pathLst>
            </a:custGeom>
            <a:gradFill>
              <a:gsLst>
                <a:gs pos="0">
                  <a:schemeClr val="lt2"/>
                </a:gs>
                <a:gs pos="100000">
                  <a:srgbClr val="3B95DE"/>
                </a:gs>
              </a:gsLst>
              <a:lin ang="5400000" scaled="0"/>
            </a:gradFill>
            <a:ln>
              <a:noFill/>
            </a:ln>
          </p:spPr>
        </p:sp>
        <p:sp>
          <p:nvSpPr>
            <p:cNvPr id="61" name="Google Shape;61;p14"/>
            <p:cNvSpPr/>
            <p:nvPr/>
          </p:nvSpPr>
          <p:spPr>
            <a:xfrm>
              <a:off x="1290638" y="14288"/>
              <a:ext cx="376238" cy="1801813"/>
            </a:xfrm>
            <a:custGeom>
              <a:avLst/>
              <a:gdLst/>
              <a:ahLst/>
              <a:cxnLst/>
              <a:rect l="l" t="t" r="r" b="b"/>
              <a:pathLst>
                <a:path w="237" h="1135" extrusionOk="0">
                  <a:moveTo>
                    <a:pt x="222" y="1135"/>
                  </a:moveTo>
                  <a:lnTo>
                    <a:pt x="0" y="620"/>
                  </a:lnTo>
                  <a:lnTo>
                    <a:pt x="0" y="0"/>
                  </a:lnTo>
                  <a:lnTo>
                    <a:pt x="18" y="0"/>
                  </a:lnTo>
                  <a:lnTo>
                    <a:pt x="18" y="617"/>
                  </a:lnTo>
                  <a:lnTo>
                    <a:pt x="237" y="1129"/>
                  </a:lnTo>
                  <a:lnTo>
                    <a:pt x="222" y="1135"/>
                  </a:lnTo>
                  <a:close/>
                </a:path>
              </a:pathLst>
            </a:custGeom>
            <a:gradFill>
              <a:gsLst>
                <a:gs pos="0">
                  <a:schemeClr val="lt2"/>
                </a:gs>
                <a:gs pos="100000">
                  <a:srgbClr val="3B95DE"/>
                </a:gs>
              </a:gsLst>
              <a:lin ang="5400000" scaled="0"/>
            </a:gradFill>
            <a:ln>
              <a:noFill/>
            </a:ln>
          </p:spPr>
        </p:sp>
        <p:sp>
          <p:nvSpPr>
            <p:cNvPr id="62" name="Google Shape;62;p14"/>
            <p:cNvSpPr/>
            <p:nvPr/>
          </p:nvSpPr>
          <p:spPr>
            <a:xfrm>
              <a:off x="1600200" y="1801813"/>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p14"/>
            <p:cNvSpPr/>
            <p:nvPr/>
          </p:nvSpPr>
          <p:spPr>
            <a:xfrm>
              <a:off x="1381125" y="9525"/>
              <a:ext cx="371475" cy="1425575"/>
            </a:xfrm>
            <a:custGeom>
              <a:avLst/>
              <a:gdLst/>
              <a:ahLst/>
              <a:cxnLst/>
              <a:rect l="l" t="t" r="r" b="b"/>
              <a:pathLst>
                <a:path w="234" h="898" extrusionOk="0">
                  <a:moveTo>
                    <a:pt x="219" y="898"/>
                  </a:moveTo>
                  <a:lnTo>
                    <a:pt x="0" y="383"/>
                  </a:lnTo>
                  <a:lnTo>
                    <a:pt x="0" y="0"/>
                  </a:lnTo>
                  <a:lnTo>
                    <a:pt x="15" y="0"/>
                  </a:lnTo>
                  <a:lnTo>
                    <a:pt x="15" y="380"/>
                  </a:lnTo>
                  <a:lnTo>
                    <a:pt x="234" y="892"/>
                  </a:lnTo>
                  <a:lnTo>
                    <a:pt x="219" y="898"/>
                  </a:lnTo>
                  <a:close/>
                </a:path>
              </a:pathLst>
            </a:custGeom>
            <a:gradFill>
              <a:gsLst>
                <a:gs pos="0">
                  <a:schemeClr val="lt2"/>
                </a:gs>
                <a:gs pos="100000">
                  <a:srgbClr val="3B95DE"/>
                </a:gs>
              </a:gsLst>
              <a:lin ang="5400000" scaled="0"/>
            </a:gradFill>
            <a:ln>
              <a:noFill/>
            </a:ln>
          </p:spPr>
        </p:sp>
        <p:sp>
          <p:nvSpPr>
            <p:cNvPr id="64" name="Google Shape;64;p14"/>
            <p:cNvSpPr/>
            <p:nvPr/>
          </p:nvSpPr>
          <p:spPr>
            <a:xfrm>
              <a:off x="1643063" y="0"/>
              <a:ext cx="152400" cy="912813"/>
            </a:xfrm>
            <a:custGeom>
              <a:avLst/>
              <a:gdLst/>
              <a:ahLst/>
              <a:cxnLst/>
              <a:rect l="l" t="t" r="r" b="b"/>
              <a:pathLst>
                <a:path w="96" h="575" extrusionOk="0">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95DE"/>
                </a:gs>
              </a:gsLst>
              <a:lin ang="5400000" scaled="0"/>
            </a:gradFill>
            <a:ln>
              <a:noFill/>
            </a:ln>
          </p:spPr>
        </p:sp>
        <p:sp>
          <p:nvSpPr>
            <p:cNvPr id="65" name="Google Shape;65;p14"/>
            <p:cNvSpPr/>
            <p:nvPr/>
          </p:nvSpPr>
          <p:spPr>
            <a:xfrm>
              <a:off x="1685925" y="14208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p14"/>
            <p:cNvSpPr/>
            <p:nvPr/>
          </p:nvSpPr>
          <p:spPr>
            <a:xfrm>
              <a:off x="1685925" y="9032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14"/>
            <p:cNvSpPr/>
            <p:nvPr/>
          </p:nvSpPr>
          <p:spPr>
            <a:xfrm>
              <a:off x="1743075" y="4763"/>
              <a:ext cx="419100" cy="522288"/>
            </a:xfrm>
            <a:custGeom>
              <a:avLst/>
              <a:gdLst/>
              <a:ahLst/>
              <a:cxnLst/>
              <a:rect l="l" t="t" r="r" b="b"/>
              <a:pathLst>
                <a:path w="264" h="329" extrusionOk="0">
                  <a:moveTo>
                    <a:pt x="252" y="329"/>
                  </a:moveTo>
                  <a:lnTo>
                    <a:pt x="45" y="120"/>
                  </a:lnTo>
                  <a:lnTo>
                    <a:pt x="0" y="6"/>
                  </a:lnTo>
                  <a:lnTo>
                    <a:pt x="15" y="0"/>
                  </a:lnTo>
                  <a:lnTo>
                    <a:pt x="60" y="111"/>
                  </a:lnTo>
                  <a:lnTo>
                    <a:pt x="264" y="317"/>
                  </a:lnTo>
                  <a:lnTo>
                    <a:pt x="252" y="329"/>
                  </a:lnTo>
                  <a:close/>
                </a:path>
              </a:pathLst>
            </a:custGeom>
            <a:gradFill>
              <a:gsLst>
                <a:gs pos="0">
                  <a:schemeClr val="lt2"/>
                </a:gs>
                <a:gs pos="100000">
                  <a:srgbClr val="3B95DE"/>
                </a:gs>
              </a:gsLst>
              <a:lin ang="5400000" scaled="0"/>
            </a:gradFill>
            <a:ln>
              <a:noFill/>
            </a:ln>
          </p:spPr>
        </p:sp>
        <p:sp>
          <p:nvSpPr>
            <p:cNvPr id="68" name="Google Shape;68;p14"/>
            <p:cNvSpPr/>
            <p:nvPr/>
          </p:nvSpPr>
          <p:spPr>
            <a:xfrm>
              <a:off x="2119313" y="488950"/>
              <a:ext cx="161925" cy="147638"/>
            </a:xfrm>
            <a:custGeom>
              <a:avLst/>
              <a:gdLst/>
              <a:ahLst/>
              <a:cxnLst/>
              <a:rect l="l" t="t" r="r" b="b"/>
              <a:pathLst>
                <a:path w="34" h="31" extrusionOk="0">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p14"/>
            <p:cNvSpPr/>
            <p:nvPr/>
          </p:nvSpPr>
          <p:spPr>
            <a:xfrm>
              <a:off x="952500" y="4763"/>
              <a:ext cx="152400" cy="908050"/>
            </a:xfrm>
            <a:custGeom>
              <a:avLst/>
              <a:gdLst/>
              <a:ahLst/>
              <a:cxnLst/>
              <a:rect l="l" t="t" r="r" b="b"/>
              <a:pathLst>
                <a:path w="96" h="572" extrusionOk="0">
                  <a:moveTo>
                    <a:pt x="15" y="572"/>
                  </a:moveTo>
                  <a:lnTo>
                    <a:pt x="0" y="572"/>
                  </a:lnTo>
                  <a:lnTo>
                    <a:pt x="0" y="189"/>
                  </a:lnTo>
                  <a:lnTo>
                    <a:pt x="81" y="0"/>
                  </a:lnTo>
                  <a:lnTo>
                    <a:pt x="96" y="6"/>
                  </a:lnTo>
                  <a:lnTo>
                    <a:pt x="15" y="192"/>
                  </a:lnTo>
                  <a:lnTo>
                    <a:pt x="15" y="572"/>
                  </a:lnTo>
                  <a:close/>
                </a:path>
              </a:pathLst>
            </a:custGeom>
            <a:gradFill>
              <a:gsLst>
                <a:gs pos="0">
                  <a:schemeClr val="lt2"/>
                </a:gs>
                <a:gs pos="100000">
                  <a:srgbClr val="3B95DE"/>
                </a:gs>
              </a:gsLst>
              <a:lin ang="5400000" scaled="0"/>
            </a:gradFill>
            <a:ln>
              <a:noFill/>
            </a:ln>
          </p:spPr>
        </p:sp>
        <p:sp>
          <p:nvSpPr>
            <p:cNvPr id="70" name="Google Shape;70;p14"/>
            <p:cNvSpPr/>
            <p:nvPr/>
          </p:nvSpPr>
          <p:spPr>
            <a:xfrm>
              <a:off x="866775" y="9032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 name="Google Shape;71;p14"/>
            <p:cNvSpPr/>
            <p:nvPr/>
          </p:nvSpPr>
          <p:spPr>
            <a:xfrm>
              <a:off x="890588" y="155416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 name="Google Shape;72;p14"/>
            <p:cNvSpPr/>
            <p:nvPr/>
          </p:nvSpPr>
          <p:spPr>
            <a:xfrm>
              <a:off x="738188" y="5622925"/>
              <a:ext cx="338138" cy="1216025"/>
            </a:xfrm>
            <a:custGeom>
              <a:avLst/>
              <a:gdLst/>
              <a:ahLst/>
              <a:cxnLst/>
              <a:rect l="l" t="t" r="r" b="b"/>
              <a:pathLst>
                <a:path w="213" h="766" extrusionOk="0">
                  <a:moveTo>
                    <a:pt x="213" y="766"/>
                  </a:moveTo>
                  <a:lnTo>
                    <a:pt x="195" y="766"/>
                  </a:lnTo>
                  <a:lnTo>
                    <a:pt x="195" y="464"/>
                  </a:lnTo>
                  <a:lnTo>
                    <a:pt x="0" y="6"/>
                  </a:lnTo>
                  <a:lnTo>
                    <a:pt x="12" y="0"/>
                  </a:lnTo>
                  <a:lnTo>
                    <a:pt x="213" y="461"/>
                  </a:lnTo>
                  <a:lnTo>
                    <a:pt x="213" y="766"/>
                  </a:lnTo>
                  <a:close/>
                </a:path>
              </a:pathLst>
            </a:custGeom>
            <a:gradFill>
              <a:gsLst>
                <a:gs pos="0">
                  <a:schemeClr val="lt2"/>
                </a:gs>
                <a:gs pos="100000">
                  <a:srgbClr val="3B95DE"/>
                </a:gs>
              </a:gsLst>
              <a:lin ang="5400000" scaled="0"/>
            </a:gradFill>
            <a:ln>
              <a:noFill/>
            </a:ln>
          </p:spPr>
        </p:sp>
        <p:sp>
          <p:nvSpPr>
            <p:cNvPr id="73" name="Google Shape;73;p14"/>
            <p:cNvSpPr/>
            <p:nvPr/>
          </p:nvSpPr>
          <p:spPr>
            <a:xfrm>
              <a:off x="647700" y="5480050"/>
              <a:ext cx="157163" cy="157163"/>
            </a:xfrm>
            <a:custGeom>
              <a:avLst/>
              <a:gdLst/>
              <a:ahLst/>
              <a:cxnLst/>
              <a:rect l="l" t="t" r="r" b="b"/>
              <a:pathLst>
                <a:path w="33" h="33" extrusionOk="0">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 name="Google Shape;74;p14"/>
            <p:cNvSpPr/>
            <p:nvPr/>
          </p:nvSpPr>
          <p:spPr>
            <a:xfrm>
              <a:off x="66675" y="9032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 name="Google Shape;75;p14"/>
            <p:cNvSpPr/>
            <p:nvPr/>
          </p:nvSpPr>
          <p:spPr>
            <a:xfrm>
              <a:off x="0" y="3897313"/>
              <a:ext cx="133350" cy="266700"/>
            </a:xfrm>
            <a:custGeom>
              <a:avLst/>
              <a:gdLst/>
              <a:ahLst/>
              <a:cxnLst/>
              <a:rect l="l" t="t" r="r" b="b"/>
              <a:pathLst>
                <a:path w="84" h="168" extrusionOk="0">
                  <a:moveTo>
                    <a:pt x="69" y="168"/>
                  </a:moveTo>
                  <a:lnTo>
                    <a:pt x="0" y="6"/>
                  </a:lnTo>
                  <a:lnTo>
                    <a:pt x="12" y="0"/>
                  </a:lnTo>
                  <a:lnTo>
                    <a:pt x="84" y="162"/>
                  </a:lnTo>
                  <a:lnTo>
                    <a:pt x="69" y="168"/>
                  </a:lnTo>
                  <a:close/>
                </a:path>
              </a:pathLst>
            </a:custGeom>
            <a:gradFill>
              <a:gsLst>
                <a:gs pos="0">
                  <a:schemeClr val="lt2"/>
                </a:gs>
                <a:gs pos="100000">
                  <a:srgbClr val="3B95DE"/>
                </a:gs>
              </a:gsLst>
              <a:lin ang="5400000" scaled="0"/>
            </a:gradFill>
            <a:ln>
              <a:noFill/>
            </a:ln>
          </p:spPr>
        </p:sp>
        <p:sp>
          <p:nvSpPr>
            <p:cNvPr id="76" name="Google Shape;76;p14"/>
            <p:cNvSpPr/>
            <p:nvPr/>
          </p:nvSpPr>
          <p:spPr>
            <a:xfrm>
              <a:off x="66675" y="4149725"/>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 name="Google Shape;77;p14"/>
            <p:cNvSpPr/>
            <p:nvPr/>
          </p:nvSpPr>
          <p:spPr>
            <a:xfrm>
              <a:off x="0" y="1644650"/>
              <a:ext cx="133350" cy="269875"/>
            </a:xfrm>
            <a:custGeom>
              <a:avLst/>
              <a:gdLst/>
              <a:ahLst/>
              <a:cxnLst/>
              <a:rect l="l" t="t" r="r" b="b"/>
              <a:pathLst>
                <a:path w="84" h="170" extrusionOk="0">
                  <a:moveTo>
                    <a:pt x="12" y="170"/>
                  </a:moveTo>
                  <a:lnTo>
                    <a:pt x="0" y="164"/>
                  </a:lnTo>
                  <a:lnTo>
                    <a:pt x="69" y="0"/>
                  </a:lnTo>
                  <a:lnTo>
                    <a:pt x="84" y="6"/>
                  </a:lnTo>
                  <a:lnTo>
                    <a:pt x="12" y="170"/>
                  </a:lnTo>
                  <a:close/>
                </a:path>
              </a:pathLst>
            </a:custGeom>
            <a:gradFill>
              <a:gsLst>
                <a:gs pos="0">
                  <a:schemeClr val="lt2"/>
                </a:gs>
                <a:gs pos="100000">
                  <a:srgbClr val="3B95DE"/>
                </a:gs>
              </a:gsLst>
              <a:lin ang="5400000" scaled="0"/>
            </a:gradFill>
            <a:ln>
              <a:noFill/>
            </a:ln>
          </p:spPr>
        </p:sp>
        <p:sp>
          <p:nvSpPr>
            <p:cNvPr id="78" name="Google Shape;78;p14"/>
            <p:cNvSpPr/>
            <p:nvPr/>
          </p:nvSpPr>
          <p:spPr>
            <a:xfrm>
              <a:off x="66675" y="146843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 name="Google Shape;79;p14"/>
            <p:cNvSpPr/>
            <p:nvPr/>
          </p:nvSpPr>
          <p:spPr>
            <a:xfrm>
              <a:off x="695325" y="4763"/>
              <a:ext cx="309563" cy="1558925"/>
            </a:xfrm>
            <a:custGeom>
              <a:avLst/>
              <a:gdLst/>
              <a:ahLst/>
              <a:cxnLst/>
              <a:rect l="l" t="t" r="r" b="b"/>
              <a:pathLst>
                <a:path w="195" h="982" extrusionOk="0">
                  <a:moveTo>
                    <a:pt x="195" y="982"/>
                  </a:moveTo>
                  <a:lnTo>
                    <a:pt x="177" y="982"/>
                  </a:lnTo>
                  <a:lnTo>
                    <a:pt x="177" y="805"/>
                  </a:lnTo>
                  <a:lnTo>
                    <a:pt x="0" y="629"/>
                  </a:lnTo>
                  <a:lnTo>
                    <a:pt x="0" y="0"/>
                  </a:lnTo>
                  <a:lnTo>
                    <a:pt x="18" y="0"/>
                  </a:lnTo>
                  <a:lnTo>
                    <a:pt x="18" y="623"/>
                  </a:lnTo>
                  <a:lnTo>
                    <a:pt x="195" y="796"/>
                  </a:lnTo>
                  <a:lnTo>
                    <a:pt x="195" y="982"/>
                  </a:lnTo>
                  <a:close/>
                </a:path>
              </a:pathLst>
            </a:custGeom>
            <a:gradFill>
              <a:gsLst>
                <a:gs pos="0">
                  <a:schemeClr val="lt2"/>
                </a:gs>
                <a:gs pos="100000">
                  <a:srgbClr val="3B95DE"/>
                </a:gs>
              </a:gsLst>
              <a:lin ang="5400000" scaled="0"/>
            </a:gradFill>
            <a:ln>
              <a:noFill/>
            </a:ln>
          </p:spPr>
        </p:sp>
        <p:sp>
          <p:nvSpPr>
            <p:cNvPr id="80" name="Google Shape;80;p14"/>
            <p:cNvSpPr/>
            <p:nvPr/>
          </p:nvSpPr>
          <p:spPr>
            <a:xfrm>
              <a:off x="57150" y="4881563"/>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 name="Google Shape;81;p14"/>
            <p:cNvSpPr/>
            <p:nvPr/>
          </p:nvSpPr>
          <p:spPr>
            <a:xfrm>
              <a:off x="138113" y="5060950"/>
              <a:ext cx="304800" cy="1778000"/>
            </a:xfrm>
            <a:custGeom>
              <a:avLst/>
              <a:gdLst/>
              <a:ahLst/>
              <a:cxnLst/>
              <a:rect l="l" t="t" r="r" b="b"/>
              <a:pathLst>
                <a:path w="192" h="1120" extrusionOk="0">
                  <a:moveTo>
                    <a:pt x="192" y="1120"/>
                  </a:moveTo>
                  <a:lnTo>
                    <a:pt x="177" y="1120"/>
                  </a:lnTo>
                  <a:lnTo>
                    <a:pt x="177" y="360"/>
                  </a:lnTo>
                  <a:lnTo>
                    <a:pt x="0" y="183"/>
                  </a:lnTo>
                  <a:lnTo>
                    <a:pt x="0" y="0"/>
                  </a:lnTo>
                  <a:lnTo>
                    <a:pt x="15" y="0"/>
                  </a:lnTo>
                  <a:lnTo>
                    <a:pt x="15" y="177"/>
                  </a:lnTo>
                  <a:lnTo>
                    <a:pt x="192" y="354"/>
                  </a:lnTo>
                  <a:lnTo>
                    <a:pt x="192" y="1120"/>
                  </a:lnTo>
                  <a:close/>
                </a:path>
              </a:pathLst>
            </a:custGeom>
            <a:gradFill>
              <a:gsLst>
                <a:gs pos="0">
                  <a:schemeClr val="lt2"/>
                </a:gs>
                <a:gs pos="100000">
                  <a:srgbClr val="3B95DE"/>
                </a:gs>
              </a:gsLst>
              <a:lin ang="5400000" scaled="0"/>
            </a:gradFill>
            <a:ln>
              <a:noFill/>
            </a:ln>
          </p:spPr>
        </p:sp>
        <p:sp>
          <p:nvSpPr>
            <p:cNvPr id="82" name="Google Shape;82;p14"/>
            <p:cNvSpPr/>
            <p:nvPr/>
          </p:nvSpPr>
          <p:spPr>
            <a:xfrm>
              <a:off x="561975" y="6430963"/>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83;p14"/>
            <p:cNvSpPr/>
            <p:nvPr/>
          </p:nvSpPr>
          <p:spPr>
            <a:xfrm>
              <a:off x="642938" y="6610350"/>
              <a:ext cx="23813" cy="242888"/>
            </a:xfrm>
            <a:prstGeom prst="rect">
              <a:avLst/>
            </a:pr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14"/>
            <p:cNvSpPr/>
            <p:nvPr/>
          </p:nvSpPr>
          <p:spPr>
            <a:xfrm>
              <a:off x="76200" y="6430963"/>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85;p14"/>
            <p:cNvSpPr/>
            <p:nvPr/>
          </p:nvSpPr>
          <p:spPr>
            <a:xfrm>
              <a:off x="0" y="5978525"/>
              <a:ext cx="190500" cy="461963"/>
            </a:xfrm>
            <a:custGeom>
              <a:avLst/>
              <a:gdLst/>
              <a:ahLst/>
              <a:cxnLst/>
              <a:rect l="l" t="t" r="r" b="b"/>
              <a:pathLst>
                <a:path w="120" h="291" extrusionOk="0">
                  <a:moveTo>
                    <a:pt x="120" y="291"/>
                  </a:moveTo>
                  <a:lnTo>
                    <a:pt x="105" y="291"/>
                  </a:lnTo>
                  <a:lnTo>
                    <a:pt x="105" y="114"/>
                  </a:lnTo>
                  <a:lnTo>
                    <a:pt x="0" y="9"/>
                  </a:lnTo>
                  <a:lnTo>
                    <a:pt x="12" y="0"/>
                  </a:lnTo>
                  <a:lnTo>
                    <a:pt x="120" y="108"/>
                  </a:lnTo>
                  <a:lnTo>
                    <a:pt x="120" y="291"/>
                  </a:lnTo>
                  <a:close/>
                </a:path>
              </a:pathLst>
            </a:custGeom>
            <a:gradFill>
              <a:gsLst>
                <a:gs pos="0">
                  <a:schemeClr val="lt2"/>
                </a:gs>
                <a:gs pos="100000">
                  <a:srgbClr val="3B95DE"/>
                </a:gs>
              </a:gsLst>
              <a:lin ang="5400000" scaled="0"/>
            </a:gradFill>
            <a:ln>
              <a:noFill/>
            </a:ln>
          </p:spPr>
        </p:sp>
        <p:sp>
          <p:nvSpPr>
            <p:cNvPr id="86" name="Google Shape;86;p14"/>
            <p:cNvSpPr/>
            <p:nvPr/>
          </p:nvSpPr>
          <p:spPr>
            <a:xfrm>
              <a:off x="1014413" y="1801813"/>
              <a:ext cx="214313" cy="755650"/>
            </a:xfrm>
            <a:custGeom>
              <a:avLst/>
              <a:gdLst/>
              <a:ahLst/>
              <a:cxnLst/>
              <a:rect l="l" t="t" r="r" b="b"/>
              <a:pathLst>
                <a:path w="135" h="476" extrusionOk="0">
                  <a:moveTo>
                    <a:pt x="12" y="476"/>
                  </a:moveTo>
                  <a:lnTo>
                    <a:pt x="0" y="476"/>
                  </a:lnTo>
                  <a:lnTo>
                    <a:pt x="0" y="128"/>
                  </a:lnTo>
                  <a:lnTo>
                    <a:pt x="126" y="0"/>
                  </a:lnTo>
                  <a:lnTo>
                    <a:pt x="135" y="9"/>
                  </a:lnTo>
                  <a:lnTo>
                    <a:pt x="12" y="131"/>
                  </a:lnTo>
                  <a:lnTo>
                    <a:pt x="12" y="476"/>
                  </a:lnTo>
                  <a:close/>
                </a:path>
              </a:pathLst>
            </a:custGeom>
            <a:gradFill>
              <a:gsLst>
                <a:gs pos="0">
                  <a:schemeClr val="lt2"/>
                </a:gs>
                <a:gs pos="100000">
                  <a:srgbClr val="3B95DE"/>
                </a:gs>
              </a:gsLst>
              <a:lin ang="5400000" scaled="0"/>
            </a:gradFill>
            <a:ln>
              <a:noFill/>
            </a:ln>
          </p:spPr>
        </p:sp>
        <p:sp>
          <p:nvSpPr>
            <p:cNvPr id="87" name="Google Shape;87;p14"/>
            <p:cNvSpPr/>
            <p:nvPr/>
          </p:nvSpPr>
          <p:spPr>
            <a:xfrm>
              <a:off x="938213" y="2547938"/>
              <a:ext cx="166688" cy="160338"/>
            </a:xfrm>
            <a:custGeom>
              <a:avLst/>
              <a:gdLst/>
              <a:ahLst/>
              <a:cxnLst/>
              <a:rect l="l" t="t" r="r" b="b"/>
              <a:pathLst>
                <a:path w="35" h="34" extrusionOk="0">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14"/>
            <p:cNvSpPr/>
            <p:nvPr/>
          </p:nvSpPr>
          <p:spPr>
            <a:xfrm>
              <a:off x="595313" y="4763"/>
              <a:ext cx="638175" cy="4025900"/>
            </a:xfrm>
            <a:custGeom>
              <a:avLst/>
              <a:gdLst/>
              <a:ahLst/>
              <a:cxnLst/>
              <a:rect l="l" t="t" r="r" b="b"/>
              <a:pathLst>
                <a:path w="402" h="2536" extrusionOk="0">
                  <a:moveTo>
                    <a:pt x="402" y="2536"/>
                  </a:moveTo>
                  <a:lnTo>
                    <a:pt x="387" y="2536"/>
                  </a:lnTo>
                  <a:lnTo>
                    <a:pt x="387" y="2311"/>
                  </a:lnTo>
                  <a:lnTo>
                    <a:pt x="0" y="1925"/>
                  </a:lnTo>
                  <a:lnTo>
                    <a:pt x="0" y="0"/>
                  </a:lnTo>
                  <a:lnTo>
                    <a:pt x="15" y="0"/>
                  </a:lnTo>
                  <a:lnTo>
                    <a:pt x="15" y="1916"/>
                  </a:lnTo>
                  <a:lnTo>
                    <a:pt x="402" y="2302"/>
                  </a:lnTo>
                  <a:lnTo>
                    <a:pt x="402" y="2536"/>
                  </a:lnTo>
                  <a:close/>
                </a:path>
              </a:pathLst>
            </a:custGeom>
            <a:gradFill>
              <a:gsLst>
                <a:gs pos="0">
                  <a:schemeClr val="lt2"/>
                </a:gs>
                <a:gs pos="100000">
                  <a:srgbClr val="3B95DE"/>
                </a:gs>
              </a:gsLst>
              <a:lin ang="5400000" scaled="0"/>
            </a:gradFill>
            <a:ln>
              <a:noFill/>
            </a:ln>
          </p:spPr>
        </p:sp>
        <p:sp>
          <p:nvSpPr>
            <p:cNvPr id="89" name="Google Shape;89;p14"/>
            <p:cNvSpPr/>
            <p:nvPr/>
          </p:nvSpPr>
          <p:spPr>
            <a:xfrm>
              <a:off x="1223963" y="1382713"/>
              <a:ext cx="142875" cy="476250"/>
            </a:xfrm>
            <a:custGeom>
              <a:avLst/>
              <a:gdLst/>
              <a:ahLst/>
              <a:cxnLst/>
              <a:rect l="l" t="t" r="r" b="b"/>
              <a:pathLst>
                <a:path w="90" h="300" extrusionOk="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95DE"/>
                </a:gs>
              </a:gsLst>
              <a:lin ang="5400000" scaled="0"/>
            </a:gradFill>
            <a:ln>
              <a:noFill/>
            </a:ln>
          </p:spPr>
        </p:sp>
        <p:sp>
          <p:nvSpPr>
            <p:cNvPr id="90" name="Google Shape;90;p14"/>
            <p:cNvSpPr/>
            <p:nvPr/>
          </p:nvSpPr>
          <p:spPr>
            <a:xfrm>
              <a:off x="1300163" y="1849438"/>
              <a:ext cx="109538" cy="107950"/>
            </a:xfrm>
            <a:custGeom>
              <a:avLst/>
              <a:gdLst/>
              <a:ahLst/>
              <a:cxnLst/>
              <a:rect l="l" t="t" r="r" b="b"/>
              <a:pathLst>
                <a:path w="23" h="23" extrusionOk="0">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14"/>
            <p:cNvSpPr/>
            <p:nvPr/>
          </p:nvSpPr>
          <p:spPr>
            <a:xfrm>
              <a:off x="280988" y="3417888"/>
              <a:ext cx="142875" cy="474663"/>
            </a:xfrm>
            <a:custGeom>
              <a:avLst/>
              <a:gdLst/>
              <a:ahLst/>
              <a:cxnLst/>
              <a:rect l="l" t="t" r="r" b="b"/>
              <a:pathLst>
                <a:path w="90" h="299" extrusionOk="0">
                  <a:moveTo>
                    <a:pt x="12" y="299"/>
                  </a:moveTo>
                  <a:lnTo>
                    <a:pt x="0" y="299"/>
                  </a:lnTo>
                  <a:lnTo>
                    <a:pt x="0" y="80"/>
                  </a:lnTo>
                  <a:lnTo>
                    <a:pt x="81" y="0"/>
                  </a:lnTo>
                  <a:lnTo>
                    <a:pt x="90" y="8"/>
                  </a:lnTo>
                  <a:lnTo>
                    <a:pt x="12" y="83"/>
                  </a:lnTo>
                  <a:lnTo>
                    <a:pt x="12" y="299"/>
                  </a:lnTo>
                  <a:close/>
                </a:path>
              </a:pathLst>
            </a:custGeom>
            <a:gradFill>
              <a:gsLst>
                <a:gs pos="0">
                  <a:schemeClr val="lt2"/>
                </a:gs>
                <a:gs pos="100000">
                  <a:srgbClr val="3B95DE"/>
                </a:gs>
              </a:gsLst>
              <a:lin ang="5400000" scaled="0"/>
            </a:gradFill>
            <a:ln>
              <a:noFill/>
            </a:ln>
          </p:spPr>
        </p:sp>
        <p:sp>
          <p:nvSpPr>
            <p:cNvPr id="92" name="Google Shape;92;p14"/>
            <p:cNvSpPr/>
            <p:nvPr/>
          </p:nvSpPr>
          <p:spPr>
            <a:xfrm>
              <a:off x="238125" y="3883025"/>
              <a:ext cx="109538" cy="109538"/>
            </a:xfrm>
            <a:custGeom>
              <a:avLst/>
              <a:gdLst/>
              <a:ahLst/>
              <a:cxnLst/>
              <a:rect l="l" t="t" r="r" b="b"/>
              <a:pathLst>
                <a:path w="23" h="23" extrusionOk="0">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14"/>
            <p:cNvSpPr/>
            <p:nvPr/>
          </p:nvSpPr>
          <p:spPr>
            <a:xfrm>
              <a:off x="4763" y="2166938"/>
              <a:ext cx="114300" cy="452438"/>
            </a:xfrm>
            <a:custGeom>
              <a:avLst/>
              <a:gdLst/>
              <a:ahLst/>
              <a:cxnLst/>
              <a:rect l="l" t="t" r="r" b="b"/>
              <a:pathLst>
                <a:path w="72" h="285" extrusionOk="0">
                  <a:moveTo>
                    <a:pt x="6" y="285"/>
                  </a:moveTo>
                  <a:lnTo>
                    <a:pt x="0" y="276"/>
                  </a:lnTo>
                  <a:lnTo>
                    <a:pt x="60" y="216"/>
                  </a:lnTo>
                  <a:lnTo>
                    <a:pt x="60" y="0"/>
                  </a:lnTo>
                  <a:lnTo>
                    <a:pt x="72" y="0"/>
                  </a:lnTo>
                  <a:lnTo>
                    <a:pt x="72" y="222"/>
                  </a:lnTo>
                  <a:lnTo>
                    <a:pt x="6" y="285"/>
                  </a:lnTo>
                  <a:close/>
                </a:path>
              </a:pathLst>
            </a:custGeom>
            <a:gradFill>
              <a:gsLst>
                <a:gs pos="0">
                  <a:schemeClr val="lt2"/>
                </a:gs>
                <a:gs pos="100000">
                  <a:srgbClr val="3B95DE"/>
                </a:gs>
              </a:gsLst>
              <a:lin ang="5400000" scaled="0"/>
            </a:gradFill>
            <a:ln>
              <a:noFill/>
            </a:ln>
          </p:spPr>
        </p:sp>
        <p:sp>
          <p:nvSpPr>
            <p:cNvPr id="94" name="Google Shape;94;p14"/>
            <p:cNvSpPr/>
            <p:nvPr/>
          </p:nvSpPr>
          <p:spPr>
            <a:xfrm>
              <a:off x="52388" y="2066925"/>
              <a:ext cx="109538" cy="109538"/>
            </a:xfrm>
            <a:custGeom>
              <a:avLst/>
              <a:gdLst/>
              <a:ahLst/>
              <a:cxnLst/>
              <a:rect l="l" t="t" r="r" b="b"/>
              <a:pathLst>
                <a:path w="23" h="23" extrusionOk="0">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95;p14"/>
            <p:cNvSpPr/>
            <p:nvPr/>
          </p:nvSpPr>
          <p:spPr>
            <a:xfrm>
              <a:off x="1228725" y="4662488"/>
              <a:ext cx="23813" cy="2181225"/>
            </a:xfrm>
            <a:prstGeom prst="rect">
              <a:avLst/>
            </a:pr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p14"/>
            <p:cNvSpPr/>
            <p:nvPr/>
          </p:nvSpPr>
          <p:spPr>
            <a:xfrm>
              <a:off x="1319213" y="5041900"/>
              <a:ext cx="371475" cy="1801813"/>
            </a:xfrm>
            <a:custGeom>
              <a:avLst/>
              <a:gdLst/>
              <a:ahLst/>
              <a:cxnLst/>
              <a:rect l="l" t="t" r="r" b="b"/>
              <a:pathLst>
                <a:path w="234" h="1135" extrusionOk="0">
                  <a:moveTo>
                    <a:pt x="15" y="1135"/>
                  </a:moveTo>
                  <a:lnTo>
                    <a:pt x="0" y="1135"/>
                  </a:lnTo>
                  <a:lnTo>
                    <a:pt x="0" y="515"/>
                  </a:lnTo>
                  <a:lnTo>
                    <a:pt x="0" y="512"/>
                  </a:lnTo>
                  <a:lnTo>
                    <a:pt x="219" y="0"/>
                  </a:lnTo>
                  <a:lnTo>
                    <a:pt x="234" y="6"/>
                  </a:lnTo>
                  <a:lnTo>
                    <a:pt x="15" y="518"/>
                  </a:lnTo>
                  <a:lnTo>
                    <a:pt x="15" y="1135"/>
                  </a:lnTo>
                  <a:close/>
                </a:path>
              </a:pathLst>
            </a:custGeom>
            <a:gradFill>
              <a:gsLst>
                <a:gs pos="0">
                  <a:schemeClr val="lt2"/>
                </a:gs>
                <a:gs pos="100000">
                  <a:srgbClr val="3B95DE"/>
                </a:gs>
              </a:gsLst>
              <a:lin ang="5400000" scaled="0"/>
            </a:gradFill>
            <a:ln>
              <a:noFill/>
            </a:ln>
          </p:spPr>
        </p:sp>
        <p:sp>
          <p:nvSpPr>
            <p:cNvPr id="97" name="Google Shape;97;p14"/>
            <p:cNvSpPr/>
            <p:nvPr/>
          </p:nvSpPr>
          <p:spPr>
            <a:xfrm>
              <a:off x="1147763" y="44815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p14"/>
            <p:cNvSpPr/>
            <p:nvPr/>
          </p:nvSpPr>
          <p:spPr>
            <a:xfrm>
              <a:off x="819150" y="3983038"/>
              <a:ext cx="347663" cy="2860675"/>
            </a:xfrm>
            <a:custGeom>
              <a:avLst/>
              <a:gdLst/>
              <a:ahLst/>
              <a:cxnLst/>
              <a:rect l="l" t="t" r="r" b="b"/>
              <a:pathLst>
                <a:path w="219" h="1802" extrusionOk="0">
                  <a:moveTo>
                    <a:pt x="219" y="1802"/>
                  </a:moveTo>
                  <a:lnTo>
                    <a:pt x="201" y="1802"/>
                  </a:lnTo>
                  <a:lnTo>
                    <a:pt x="201" y="1185"/>
                  </a:lnTo>
                  <a:lnTo>
                    <a:pt x="0" y="3"/>
                  </a:lnTo>
                  <a:lnTo>
                    <a:pt x="15" y="0"/>
                  </a:lnTo>
                  <a:lnTo>
                    <a:pt x="219" y="1185"/>
                  </a:lnTo>
                  <a:lnTo>
                    <a:pt x="219" y="1802"/>
                  </a:lnTo>
                  <a:close/>
                </a:path>
              </a:pathLst>
            </a:custGeom>
            <a:gradFill>
              <a:gsLst>
                <a:gs pos="0">
                  <a:schemeClr val="lt2"/>
                </a:gs>
                <a:gs pos="100000">
                  <a:srgbClr val="3B95DE"/>
                </a:gs>
              </a:gsLst>
              <a:lin ang="5400000" scaled="0"/>
            </a:gradFill>
            <a:ln>
              <a:noFill/>
            </a:ln>
          </p:spPr>
        </p:sp>
        <p:sp>
          <p:nvSpPr>
            <p:cNvPr id="99" name="Google Shape;99;p14"/>
            <p:cNvSpPr/>
            <p:nvPr/>
          </p:nvSpPr>
          <p:spPr>
            <a:xfrm>
              <a:off x="728663" y="3806825"/>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14"/>
            <p:cNvSpPr/>
            <p:nvPr/>
          </p:nvSpPr>
          <p:spPr>
            <a:xfrm>
              <a:off x="1624013" y="4867275"/>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 name="Google Shape;101;p14"/>
            <p:cNvSpPr/>
            <p:nvPr/>
          </p:nvSpPr>
          <p:spPr>
            <a:xfrm>
              <a:off x="1404938" y="5422900"/>
              <a:ext cx="371475" cy="1425575"/>
            </a:xfrm>
            <a:custGeom>
              <a:avLst/>
              <a:gdLst/>
              <a:ahLst/>
              <a:cxnLst/>
              <a:rect l="l" t="t" r="r" b="b"/>
              <a:pathLst>
                <a:path w="234" h="898" extrusionOk="0">
                  <a:moveTo>
                    <a:pt x="18" y="898"/>
                  </a:moveTo>
                  <a:lnTo>
                    <a:pt x="0" y="898"/>
                  </a:lnTo>
                  <a:lnTo>
                    <a:pt x="0" y="515"/>
                  </a:lnTo>
                  <a:lnTo>
                    <a:pt x="0" y="512"/>
                  </a:lnTo>
                  <a:lnTo>
                    <a:pt x="222" y="0"/>
                  </a:lnTo>
                  <a:lnTo>
                    <a:pt x="234" y="6"/>
                  </a:lnTo>
                  <a:lnTo>
                    <a:pt x="18" y="518"/>
                  </a:lnTo>
                  <a:lnTo>
                    <a:pt x="18" y="898"/>
                  </a:lnTo>
                  <a:close/>
                </a:path>
              </a:pathLst>
            </a:custGeom>
            <a:gradFill>
              <a:gsLst>
                <a:gs pos="0">
                  <a:schemeClr val="lt2"/>
                </a:gs>
                <a:gs pos="100000">
                  <a:srgbClr val="3B95DE"/>
                </a:gs>
              </a:gsLst>
              <a:lin ang="5400000" scaled="0"/>
            </a:gradFill>
            <a:ln>
              <a:noFill/>
            </a:ln>
          </p:spPr>
        </p:sp>
        <p:sp>
          <p:nvSpPr>
            <p:cNvPr id="102" name="Google Shape;102;p14"/>
            <p:cNvSpPr/>
            <p:nvPr/>
          </p:nvSpPr>
          <p:spPr>
            <a:xfrm>
              <a:off x="1666875" y="5945188"/>
              <a:ext cx="152400" cy="912813"/>
            </a:xfrm>
            <a:custGeom>
              <a:avLst/>
              <a:gdLst/>
              <a:ahLst/>
              <a:cxnLst/>
              <a:rect l="l" t="t" r="r" b="b"/>
              <a:pathLst>
                <a:path w="96" h="575" extrusionOk="0">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95DE"/>
                </a:gs>
              </a:gsLst>
              <a:lin ang="5400000" scaled="0"/>
            </a:gradFill>
            <a:ln>
              <a:noFill/>
            </a:ln>
          </p:spPr>
        </p:sp>
        <p:sp>
          <p:nvSpPr>
            <p:cNvPr id="103" name="Google Shape;103;p14"/>
            <p:cNvSpPr/>
            <p:nvPr/>
          </p:nvSpPr>
          <p:spPr>
            <a:xfrm>
              <a:off x="1709738" y="52466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p14"/>
            <p:cNvSpPr/>
            <p:nvPr/>
          </p:nvSpPr>
          <p:spPr>
            <a:xfrm>
              <a:off x="1709738" y="57642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14"/>
            <p:cNvSpPr/>
            <p:nvPr/>
          </p:nvSpPr>
          <p:spPr>
            <a:xfrm>
              <a:off x="1766888" y="6330950"/>
              <a:ext cx="419100" cy="527050"/>
            </a:xfrm>
            <a:custGeom>
              <a:avLst/>
              <a:gdLst/>
              <a:ahLst/>
              <a:cxnLst/>
              <a:rect l="l" t="t" r="r" b="b"/>
              <a:pathLst>
                <a:path w="264" h="332" extrusionOk="0">
                  <a:moveTo>
                    <a:pt x="12" y="332"/>
                  </a:moveTo>
                  <a:lnTo>
                    <a:pt x="0" y="326"/>
                  </a:lnTo>
                  <a:lnTo>
                    <a:pt x="45" y="206"/>
                  </a:lnTo>
                  <a:lnTo>
                    <a:pt x="255" y="0"/>
                  </a:lnTo>
                  <a:lnTo>
                    <a:pt x="264" y="12"/>
                  </a:lnTo>
                  <a:lnTo>
                    <a:pt x="60" y="215"/>
                  </a:lnTo>
                  <a:lnTo>
                    <a:pt x="12" y="332"/>
                  </a:lnTo>
                  <a:close/>
                </a:path>
              </a:pathLst>
            </a:custGeom>
            <a:gradFill>
              <a:gsLst>
                <a:gs pos="0">
                  <a:schemeClr val="lt2"/>
                </a:gs>
                <a:gs pos="100000">
                  <a:srgbClr val="3B95DE"/>
                </a:gs>
              </a:gsLst>
              <a:lin ang="5400000" scaled="0"/>
            </a:gradFill>
            <a:ln>
              <a:noFill/>
            </a:ln>
          </p:spPr>
        </p:sp>
        <p:sp>
          <p:nvSpPr>
            <p:cNvPr id="106" name="Google Shape;106;p14"/>
            <p:cNvSpPr/>
            <p:nvPr/>
          </p:nvSpPr>
          <p:spPr>
            <a:xfrm>
              <a:off x="2147888" y="6221413"/>
              <a:ext cx="157163" cy="147638"/>
            </a:xfrm>
            <a:custGeom>
              <a:avLst/>
              <a:gdLst/>
              <a:ahLst/>
              <a:cxnLst/>
              <a:rect l="l" t="t" r="r" b="b"/>
              <a:pathLst>
                <a:path w="33" h="31" extrusionOk="0">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p14"/>
            <p:cNvSpPr/>
            <p:nvPr/>
          </p:nvSpPr>
          <p:spPr>
            <a:xfrm>
              <a:off x="504825" y="9525"/>
              <a:ext cx="233363" cy="5103813"/>
            </a:xfrm>
            <a:custGeom>
              <a:avLst/>
              <a:gdLst/>
              <a:ahLst/>
              <a:cxnLst/>
              <a:rect l="l" t="t" r="r" b="b"/>
              <a:pathLst>
                <a:path w="147" h="3215" extrusionOk="0">
                  <a:moveTo>
                    <a:pt x="132" y="3215"/>
                  </a:moveTo>
                  <a:lnTo>
                    <a:pt x="129" y="2754"/>
                  </a:lnTo>
                  <a:lnTo>
                    <a:pt x="0" y="1901"/>
                  </a:lnTo>
                  <a:lnTo>
                    <a:pt x="0" y="0"/>
                  </a:lnTo>
                  <a:lnTo>
                    <a:pt x="15" y="0"/>
                  </a:lnTo>
                  <a:lnTo>
                    <a:pt x="15" y="1898"/>
                  </a:lnTo>
                  <a:lnTo>
                    <a:pt x="144" y="2754"/>
                  </a:lnTo>
                  <a:lnTo>
                    <a:pt x="147" y="3215"/>
                  </a:lnTo>
                  <a:lnTo>
                    <a:pt x="132" y="3215"/>
                  </a:lnTo>
                  <a:close/>
                </a:path>
              </a:pathLst>
            </a:custGeom>
            <a:gradFill>
              <a:gsLst>
                <a:gs pos="0">
                  <a:schemeClr val="lt2"/>
                </a:gs>
                <a:gs pos="100000">
                  <a:srgbClr val="3B95DE"/>
                </a:gs>
              </a:gsLst>
              <a:lin ang="5400000" scaled="0"/>
            </a:gradFill>
            <a:ln>
              <a:noFill/>
            </a:ln>
          </p:spPr>
        </p:sp>
        <p:sp>
          <p:nvSpPr>
            <p:cNvPr id="108" name="Google Shape;108;p14"/>
            <p:cNvSpPr/>
            <p:nvPr/>
          </p:nvSpPr>
          <p:spPr>
            <a:xfrm>
              <a:off x="633413" y="5103813"/>
              <a:ext cx="185738" cy="185738"/>
            </a:xfrm>
            <a:custGeom>
              <a:avLst/>
              <a:gdLst/>
              <a:ahLst/>
              <a:cxnLst/>
              <a:rect l="l" t="t" r="r" b="b"/>
              <a:pathLst>
                <a:path w="39" h="39" extrusionOk="0">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09" name="Google Shape;109;p14"/>
          <p:cNvSpPr txBox="1">
            <a:spLocks noGrp="1"/>
          </p:cNvSpPr>
          <p:nvPr>
            <p:ph type="ctrTitle"/>
          </p:nvPr>
        </p:nvSpPr>
        <p:spPr>
          <a:xfrm>
            <a:off x="1876424" y="1122363"/>
            <a:ext cx="8791575" cy="2387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800"/>
              <a:buFont typeface="Twentieth Century"/>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14"/>
          <p:cNvSpPr txBox="1">
            <a:spLocks noGrp="1"/>
          </p:cNvSpPr>
          <p:nvPr>
            <p:ph type="subTitle" idx="1"/>
          </p:nvPr>
        </p:nvSpPr>
        <p:spPr>
          <a:xfrm>
            <a:off x="1876424" y="3602038"/>
            <a:ext cx="8791575" cy="1655762"/>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Clr>
                <a:schemeClr val="lt2"/>
              </a:buClr>
              <a:buSzPts val="2500"/>
              <a:buNone/>
              <a:defRPr sz="2000" cap="none">
                <a:solidFill>
                  <a:schemeClr val="lt2"/>
                </a:solidFill>
              </a:defRPr>
            </a:lvl1pPr>
            <a:lvl2pPr lvl="1" algn="ctr">
              <a:lnSpc>
                <a:spcPct val="120000"/>
              </a:lnSpc>
              <a:spcBef>
                <a:spcPts val="500"/>
              </a:spcBef>
              <a:spcAft>
                <a:spcPts val="0"/>
              </a:spcAft>
              <a:buClr>
                <a:schemeClr val="lt1"/>
              </a:buClr>
              <a:buSzPts val="2500"/>
              <a:buNone/>
              <a:defRPr sz="2000"/>
            </a:lvl2pPr>
            <a:lvl3pPr lvl="2" algn="ctr">
              <a:lnSpc>
                <a:spcPct val="120000"/>
              </a:lnSpc>
              <a:spcBef>
                <a:spcPts val="500"/>
              </a:spcBef>
              <a:spcAft>
                <a:spcPts val="0"/>
              </a:spcAft>
              <a:buClr>
                <a:schemeClr val="lt1"/>
              </a:buClr>
              <a:buSzPts val="2250"/>
              <a:buNone/>
              <a:defRPr sz="1800"/>
            </a:lvl3pPr>
            <a:lvl4pPr lvl="3" algn="ctr">
              <a:lnSpc>
                <a:spcPct val="120000"/>
              </a:lnSpc>
              <a:spcBef>
                <a:spcPts val="500"/>
              </a:spcBef>
              <a:spcAft>
                <a:spcPts val="0"/>
              </a:spcAft>
              <a:buClr>
                <a:schemeClr val="lt1"/>
              </a:buClr>
              <a:buSzPts val="2000"/>
              <a:buNone/>
              <a:defRPr sz="1600"/>
            </a:lvl4pPr>
            <a:lvl5pPr lvl="4" algn="ctr">
              <a:lnSpc>
                <a:spcPct val="120000"/>
              </a:lnSpc>
              <a:spcBef>
                <a:spcPts val="500"/>
              </a:spcBef>
              <a:spcAft>
                <a:spcPts val="0"/>
              </a:spcAft>
              <a:buClr>
                <a:schemeClr val="lt1"/>
              </a:buClr>
              <a:buSzPts val="2000"/>
              <a:buNone/>
              <a:defRPr sz="1600"/>
            </a:lvl5pPr>
            <a:lvl6pPr lvl="5" algn="ctr">
              <a:lnSpc>
                <a:spcPct val="120000"/>
              </a:lnSpc>
              <a:spcBef>
                <a:spcPts val="500"/>
              </a:spcBef>
              <a:spcAft>
                <a:spcPts val="0"/>
              </a:spcAft>
              <a:buClr>
                <a:schemeClr val="lt1"/>
              </a:buClr>
              <a:buSzPts val="2000"/>
              <a:buNone/>
              <a:defRPr sz="1600"/>
            </a:lvl6pPr>
            <a:lvl7pPr lvl="6" algn="ctr">
              <a:lnSpc>
                <a:spcPct val="120000"/>
              </a:lnSpc>
              <a:spcBef>
                <a:spcPts val="500"/>
              </a:spcBef>
              <a:spcAft>
                <a:spcPts val="0"/>
              </a:spcAft>
              <a:buClr>
                <a:schemeClr val="lt1"/>
              </a:buClr>
              <a:buSzPts val="2000"/>
              <a:buNone/>
              <a:defRPr sz="1600"/>
            </a:lvl7pPr>
            <a:lvl8pPr lvl="7" algn="ctr">
              <a:lnSpc>
                <a:spcPct val="120000"/>
              </a:lnSpc>
              <a:spcBef>
                <a:spcPts val="500"/>
              </a:spcBef>
              <a:spcAft>
                <a:spcPts val="0"/>
              </a:spcAft>
              <a:buClr>
                <a:schemeClr val="lt1"/>
              </a:buClr>
              <a:buSzPts val="2000"/>
              <a:buNone/>
              <a:defRPr sz="1600"/>
            </a:lvl8pPr>
            <a:lvl9pPr lvl="8" algn="ctr">
              <a:lnSpc>
                <a:spcPct val="120000"/>
              </a:lnSpc>
              <a:spcBef>
                <a:spcPts val="500"/>
              </a:spcBef>
              <a:spcAft>
                <a:spcPts val="0"/>
              </a:spcAft>
              <a:buClr>
                <a:schemeClr val="lt1"/>
              </a:buClr>
              <a:buSzPts val="2000"/>
              <a:buNone/>
              <a:defRPr sz="1600"/>
            </a:lvl9pPr>
          </a:lstStyle>
          <a:p>
            <a:endParaRPr/>
          </a:p>
        </p:txBody>
      </p:sp>
      <p:sp>
        <p:nvSpPr>
          <p:cNvPr id="111" name="Google Shape;111;p14"/>
          <p:cNvSpPr txBox="1">
            <a:spLocks noGrp="1"/>
          </p:cNvSpPr>
          <p:nvPr>
            <p:ph type="dt" idx="10"/>
          </p:nvPr>
        </p:nvSpPr>
        <p:spPr>
          <a:xfrm>
            <a:off x="7077511" y="5410201"/>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14"/>
          <p:cNvSpPr txBox="1">
            <a:spLocks noGrp="1"/>
          </p:cNvSpPr>
          <p:nvPr>
            <p:ph type="ftr" idx="11"/>
          </p:nvPr>
        </p:nvSpPr>
        <p:spPr>
          <a:xfrm>
            <a:off x="1876424" y="5410201"/>
            <a:ext cx="512488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14"/>
          <p:cNvSpPr txBox="1">
            <a:spLocks noGrp="1"/>
          </p:cNvSpPr>
          <p:nvPr>
            <p:ph type="sldNum" idx="12"/>
          </p:nvPr>
        </p:nvSpPr>
        <p:spPr>
          <a:xfrm>
            <a:off x="9896911" y="5410199"/>
            <a:ext cx="77108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4"/>
        <p:cNvGrpSpPr/>
        <p:nvPr/>
      </p:nvGrpSpPr>
      <p:grpSpPr>
        <a:xfrm>
          <a:off x="0" y="0"/>
          <a:ext cx="0" cy="0"/>
          <a:chOff x="0" y="0"/>
          <a:chExt cx="0" cy="0"/>
        </a:xfrm>
      </p:grpSpPr>
      <p:sp>
        <p:nvSpPr>
          <p:cNvPr id="115" name="Google Shape;115;p15"/>
          <p:cNvSpPr txBox="1">
            <a:spLocks noGrp="1"/>
          </p:cNvSpPr>
          <p:nvPr>
            <p:ph type="title"/>
          </p:nvPr>
        </p:nvSpPr>
        <p:spPr>
          <a:xfrm>
            <a:off x="1141413" y="618518"/>
            <a:ext cx="9905998" cy="147857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15"/>
          <p:cNvSpPr txBox="1">
            <a:spLocks noGrp="1"/>
          </p:cNvSpPr>
          <p:nvPr>
            <p:ph type="body" idx="1"/>
          </p:nvPr>
        </p:nvSpPr>
        <p:spPr>
          <a:xfrm>
            <a:off x="1141412" y="2249487"/>
            <a:ext cx="9905999" cy="3541714"/>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17" name="Google Shape;117;p15"/>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15"/>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15"/>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0"/>
        <p:cNvGrpSpPr/>
        <p:nvPr/>
      </p:nvGrpSpPr>
      <p:grpSpPr>
        <a:xfrm>
          <a:off x="0" y="0"/>
          <a:ext cx="0" cy="0"/>
          <a:chOff x="0" y="0"/>
          <a:chExt cx="0" cy="0"/>
        </a:xfrm>
      </p:grpSpPr>
      <p:sp>
        <p:nvSpPr>
          <p:cNvPr id="121" name="Google Shape;121;p16"/>
          <p:cNvSpPr txBox="1">
            <a:spLocks noGrp="1"/>
          </p:cNvSpPr>
          <p:nvPr>
            <p:ph type="title"/>
          </p:nvPr>
        </p:nvSpPr>
        <p:spPr>
          <a:xfrm>
            <a:off x="1141411" y="1419226"/>
            <a:ext cx="99060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Twentieth Century"/>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16"/>
          <p:cNvSpPr txBox="1">
            <a:spLocks noGrp="1"/>
          </p:cNvSpPr>
          <p:nvPr>
            <p:ph type="body" idx="1"/>
          </p:nvPr>
        </p:nvSpPr>
        <p:spPr>
          <a:xfrm>
            <a:off x="1141411" y="4424362"/>
            <a:ext cx="9906000" cy="1374776"/>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2250"/>
              <a:buNone/>
              <a:defRPr sz="1800" cap="none">
                <a:solidFill>
                  <a:schemeClr val="lt1"/>
                </a:solidFill>
              </a:defRPr>
            </a:lvl1pPr>
            <a:lvl2pPr marL="914400" lvl="1" indent="-228600" algn="l">
              <a:lnSpc>
                <a:spcPct val="120000"/>
              </a:lnSpc>
              <a:spcBef>
                <a:spcPts val="500"/>
              </a:spcBef>
              <a:spcAft>
                <a:spcPts val="0"/>
              </a:spcAft>
              <a:buClr>
                <a:schemeClr val="lt1"/>
              </a:buClr>
              <a:buSzPts val="2250"/>
              <a:buNone/>
              <a:defRPr sz="1800">
                <a:solidFill>
                  <a:schemeClr val="lt1"/>
                </a:solidFill>
              </a:defRPr>
            </a:lvl2pPr>
            <a:lvl3pPr marL="1371600" lvl="2" indent="-228600" algn="l">
              <a:lnSpc>
                <a:spcPct val="120000"/>
              </a:lnSpc>
              <a:spcBef>
                <a:spcPts val="500"/>
              </a:spcBef>
              <a:spcAft>
                <a:spcPts val="0"/>
              </a:spcAft>
              <a:buClr>
                <a:schemeClr val="lt1"/>
              </a:buClr>
              <a:buSzPts val="2250"/>
              <a:buNone/>
              <a:defRPr sz="1800">
                <a:solidFill>
                  <a:schemeClr val="lt1"/>
                </a:solidFill>
              </a:defRPr>
            </a:lvl3pPr>
            <a:lvl4pPr marL="1828800" lvl="3" indent="-228600" algn="l">
              <a:lnSpc>
                <a:spcPct val="120000"/>
              </a:lnSpc>
              <a:spcBef>
                <a:spcPts val="500"/>
              </a:spcBef>
              <a:spcAft>
                <a:spcPts val="0"/>
              </a:spcAft>
              <a:buClr>
                <a:schemeClr val="lt1"/>
              </a:buClr>
              <a:buSzPts val="2000"/>
              <a:buNone/>
              <a:defRPr sz="1600">
                <a:solidFill>
                  <a:schemeClr val="lt1"/>
                </a:solidFill>
              </a:defRPr>
            </a:lvl4pPr>
            <a:lvl5pPr marL="2286000" lvl="4" indent="-228600" algn="l">
              <a:lnSpc>
                <a:spcPct val="120000"/>
              </a:lnSpc>
              <a:spcBef>
                <a:spcPts val="500"/>
              </a:spcBef>
              <a:spcAft>
                <a:spcPts val="0"/>
              </a:spcAft>
              <a:buClr>
                <a:schemeClr val="lt1"/>
              </a:buClr>
              <a:buSzPts val="2000"/>
              <a:buNone/>
              <a:defRPr sz="1600">
                <a:solidFill>
                  <a:schemeClr val="lt1"/>
                </a:solidFill>
              </a:defRPr>
            </a:lvl5pPr>
            <a:lvl6pPr marL="2743200" lvl="5" indent="-228600" algn="l">
              <a:lnSpc>
                <a:spcPct val="120000"/>
              </a:lnSpc>
              <a:spcBef>
                <a:spcPts val="500"/>
              </a:spcBef>
              <a:spcAft>
                <a:spcPts val="0"/>
              </a:spcAft>
              <a:buClr>
                <a:schemeClr val="lt1"/>
              </a:buClr>
              <a:buSzPts val="2000"/>
              <a:buNone/>
              <a:defRPr sz="1600">
                <a:solidFill>
                  <a:schemeClr val="lt1"/>
                </a:solidFill>
              </a:defRPr>
            </a:lvl6pPr>
            <a:lvl7pPr marL="3200400" lvl="6" indent="-228600" algn="l">
              <a:lnSpc>
                <a:spcPct val="120000"/>
              </a:lnSpc>
              <a:spcBef>
                <a:spcPts val="500"/>
              </a:spcBef>
              <a:spcAft>
                <a:spcPts val="0"/>
              </a:spcAft>
              <a:buClr>
                <a:schemeClr val="lt1"/>
              </a:buClr>
              <a:buSzPts val="2000"/>
              <a:buNone/>
              <a:defRPr sz="1600">
                <a:solidFill>
                  <a:schemeClr val="lt1"/>
                </a:solidFill>
              </a:defRPr>
            </a:lvl7pPr>
            <a:lvl8pPr marL="3657600" lvl="7" indent="-228600" algn="l">
              <a:lnSpc>
                <a:spcPct val="120000"/>
              </a:lnSpc>
              <a:spcBef>
                <a:spcPts val="500"/>
              </a:spcBef>
              <a:spcAft>
                <a:spcPts val="0"/>
              </a:spcAft>
              <a:buClr>
                <a:schemeClr val="lt1"/>
              </a:buClr>
              <a:buSzPts val="2000"/>
              <a:buNone/>
              <a:defRPr sz="1600">
                <a:solidFill>
                  <a:schemeClr val="lt1"/>
                </a:solidFill>
              </a:defRPr>
            </a:lvl8pPr>
            <a:lvl9pPr marL="4114800" lvl="8" indent="-228600" algn="l">
              <a:lnSpc>
                <a:spcPct val="120000"/>
              </a:lnSpc>
              <a:spcBef>
                <a:spcPts val="500"/>
              </a:spcBef>
              <a:spcAft>
                <a:spcPts val="0"/>
              </a:spcAft>
              <a:buClr>
                <a:schemeClr val="lt1"/>
              </a:buClr>
              <a:buSzPts val="2000"/>
              <a:buNone/>
              <a:defRPr sz="1600">
                <a:solidFill>
                  <a:schemeClr val="lt1"/>
                </a:solidFill>
              </a:defRPr>
            </a:lvl9pPr>
          </a:lstStyle>
          <a:p>
            <a:endParaRPr/>
          </a:p>
        </p:txBody>
      </p:sp>
      <p:sp>
        <p:nvSpPr>
          <p:cNvPr id="123" name="Google Shape;123;p16"/>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16"/>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16"/>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26"/>
        <p:cNvGrpSpPr/>
        <p:nvPr/>
      </p:nvGrpSpPr>
      <p:grpSpPr>
        <a:xfrm>
          <a:off x="0" y="0"/>
          <a:ext cx="0" cy="0"/>
          <a:chOff x="0" y="0"/>
          <a:chExt cx="0" cy="0"/>
        </a:xfrm>
      </p:grpSpPr>
      <p:sp>
        <p:nvSpPr>
          <p:cNvPr id="127" name="Google Shape;127;p17"/>
          <p:cNvSpPr txBox="1">
            <a:spLocks noGrp="1"/>
          </p:cNvSpPr>
          <p:nvPr>
            <p:ph type="title"/>
          </p:nvPr>
        </p:nvSpPr>
        <p:spPr>
          <a:xfrm>
            <a:off x="1141413" y="618518"/>
            <a:ext cx="9905998" cy="147857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17"/>
          <p:cNvSpPr txBox="1">
            <a:spLocks noGrp="1"/>
          </p:cNvSpPr>
          <p:nvPr>
            <p:ph type="body" idx="1"/>
          </p:nvPr>
        </p:nvSpPr>
        <p:spPr>
          <a:xfrm>
            <a:off x="1141410" y="2249486"/>
            <a:ext cx="4878389" cy="3541714"/>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29" name="Google Shape;129;p17"/>
          <p:cNvSpPr txBox="1">
            <a:spLocks noGrp="1"/>
          </p:cNvSpPr>
          <p:nvPr>
            <p:ph type="body" idx="2"/>
          </p:nvPr>
        </p:nvSpPr>
        <p:spPr>
          <a:xfrm>
            <a:off x="6172200" y="2249486"/>
            <a:ext cx="4875211" cy="3541714"/>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30" name="Google Shape;130;p17"/>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17"/>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17"/>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3"/>
        <p:cNvGrpSpPr/>
        <p:nvPr/>
      </p:nvGrpSpPr>
      <p:grpSpPr>
        <a:xfrm>
          <a:off x="0" y="0"/>
          <a:ext cx="0" cy="0"/>
          <a:chOff x="0" y="0"/>
          <a:chExt cx="0" cy="0"/>
        </a:xfrm>
      </p:grpSpPr>
      <p:sp>
        <p:nvSpPr>
          <p:cNvPr id="134" name="Google Shape;134;p18"/>
          <p:cNvSpPr txBox="1">
            <a:spLocks noGrp="1"/>
          </p:cNvSpPr>
          <p:nvPr>
            <p:ph type="title"/>
          </p:nvPr>
        </p:nvSpPr>
        <p:spPr>
          <a:xfrm>
            <a:off x="1141411" y="619126"/>
            <a:ext cx="9906000" cy="147796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18"/>
          <p:cNvSpPr txBox="1">
            <a:spLocks noGrp="1"/>
          </p:cNvSpPr>
          <p:nvPr>
            <p:ph type="body" idx="1"/>
          </p:nvPr>
        </p:nvSpPr>
        <p:spPr>
          <a:xfrm>
            <a:off x="1370019" y="2249486"/>
            <a:ext cx="4649783"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3000"/>
              <a:buNone/>
              <a:defRPr sz="24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136" name="Google Shape;136;p18"/>
          <p:cNvSpPr txBox="1">
            <a:spLocks noGrp="1"/>
          </p:cNvSpPr>
          <p:nvPr>
            <p:ph type="body" idx="2"/>
          </p:nvPr>
        </p:nvSpPr>
        <p:spPr>
          <a:xfrm>
            <a:off x="1141410" y="3073397"/>
            <a:ext cx="4878391" cy="2717801"/>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37" name="Google Shape;137;p18"/>
          <p:cNvSpPr txBox="1">
            <a:spLocks noGrp="1"/>
          </p:cNvSpPr>
          <p:nvPr>
            <p:ph type="body" idx="3"/>
          </p:nvPr>
        </p:nvSpPr>
        <p:spPr>
          <a:xfrm>
            <a:off x="6400808" y="2249485"/>
            <a:ext cx="46466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3000"/>
              <a:buNone/>
              <a:defRPr sz="24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138" name="Google Shape;138;p18"/>
          <p:cNvSpPr txBox="1">
            <a:spLocks noGrp="1"/>
          </p:cNvSpPr>
          <p:nvPr>
            <p:ph type="body" idx="4"/>
          </p:nvPr>
        </p:nvSpPr>
        <p:spPr>
          <a:xfrm>
            <a:off x="6172200" y="3073397"/>
            <a:ext cx="4875210" cy="2717801"/>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39" name="Google Shape;139;p18"/>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0" name="Google Shape;140;p18"/>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18"/>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2"/>
        <p:cNvGrpSpPr/>
        <p:nvPr/>
      </p:nvGrpSpPr>
      <p:grpSpPr>
        <a:xfrm>
          <a:off x="0" y="0"/>
          <a:ext cx="0" cy="0"/>
          <a:chOff x="0" y="0"/>
          <a:chExt cx="0" cy="0"/>
        </a:xfrm>
      </p:grpSpPr>
      <p:sp>
        <p:nvSpPr>
          <p:cNvPr id="143" name="Google Shape;143;p19"/>
          <p:cNvSpPr txBox="1">
            <a:spLocks noGrp="1"/>
          </p:cNvSpPr>
          <p:nvPr>
            <p:ph type="title"/>
          </p:nvPr>
        </p:nvSpPr>
        <p:spPr>
          <a:xfrm>
            <a:off x="1141413" y="618518"/>
            <a:ext cx="9905998" cy="147857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19"/>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19"/>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19"/>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7"/>
        <p:cNvGrpSpPr/>
        <p:nvPr/>
      </p:nvGrpSpPr>
      <p:grpSpPr>
        <a:xfrm>
          <a:off x="0" y="0"/>
          <a:ext cx="0" cy="0"/>
          <a:chOff x="0" y="0"/>
          <a:chExt cx="0" cy="0"/>
        </a:xfrm>
      </p:grpSpPr>
      <p:sp>
        <p:nvSpPr>
          <p:cNvPr id="148" name="Google Shape;148;p20"/>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9" name="Google Shape;149;p20"/>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20"/>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51"/>
        <p:cNvGrpSpPr/>
        <p:nvPr/>
      </p:nvGrpSpPr>
      <p:grpSpPr>
        <a:xfrm>
          <a:off x="0" y="0"/>
          <a:ext cx="0" cy="0"/>
          <a:chOff x="0" y="0"/>
          <a:chExt cx="0" cy="0"/>
        </a:xfrm>
      </p:grpSpPr>
      <p:sp>
        <p:nvSpPr>
          <p:cNvPr id="152" name="Google Shape;152;p21"/>
          <p:cNvSpPr txBox="1">
            <a:spLocks noGrp="1"/>
          </p:cNvSpPr>
          <p:nvPr>
            <p:ph type="title"/>
          </p:nvPr>
        </p:nvSpPr>
        <p:spPr>
          <a:xfrm>
            <a:off x="1146705" y="609601"/>
            <a:ext cx="3856037" cy="163988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Twentieth Centur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21"/>
          <p:cNvSpPr txBox="1">
            <a:spLocks noGrp="1"/>
          </p:cNvSpPr>
          <p:nvPr>
            <p:ph type="body" idx="1"/>
          </p:nvPr>
        </p:nvSpPr>
        <p:spPr>
          <a:xfrm>
            <a:off x="5156200" y="592666"/>
            <a:ext cx="5891209" cy="5198534"/>
          </a:xfrm>
          <a:prstGeom prst="rect">
            <a:avLst/>
          </a:prstGeom>
          <a:noFill/>
          <a:ln>
            <a:noFill/>
          </a:ln>
        </p:spPr>
        <p:txBody>
          <a:bodyPr spcFirstLastPara="1" wrap="square" lIns="91425" tIns="45700" rIns="91425" bIns="45700" anchor="ctr"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54" name="Google Shape;154;p21"/>
          <p:cNvSpPr txBox="1">
            <a:spLocks noGrp="1"/>
          </p:cNvSpPr>
          <p:nvPr>
            <p:ph type="body" idx="2"/>
          </p:nvPr>
        </p:nvSpPr>
        <p:spPr>
          <a:xfrm>
            <a:off x="1146705" y="2249486"/>
            <a:ext cx="3856037" cy="354171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2000"/>
              <a:buNone/>
              <a:defRPr sz="16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55" name="Google Shape;155;p21"/>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21"/>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21"/>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58"/>
        <p:cNvGrpSpPr/>
        <p:nvPr/>
      </p:nvGrpSpPr>
      <p:grpSpPr>
        <a:xfrm>
          <a:off x="0" y="0"/>
          <a:ext cx="0" cy="0"/>
          <a:chOff x="0" y="0"/>
          <a:chExt cx="0" cy="0"/>
        </a:xfrm>
      </p:grpSpPr>
      <p:sp>
        <p:nvSpPr>
          <p:cNvPr id="159" name="Google Shape;159;p22"/>
          <p:cNvSpPr txBox="1">
            <a:spLocks noGrp="1"/>
          </p:cNvSpPr>
          <p:nvPr>
            <p:ph type="title"/>
          </p:nvPr>
        </p:nvSpPr>
        <p:spPr>
          <a:xfrm>
            <a:off x="1141413" y="609600"/>
            <a:ext cx="5934508" cy="163988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Twentieth Centur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22"/>
          <p:cNvSpPr>
            <a:spLocks noGrp="1"/>
          </p:cNvSpPr>
          <p:nvPr>
            <p:ph type="pic" idx="2"/>
          </p:nvPr>
        </p:nvSpPr>
        <p:spPr>
          <a:xfrm>
            <a:off x="7380721" y="609601"/>
            <a:ext cx="3666690" cy="5181599"/>
          </a:xfrm>
          <a:prstGeom prst="round2DiagRect">
            <a:avLst>
              <a:gd name="adj1" fmla="val 5608"/>
              <a:gd name="adj2" fmla="val 0"/>
            </a:avLst>
          </a:prstGeom>
          <a:noFill/>
          <a:ln w="19050" cap="sq" cmpd="sng">
            <a:solidFill>
              <a:srgbClr val="B3FFFF">
                <a:alpha val="60000"/>
              </a:srgbClr>
            </a:solidFill>
            <a:prstDash val="solid"/>
            <a:miter lim="800000"/>
            <a:headEnd type="none" w="sm" len="sm"/>
            <a:tailEnd type="none" w="sm" len="sm"/>
          </a:ln>
          <a:effectLst>
            <a:outerShdw blurRad="88900" dist="38100" dir="5400000" algn="t" rotWithShape="0">
              <a:srgbClr val="000000">
                <a:alpha val="40000"/>
              </a:srgbClr>
            </a:outerShdw>
          </a:effectLst>
        </p:spPr>
      </p:sp>
      <p:sp>
        <p:nvSpPr>
          <p:cNvPr id="161" name="Google Shape;161;p22"/>
          <p:cNvSpPr txBox="1">
            <a:spLocks noGrp="1"/>
          </p:cNvSpPr>
          <p:nvPr>
            <p:ph type="body" idx="1"/>
          </p:nvPr>
        </p:nvSpPr>
        <p:spPr>
          <a:xfrm>
            <a:off x="1141410" y="2249486"/>
            <a:ext cx="5934511" cy="354171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2000"/>
              <a:buNone/>
              <a:defRPr sz="16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62" name="Google Shape;162;p22"/>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22"/>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p22"/>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165"/>
        <p:cNvGrpSpPr/>
        <p:nvPr/>
      </p:nvGrpSpPr>
      <p:grpSpPr>
        <a:xfrm>
          <a:off x="0" y="0"/>
          <a:ext cx="0" cy="0"/>
          <a:chOff x="0" y="0"/>
          <a:chExt cx="0" cy="0"/>
        </a:xfrm>
      </p:grpSpPr>
      <p:sp>
        <p:nvSpPr>
          <p:cNvPr id="166" name="Google Shape;166;p23"/>
          <p:cNvSpPr txBox="1">
            <a:spLocks noGrp="1"/>
          </p:cNvSpPr>
          <p:nvPr>
            <p:ph type="title"/>
          </p:nvPr>
        </p:nvSpPr>
        <p:spPr>
          <a:xfrm>
            <a:off x="1141410" y="4304664"/>
            <a:ext cx="9912355" cy="81935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Twentieth Centur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23"/>
          <p:cNvSpPr>
            <a:spLocks noGrp="1"/>
          </p:cNvSpPr>
          <p:nvPr>
            <p:ph type="pic" idx="2"/>
          </p:nvPr>
        </p:nvSpPr>
        <p:spPr>
          <a:xfrm>
            <a:off x="1141411" y="606426"/>
            <a:ext cx="9912354" cy="3299778"/>
          </a:xfrm>
          <a:prstGeom prst="round2DiagRect">
            <a:avLst>
              <a:gd name="adj1" fmla="val 4860"/>
              <a:gd name="adj2" fmla="val 0"/>
            </a:avLst>
          </a:prstGeom>
          <a:noFill/>
          <a:ln w="19050" cap="sq" cmpd="sng">
            <a:solidFill>
              <a:srgbClr val="B3FFFF">
                <a:alpha val="60000"/>
              </a:srgbClr>
            </a:solidFill>
            <a:prstDash val="solid"/>
            <a:miter lim="800000"/>
            <a:headEnd type="none" w="sm" len="sm"/>
            <a:tailEnd type="none" w="sm" len="sm"/>
          </a:ln>
          <a:effectLst>
            <a:outerShdw blurRad="88900" dist="38100" dir="5400000" algn="t" rotWithShape="0">
              <a:srgbClr val="000000">
                <a:alpha val="40000"/>
              </a:srgbClr>
            </a:outerShdw>
          </a:effectLst>
        </p:spPr>
      </p:sp>
      <p:sp>
        <p:nvSpPr>
          <p:cNvPr id="168" name="Google Shape;168;p23"/>
          <p:cNvSpPr txBox="1">
            <a:spLocks noGrp="1"/>
          </p:cNvSpPr>
          <p:nvPr>
            <p:ph type="body" idx="1"/>
          </p:nvPr>
        </p:nvSpPr>
        <p:spPr>
          <a:xfrm>
            <a:off x="1141364" y="5124020"/>
            <a:ext cx="9910859" cy="682472"/>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2000"/>
              <a:buNone/>
              <a:defRPr sz="16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69" name="Google Shape;169;p23"/>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23"/>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23"/>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72"/>
        <p:cNvGrpSpPr/>
        <p:nvPr/>
      </p:nvGrpSpPr>
      <p:grpSpPr>
        <a:xfrm>
          <a:off x="0" y="0"/>
          <a:ext cx="0" cy="0"/>
          <a:chOff x="0" y="0"/>
          <a:chExt cx="0" cy="0"/>
        </a:xfrm>
      </p:grpSpPr>
      <p:sp>
        <p:nvSpPr>
          <p:cNvPr id="173" name="Google Shape;173;p24"/>
          <p:cNvSpPr txBox="1">
            <a:spLocks noGrp="1"/>
          </p:cNvSpPr>
          <p:nvPr>
            <p:ph type="title"/>
          </p:nvPr>
        </p:nvSpPr>
        <p:spPr>
          <a:xfrm>
            <a:off x="1141456" y="609600"/>
            <a:ext cx="9905955" cy="3429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600"/>
              <a:buFont typeface="Twentieth Century"/>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24"/>
          <p:cNvSpPr txBox="1">
            <a:spLocks noGrp="1"/>
          </p:cNvSpPr>
          <p:nvPr>
            <p:ph type="body" idx="1"/>
          </p:nvPr>
        </p:nvSpPr>
        <p:spPr>
          <a:xfrm>
            <a:off x="1141410" y="4419599"/>
            <a:ext cx="9904459" cy="1371599"/>
          </a:xfrm>
          <a:prstGeom prst="rect">
            <a:avLst/>
          </a:prstGeom>
          <a:noFill/>
          <a:ln>
            <a:noFill/>
          </a:ln>
        </p:spPr>
        <p:txBody>
          <a:bodyPr spcFirstLastPara="1" wrap="square" lIns="91425" tIns="45700" rIns="91425" bIns="45700" anchor="ctr" anchorCtr="0">
            <a:normAutofit/>
          </a:bodyPr>
          <a:lstStyle>
            <a:lvl1pPr marL="457200" lvl="0" indent="-228600" algn="l">
              <a:lnSpc>
                <a:spcPct val="120000"/>
              </a:lnSpc>
              <a:spcBef>
                <a:spcPts val="1000"/>
              </a:spcBef>
              <a:spcAft>
                <a:spcPts val="0"/>
              </a:spcAft>
              <a:buClr>
                <a:schemeClr val="lt1"/>
              </a:buClr>
              <a:buSzPts val="2250"/>
              <a:buNone/>
              <a:defRPr sz="18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75" name="Google Shape;175;p24"/>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p24"/>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p24"/>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78"/>
        <p:cNvGrpSpPr/>
        <p:nvPr/>
      </p:nvGrpSpPr>
      <p:grpSpPr>
        <a:xfrm>
          <a:off x="0" y="0"/>
          <a:ext cx="0" cy="0"/>
          <a:chOff x="0" y="0"/>
          <a:chExt cx="0" cy="0"/>
        </a:xfrm>
      </p:grpSpPr>
      <p:sp>
        <p:nvSpPr>
          <p:cNvPr id="179" name="Google Shape;179;p25"/>
          <p:cNvSpPr txBox="1">
            <a:spLocks noGrp="1"/>
          </p:cNvSpPr>
          <p:nvPr>
            <p:ph type="title"/>
          </p:nvPr>
        </p:nvSpPr>
        <p:spPr>
          <a:xfrm>
            <a:off x="1446212" y="609599"/>
            <a:ext cx="9302752" cy="274842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600"/>
              <a:buFont typeface="Twentieth Century"/>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25"/>
          <p:cNvSpPr txBox="1">
            <a:spLocks noGrp="1"/>
          </p:cNvSpPr>
          <p:nvPr>
            <p:ph type="body" idx="1"/>
          </p:nvPr>
        </p:nvSpPr>
        <p:spPr>
          <a:xfrm>
            <a:off x="1720644" y="3365557"/>
            <a:ext cx="8752299" cy="548968"/>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81" name="Google Shape;181;p25"/>
          <p:cNvSpPr txBox="1">
            <a:spLocks noGrp="1"/>
          </p:cNvSpPr>
          <p:nvPr>
            <p:ph type="body" idx="2"/>
          </p:nvPr>
        </p:nvSpPr>
        <p:spPr>
          <a:xfrm>
            <a:off x="1141411" y="4309919"/>
            <a:ext cx="9906002" cy="1489496"/>
          </a:xfrm>
          <a:prstGeom prst="rect">
            <a:avLst/>
          </a:prstGeom>
          <a:noFill/>
          <a:ln>
            <a:noFill/>
          </a:ln>
        </p:spPr>
        <p:txBody>
          <a:bodyPr spcFirstLastPara="1" wrap="square" lIns="91425" tIns="45700" rIns="91425" bIns="45700" anchor="ctr" anchorCtr="0">
            <a:normAutofit/>
          </a:bodyPr>
          <a:lstStyle>
            <a:lvl1pPr marL="457200" lvl="0" indent="-228600" algn="l">
              <a:lnSpc>
                <a:spcPct val="120000"/>
              </a:lnSpc>
              <a:spcBef>
                <a:spcPts val="1000"/>
              </a:spcBef>
              <a:spcAft>
                <a:spcPts val="0"/>
              </a:spcAft>
              <a:buClr>
                <a:schemeClr val="lt1"/>
              </a:buClr>
              <a:buSzPts val="2250"/>
              <a:buNone/>
              <a:defRPr sz="18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82" name="Google Shape;182;p25"/>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3" name="Google Shape;183;p25"/>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25"/>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
        <p:nvSpPr>
          <p:cNvPr id="185" name="Google Shape;185;p25"/>
          <p:cNvSpPr txBox="1"/>
          <p:nvPr/>
        </p:nvSpPr>
        <p:spPr>
          <a:xfrm>
            <a:off x="903512" y="732394"/>
            <a:ext cx="609600" cy="584776"/>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8000"/>
              <a:buFont typeface="Twentieth Century"/>
              <a:buNone/>
            </a:pPr>
            <a:r>
              <a:rPr lang="en-US" sz="8000" b="0" i="0" u="none" strike="noStrike" cap="none">
                <a:solidFill>
                  <a:schemeClr val="lt1"/>
                </a:solidFill>
                <a:latin typeface="Twentieth Century"/>
                <a:ea typeface="Twentieth Century"/>
                <a:cs typeface="Twentieth Century"/>
                <a:sym typeface="Twentieth Century"/>
              </a:rPr>
              <a:t>“</a:t>
            </a:r>
            <a:endParaRPr sz="1400" b="0" i="0" u="none" strike="noStrike" cap="none">
              <a:solidFill>
                <a:srgbClr val="000000"/>
              </a:solidFill>
              <a:latin typeface="Arial"/>
              <a:ea typeface="Arial"/>
              <a:cs typeface="Arial"/>
              <a:sym typeface="Arial"/>
            </a:endParaRPr>
          </a:p>
        </p:txBody>
      </p:sp>
      <p:sp>
        <p:nvSpPr>
          <p:cNvPr id="186" name="Google Shape;186;p25"/>
          <p:cNvSpPr txBox="1"/>
          <p:nvPr/>
        </p:nvSpPr>
        <p:spPr>
          <a:xfrm>
            <a:off x="10537370" y="2764972"/>
            <a:ext cx="609600" cy="584776"/>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8000"/>
              <a:buFont typeface="Twentieth Century"/>
              <a:buNone/>
            </a:pPr>
            <a:r>
              <a:rPr lang="en-US" sz="8000" b="0" i="0" u="none" strike="noStrike" cap="none">
                <a:solidFill>
                  <a:schemeClr val="lt1"/>
                </a:solidFill>
                <a:latin typeface="Twentieth Century"/>
                <a:ea typeface="Twentieth Century"/>
                <a:cs typeface="Twentieth Century"/>
                <a:sym typeface="Twentieth Century"/>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87"/>
        <p:cNvGrpSpPr/>
        <p:nvPr/>
      </p:nvGrpSpPr>
      <p:grpSpPr>
        <a:xfrm>
          <a:off x="0" y="0"/>
          <a:ext cx="0" cy="0"/>
          <a:chOff x="0" y="0"/>
          <a:chExt cx="0" cy="0"/>
        </a:xfrm>
      </p:grpSpPr>
      <p:sp>
        <p:nvSpPr>
          <p:cNvPr id="188" name="Google Shape;188;p26"/>
          <p:cNvSpPr txBox="1">
            <a:spLocks noGrp="1"/>
          </p:cNvSpPr>
          <p:nvPr>
            <p:ph type="title"/>
          </p:nvPr>
        </p:nvSpPr>
        <p:spPr>
          <a:xfrm>
            <a:off x="1141410" y="2134041"/>
            <a:ext cx="9906001" cy="251183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Twentieth Century"/>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9" name="Google Shape;189;p26"/>
          <p:cNvSpPr txBox="1">
            <a:spLocks noGrp="1"/>
          </p:cNvSpPr>
          <p:nvPr>
            <p:ph type="body" idx="1"/>
          </p:nvPr>
        </p:nvSpPr>
        <p:spPr>
          <a:xfrm>
            <a:off x="1141364" y="4657655"/>
            <a:ext cx="9904505" cy="114064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2250"/>
              <a:buNone/>
              <a:defRPr sz="18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90" name="Google Shape;190;p26"/>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26"/>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2" name="Google Shape;192;p26"/>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93"/>
        <p:cNvGrpSpPr/>
        <p:nvPr/>
      </p:nvGrpSpPr>
      <p:grpSpPr>
        <a:xfrm>
          <a:off x="0" y="0"/>
          <a:ext cx="0" cy="0"/>
          <a:chOff x="0" y="0"/>
          <a:chExt cx="0" cy="0"/>
        </a:xfrm>
      </p:grpSpPr>
      <p:sp>
        <p:nvSpPr>
          <p:cNvPr id="194" name="Google Shape;194;p27"/>
          <p:cNvSpPr txBox="1">
            <a:spLocks noGrp="1"/>
          </p:cNvSpPr>
          <p:nvPr>
            <p:ph type="title"/>
          </p:nvPr>
        </p:nvSpPr>
        <p:spPr>
          <a:xfrm>
            <a:off x="1141413" y="609600"/>
            <a:ext cx="9905998" cy="1905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5" name="Google Shape;195;p27"/>
          <p:cNvSpPr txBox="1">
            <a:spLocks noGrp="1"/>
          </p:cNvSpPr>
          <p:nvPr>
            <p:ph type="body" idx="1"/>
          </p:nvPr>
        </p:nvSpPr>
        <p:spPr>
          <a:xfrm>
            <a:off x="1141410" y="2674463"/>
            <a:ext cx="3196899" cy="685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3000"/>
              <a:buNone/>
              <a:defRPr sz="24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196" name="Google Shape;196;p27"/>
          <p:cNvSpPr txBox="1">
            <a:spLocks noGrp="1"/>
          </p:cNvSpPr>
          <p:nvPr>
            <p:ph type="body" idx="2"/>
          </p:nvPr>
        </p:nvSpPr>
        <p:spPr>
          <a:xfrm>
            <a:off x="1127918" y="3360263"/>
            <a:ext cx="3208735" cy="2430936"/>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500"/>
              <a:buNone/>
              <a:defRPr sz="1200"/>
            </a:lvl2pPr>
            <a:lvl3pPr marL="1371600" lvl="2" indent="-228600" algn="l">
              <a:lnSpc>
                <a:spcPct val="120000"/>
              </a:lnSpc>
              <a:spcBef>
                <a:spcPts val="500"/>
              </a:spcBef>
              <a:spcAft>
                <a:spcPts val="0"/>
              </a:spcAft>
              <a:buClr>
                <a:schemeClr val="lt1"/>
              </a:buClr>
              <a:buSzPts val="1250"/>
              <a:buNone/>
              <a:defRPr sz="1000"/>
            </a:lvl3pPr>
            <a:lvl4pPr marL="1828800" lvl="3" indent="-228600" algn="l">
              <a:lnSpc>
                <a:spcPct val="120000"/>
              </a:lnSpc>
              <a:spcBef>
                <a:spcPts val="500"/>
              </a:spcBef>
              <a:spcAft>
                <a:spcPts val="0"/>
              </a:spcAft>
              <a:buClr>
                <a:schemeClr val="lt1"/>
              </a:buClr>
              <a:buSzPts val="1125"/>
              <a:buNone/>
              <a:defRPr sz="900"/>
            </a:lvl4pPr>
            <a:lvl5pPr marL="2286000" lvl="4" indent="-228600" algn="l">
              <a:lnSpc>
                <a:spcPct val="120000"/>
              </a:lnSpc>
              <a:spcBef>
                <a:spcPts val="500"/>
              </a:spcBef>
              <a:spcAft>
                <a:spcPts val="0"/>
              </a:spcAft>
              <a:buClr>
                <a:schemeClr val="lt1"/>
              </a:buClr>
              <a:buSzPts val="1125"/>
              <a:buNone/>
              <a:defRPr sz="900"/>
            </a:lvl5pPr>
            <a:lvl6pPr marL="2743200" lvl="5" indent="-228600" algn="l">
              <a:lnSpc>
                <a:spcPct val="120000"/>
              </a:lnSpc>
              <a:spcBef>
                <a:spcPts val="500"/>
              </a:spcBef>
              <a:spcAft>
                <a:spcPts val="0"/>
              </a:spcAft>
              <a:buClr>
                <a:schemeClr val="lt1"/>
              </a:buClr>
              <a:buSzPts val="1125"/>
              <a:buNone/>
              <a:defRPr sz="900"/>
            </a:lvl6pPr>
            <a:lvl7pPr marL="3200400" lvl="6" indent="-228600" algn="l">
              <a:lnSpc>
                <a:spcPct val="120000"/>
              </a:lnSpc>
              <a:spcBef>
                <a:spcPts val="500"/>
              </a:spcBef>
              <a:spcAft>
                <a:spcPts val="0"/>
              </a:spcAft>
              <a:buClr>
                <a:schemeClr val="lt1"/>
              </a:buClr>
              <a:buSzPts val="1125"/>
              <a:buNone/>
              <a:defRPr sz="900"/>
            </a:lvl7pPr>
            <a:lvl8pPr marL="3657600" lvl="7" indent="-228600" algn="l">
              <a:lnSpc>
                <a:spcPct val="120000"/>
              </a:lnSpc>
              <a:spcBef>
                <a:spcPts val="500"/>
              </a:spcBef>
              <a:spcAft>
                <a:spcPts val="0"/>
              </a:spcAft>
              <a:buClr>
                <a:schemeClr val="lt1"/>
              </a:buClr>
              <a:buSzPts val="1125"/>
              <a:buNone/>
              <a:defRPr sz="900"/>
            </a:lvl8pPr>
            <a:lvl9pPr marL="4114800" lvl="8" indent="-228600" algn="l">
              <a:lnSpc>
                <a:spcPct val="120000"/>
              </a:lnSpc>
              <a:spcBef>
                <a:spcPts val="500"/>
              </a:spcBef>
              <a:spcAft>
                <a:spcPts val="0"/>
              </a:spcAft>
              <a:buClr>
                <a:schemeClr val="lt1"/>
              </a:buClr>
              <a:buSzPts val="1125"/>
              <a:buNone/>
              <a:defRPr sz="900"/>
            </a:lvl9pPr>
          </a:lstStyle>
          <a:p>
            <a:endParaRPr/>
          </a:p>
        </p:txBody>
      </p:sp>
      <p:sp>
        <p:nvSpPr>
          <p:cNvPr id="197" name="Google Shape;197;p27"/>
          <p:cNvSpPr txBox="1">
            <a:spLocks noGrp="1"/>
          </p:cNvSpPr>
          <p:nvPr>
            <p:ph type="body" idx="3"/>
          </p:nvPr>
        </p:nvSpPr>
        <p:spPr>
          <a:xfrm>
            <a:off x="4514766" y="2677635"/>
            <a:ext cx="3184385" cy="685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3000"/>
              <a:buNone/>
              <a:defRPr sz="24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198" name="Google Shape;198;p27"/>
          <p:cNvSpPr txBox="1">
            <a:spLocks noGrp="1"/>
          </p:cNvSpPr>
          <p:nvPr>
            <p:ph type="body" idx="4"/>
          </p:nvPr>
        </p:nvSpPr>
        <p:spPr>
          <a:xfrm>
            <a:off x="4504213" y="3363435"/>
            <a:ext cx="3195830" cy="2430936"/>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500"/>
              <a:buNone/>
              <a:defRPr sz="1200"/>
            </a:lvl2pPr>
            <a:lvl3pPr marL="1371600" lvl="2" indent="-228600" algn="l">
              <a:lnSpc>
                <a:spcPct val="120000"/>
              </a:lnSpc>
              <a:spcBef>
                <a:spcPts val="500"/>
              </a:spcBef>
              <a:spcAft>
                <a:spcPts val="0"/>
              </a:spcAft>
              <a:buClr>
                <a:schemeClr val="lt1"/>
              </a:buClr>
              <a:buSzPts val="1250"/>
              <a:buNone/>
              <a:defRPr sz="1000"/>
            </a:lvl3pPr>
            <a:lvl4pPr marL="1828800" lvl="3" indent="-228600" algn="l">
              <a:lnSpc>
                <a:spcPct val="120000"/>
              </a:lnSpc>
              <a:spcBef>
                <a:spcPts val="500"/>
              </a:spcBef>
              <a:spcAft>
                <a:spcPts val="0"/>
              </a:spcAft>
              <a:buClr>
                <a:schemeClr val="lt1"/>
              </a:buClr>
              <a:buSzPts val="1125"/>
              <a:buNone/>
              <a:defRPr sz="900"/>
            </a:lvl4pPr>
            <a:lvl5pPr marL="2286000" lvl="4" indent="-228600" algn="l">
              <a:lnSpc>
                <a:spcPct val="120000"/>
              </a:lnSpc>
              <a:spcBef>
                <a:spcPts val="500"/>
              </a:spcBef>
              <a:spcAft>
                <a:spcPts val="0"/>
              </a:spcAft>
              <a:buClr>
                <a:schemeClr val="lt1"/>
              </a:buClr>
              <a:buSzPts val="1125"/>
              <a:buNone/>
              <a:defRPr sz="900"/>
            </a:lvl5pPr>
            <a:lvl6pPr marL="2743200" lvl="5" indent="-228600" algn="l">
              <a:lnSpc>
                <a:spcPct val="120000"/>
              </a:lnSpc>
              <a:spcBef>
                <a:spcPts val="500"/>
              </a:spcBef>
              <a:spcAft>
                <a:spcPts val="0"/>
              </a:spcAft>
              <a:buClr>
                <a:schemeClr val="lt1"/>
              </a:buClr>
              <a:buSzPts val="1125"/>
              <a:buNone/>
              <a:defRPr sz="900"/>
            </a:lvl6pPr>
            <a:lvl7pPr marL="3200400" lvl="6" indent="-228600" algn="l">
              <a:lnSpc>
                <a:spcPct val="120000"/>
              </a:lnSpc>
              <a:spcBef>
                <a:spcPts val="500"/>
              </a:spcBef>
              <a:spcAft>
                <a:spcPts val="0"/>
              </a:spcAft>
              <a:buClr>
                <a:schemeClr val="lt1"/>
              </a:buClr>
              <a:buSzPts val="1125"/>
              <a:buNone/>
              <a:defRPr sz="900"/>
            </a:lvl7pPr>
            <a:lvl8pPr marL="3657600" lvl="7" indent="-228600" algn="l">
              <a:lnSpc>
                <a:spcPct val="120000"/>
              </a:lnSpc>
              <a:spcBef>
                <a:spcPts val="500"/>
              </a:spcBef>
              <a:spcAft>
                <a:spcPts val="0"/>
              </a:spcAft>
              <a:buClr>
                <a:schemeClr val="lt1"/>
              </a:buClr>
              <a:buSzPts val="1125"/>
              <a:buNone/>
              <a:defRPr sz="900"/>
            </a:lvl8pPr>
            <a:lvl9pPr marL="4114800" lvl="8" indent="-228600" algn="l">
              <a:lnSpc>
                <a:spcPct val="120000"/>
              </a:lnSpc>
              <a:spcBef>
                <a:spcPts val="500"/>
              </a:spcBef>
              <a:spcAft>
                <a:spcPts val="0"/>
              </a:spcAft>
              <a:buClr>
                <a:schemeClr val="lt1"/>
              </a:buClr>
              <a:buSzPts val="1125"/>
              <a:buNone/>
              <a:defRPr sz="900"/>
            </a:lvl9pPr>
          </a:lstStyle>
          <a:p>
            <a:endParaRPr/>
          </a:p>
        </p:txBody>
      </p:sp>
      <p:sp>
        <p:nvSpPr>
          <p:cNvPr id="199" name="Google Shape;199;p27"/>
          <p:cNvSpPr txBox="1">
            <a:spLocks noGrp="1"/>
          </p:cNvSpPr>
          <p:nvPr>
            <p:ph type="body" idx="5"/>
          </p:nvPr>
        </p:nvSpPr>
        <p:spPr>
          <a:xfrm>
            <a:off x="7852442" y="2674463"/>
            <a:ext cx="3194968" cy="685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3000"/>
              <a:buNone/>
              <a:defRPr sz="24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200" name="Google Shape;200;p27"/>
          <p:cNvSpPr txBox="1">
            <a:spLocks noGrp="1"/>
          </p:cNvSpPr>
          <p:nvPr>
            <p:ph type="body" idx="6"/>
          </p:nvPr>
        </p:nvSpPr>
        <p:spPr>
          <a:xfrm>
            <a:off x="7852442" y="3360263"/>
            <a:ext cx="3194968" cy="2430936"/>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500"/>
              <a:buNone/>
              <a:defRPr sz="1200"/>
            </a:lvl2pPr>
            <a:lvl3pPr marL="1371600" lvl="2" indent="-228600" algn="l">
              <a:lnSpc>
                <a:spcPct val="120000"/>
              </a:lnSpc>
              <a:spcBef>
                <a:spcPts val="500"/>
              </a:spcBef>
              <a:spcAft>
                <a:spcPts val="0"/>
              </a:spcAft>
              <a:buClr>
                <a:schemeClr val="lt1"/>
              </a:buClr>
              <a:buSzPts val="1250"/>
              <a:buNone/>
              <a:defRPr sz="1000"/>
            </a:lvl3pPr>
            <a:lvl4pPr marL="1828800" lvl="3" indent="-228600" algn="l">
              <a:lnSpc>
                <a:spcPct val="120000"/>
              </a:lnSpc>
              <a:spcBef>
                <a:spcPts val="500"/>
              </a:spcBef>
              <a:spcAft>
                <a:spcPts val="0"/>
              </a:spcAft>
              <a:buClr>
                <a:schemeClr val="lt1"/>
              </a:buClr>
              <a:buSzPts val="1125"/>
              <a:buNone/>
              <a:defRPr sz="900"/>
            </a:lvl4pPr>
            <a:lvl5pPr marL="2286000" lvl="4" indent="-228600" algn="l">
              <a:lnSpc>
                <a:spcPct val="120000"/>
              </a:lnSpc>
              <a:spcBef>
                <a:spcPts val="500"/>
              </a:spcBef>
              <a:spcAft>
                <a:spcPts val="0"/>
              </a:spcAft>
              <a:buClr>
                <a:schemeClr val="lt1"/>
              </a:buClr>
              <a:buSzPts val="1125"/>
              <a:buNone/>
              <a:defRPr sz="900"/>
            </a:lvl5pPr>
            <a:lvl6pPr marL="2743200" lvl="5" indent="-228600" algn="l">
              <a:lnSpc>
                <a:spcPct val="120000"/>
              </a:lnSpc>
              <a:spcBef>
                <a:spcPts val="500"/>
              </a:spcBef>
              <a:spcAft>
                <a:spcPts val="0"/>
              </a:spcAft>
              <a:buClr>
                <a:schemeClr val="lt1"/>
              </a:buClr>
              <a:buSzPts val="1125"/>
              <a:buNone/>
              <a:defRPr sz="900"/>
            </a:lvl6pPr>
            <a:lvl7pPr marL="3200400" lvl="6" indent="-228600" algn="l">
              <a:lnSpc>
                <a:spcPct val="120000"/>
              </a:lnSpc>
              <a:spcBef>
                <a:spcPts val="500"/>
              </a:spcBef>
              <a:spcAft>
                <a:spcPts val="0"/>
              </a:spcAft>
              <a:buClr>
                <a:schemeClr val="lt1"/>
              </a:buClr>
              <a:buSzPts val="1125"/>
              <a:buNone/>
              <a:defRPr sz="900"/>
            </a:lvl7pPr>
            <a:lvl8pPr marL="3657600" lvl="7" indent="-228600" algn="l">
              <a:lnSpc>
                <a:spcPct val="120000"/>
              </a:lnSpc>
              <a:spcBef>
                <a:spcPts val="500"/>
              </a:spcBef>
              <a:spcAft>
                <a:spcPts val="0"/>
              </a:spcAft>
              <a:buClr>
                <a:schemeClr val="lt1"/>
              </a:buClr>
              <a:buSzPts val="1125"/>
              <a:buNone/>
              <a:defRPr sz="900"/>
            </a:lvl8pPr>
            <a:lvl9pPr marL="4114800" lvl="8" indent="-228600" algn="l">
              <a:lnSpc>
                <a:spcPct val="120000"/>
              </a:lnSpc>
              <a:spcBef>
                <a:spcPts val="500"/>
              </a:spcBef>
              <a:spcAft>
                <a:spcPts val="0"/>
              </a:spcAft>
              <a:buClr>
                <a:schemeClr val="lt1"/>
              </a:buClr>
              <a:buSzPts val="1125"/>
              <a:buNone/>
              <a:defRPr sz="900"/>
            </a:lvl9pPr>
          </a:lstStyle>
          <a:p>
            <a:endParaRPr/>
          </a:p>
        </p:txBody>
      </p:sp>
      <p:sp>
        <p:nvSpPr>
          <p:cNvPr id="201" name="Google Shape;201;p27"/>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27"/>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3" name="Google Shape;203;p27"/>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04"/>
        <p:cNvGrpSpPr/>
        <p:nvPr/>
      </p:nvGrpSpPr>
      <p:grpSpPr>
        <a:xfrm>
          <a:off x="0" y="0"/>
          <a:ext cx="0" cy="0"/>
          <a:chOff x="0" y="0"/>
          <a:chExt cx="0" cy="0"/>
        </a:xfrm>
      </p:grpSpPr>
      <p:sp>
        <p:nvSpPr>
          <p:cNvPr id="205" name="Google Shape;205;p28"/>
          <p:cNvSpPr txBox="1">
            <a:spLocks noGrp="1"/>
          </p:cNvSpPr>
          <p:nvPr>
            <p:ph type="title"/>
          </p:nvPr>
        </p:nvSpPr>
        <p:spPr>
          <a:xfrm>
            <a:off x="1141413" y="618518"/>
            <a:ext cx="9905998" cy="147857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6" name="Google Shape;206;p28"/>
          <p:cNvSpPr txBox="1">
            <a:spLocks noGrp="1"/>
          </p:cNvSpPr>
          <p:nvPr>
            <p:ph type="body" idx="1"/>
          </p:nvPr>
        </p:nvSpPr>
        <p:spPr>
          <a:xfrm rot="5400000">
            <a:off x="4323555" y="-932655"/>
            <a:ext cx="3541714" cy="9905999"/>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207" name="Google Shape;207;p28"/>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8" name="Google Shape;208;p28"/>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9" name="Google Shape;209;p28"/>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10"/>
        <p:cNvGrpSpPr/>
        <p:nvPr/>
      </p:nvGrpSpPr>
      <p:grpSpPr>
        <a:xfrm>
          <a:off x="0" y="0"/>
          <a:ext cx="0" cy="0"/>
          <a:chOff x="0" y="0"/>
          <a:chExt cx="0" cy="0"/>
        </a:xfrm>
      </p:grpSpPr>
      <p:sp>
        <p:nvSpPr>
          <p:cNvPr id="211" name="Google Shape;211;p29"/>
          <p:cNvSpPr txBox="1">
            <a:spLocks noGrp="1"/>
          </p:cNvSpPr>
          <p:nvPr>
            <p:ph type="title"/>
          </p:nvPr>
        </p:nvSpPr>
        <p:spPr>
          <a:xfrm rot="5400000">
            <a:off x="7454105" y="2197894"/>
            <a:ext cx="5181601" cy="200501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2" name="Google Shape;212;p29"/>
          <p:cNvSpPr txBox="1">
            <a:spLocks noGrp="1"/>
          </p:cNvSpPr>
          <p:nvPr>
            <p:ph type="body" idx="1"/>
          </p:nvPr>
        </p:nvSpPr>
        <p:spPr>
          <a:xfrm rot="5400000">
            <a:off x="2424905" y="-673895"/>
            <a:ext cx="5181601" cy="7748590"/>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213" name="Google Shape;213;p29"/>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29"/>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5" name="Google Shape;215;p29"/>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8">
            <a:alphaModFix/>
          </a:blip>
          <a:stretch>
            <a:fillRect/>
          </a:stretch>
        </a:blipFill>
        <a:effectLst/>
      </p:bgPr>
    </p:bg>
    <p:spTree>
      <p:nvGrpSpPr>
        <p:cNvPr id="1" name="Shape 5"/>
        <p:cNvGrpSpPr/>
        <p:nvPr/>
      </p:nvGrpSpPr>
      <p:grpSpPr>
        <a:xfrm>
          <a:off x="0" y="0"/>
          <a:ext cx="0" cy="0"/>
          <a:chOff x="0" y="0"/>
          <a:chExt cx="0" cy="0"/>
        </a:xfrm>
      </p:grpSpPr>
      <p:pic>
        <p:nvPicPr>
          <p:cNvPr id="6" name="Google Shape;6;p13" descr="\\DROBO-FS\QuickDrops\JB\PPTX NG\Droplets\LightingOverlay.png"/>
          <p:cNvPicPr preferRelativeResize="0"/>
          <p:nvPr/>
        </p:nvPicPr>
        <p:blipFill rotWithShape="1">
          <a:blip r:embed="rId19">
            <a:alphaModFix amt="30000"/>
          </a:blip>
          <a:srcRect/>
          <a:stretch/>
        </p:blipFill>
        <p:spPr>
          <a:xfrm>
            <a:off x="0" y="-1"/>
            <a:ext cx="12192003" cy="6858001"/>
          </a:xfrm>
          <a:prstGeom prst="rect">
            <a:avLst/>
          </a:prstGeom>
          <a:noFill/>
          <a:ln>
            <a:noFill/>
          </a:ln>
        </p:spPr>
      </p:pic>
      <p:grpSp>
        <p:nvGrpSpPr>
          <p:cNvPr id="7" name="Google Shape;7;p13"/>
          <p:cNvGrpSpPr/>
          <p:nvPr/>
        </p:nvGrpSpPr>
        <p:grpSpPr>
          <a:xfrm>
            <a:off x="-14288" y="0"/>
            <a:ext cx="12053888" cy="6858001"/>
            <a:chOff x="-14288" y="0"/>
            <a:chExt cx="12053888" cy="6858001"/>
          </a:xfrm>
        </p:grpSpPr>
        <p:grpSp>
          <p:nvGrpSpPr>
            <p:cNvPr id="8" name="Google Shape;8;p13"/>
            <p:cNvGrpSpPr/>
            <p:nvPr/>
          </p:nvGrpSpPr>
          <p:grpSpPr>
            <a:xfrm>
              <a:off x="-14288" y="0"/>
              <a:ext cx="1220788" cy="6858001"/>
              <a:chOff x="-14288" y="0"/>
              <a:chExt cx="1220788" cy="6858001"/>
            </a:xfrm>
          </p:grpSpPr>
          <p:sp>
            <p:nvSpPr>
              <p:cNvPr id="9" name="Google Shape;9;p13"/>
              <p:cNvSpPr/>
              <p:nvPr/>
            </p:nvSpPr>
            <p:spPr>
              <a:xfrm>
                <a:off x="114300" y="4763"/>
                <a:ext cx="23813" cy="2181225"/>
              </a:xfrm>
              <a:prstGeom prst="rect">
                <a:avLst/>
              </a:pr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 name="Google Shape;10;p13"/>
              <p:cNvSpPr/>
              <p:nvPr/>
            </p:nvSpPr>
            <p:spPr>
              <a:xfrm>
                <a:off x="33337" y="217646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13"/>
              <p:cNvSpPr/>
              <p:nvPr/>
            </p:nvSpPr>
            <p:spPr>
              <a:xfrm>
                <a:off x="28575" y="4021138"/>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13"/>
              <p:cNvSpPr/>
              <p:nvPr/>
            </p:nvSpPr>
            <p:spPr>
              <a:xfrm>
                <a:off x="200025" y="4763"/>
                <a:ext cx="369888" cy="1811338"/>
              </a:xfrm>
              <a:custGeom>
                <a:avLst/>
                <a:gdLst/>
                <a:ahLst/>
                <a:cxnLst/>
                <a:rect l="l" t="t" r="r" b="b"/>
                <a:pathLst>
                  <a:path w="233" h="1141" extrusionOk="0">
                    <a:moveTo>
                      <a:pt x="218" y="1141"/>
                    </a:moveTo>
                    <a:lnTo>
                      <a:pt x="0" y="626"/>
                    </a:lnTo>
                    <a:lnTo>
                      <a:pt x="0" y="0"/>
                    </a:lnTo>
                    <a:lnTo>
                      <a:pt x="15" y="0"/>
                    </a:lnTo>
                    <a:lnTo>
                      <a:pt x="15" y="623"/>
                    </a:lnTo>
                    <a:lnTo>
                      <a:pt x="233" y="1135"/>
                    </a:lnTo>
                    <a:lnTo>
                      <a:pt x="218" y="1141"/>
                    </a:lnTo>
                    <a:close/>
                  </a:path>
                </a:pathLst>
              </a:custGeom>
              <a:gradFill>
                <a:gsLst>
                  <a:gs pos="0">
                    <a:schemeClr val="lt2"/>
                  </a:gs>
                  <a:gs pos="100000">
                    <a:srgbClr val="3B95DE"/>
                  </a:gs>
                </a:gsLst>
                <a:lin ang="5400000" scaled="0"/>
              </a:gradFill>
              <a:ln>
                <a:noFill/>
              </a:ln>
            </p:spPr>
          </p:sp>
          <p:sp>
            <p:nvSpPr>
              <p:cNvPr id="13" name="Google Shape;13;p13"/>
              <p:cNvSpPr/>
              <p:nvPr/>
            </p:nvSpPr>
            <p:spPr>
              <a:xfrm>
                <a:off x="503237" y="1801813"/>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13"/>
              <p:cNvSpPr/>
              <p:nvPr/>
            </p:nvSpPr>
            <p:spPr>
              <a:xfrm>
                <a:off x="285750" y="4763"/>
                <a:ext cx="369888" cy="1430338"/>
              </a:xfrm>
              <a:custGeom>
                <a:avLst/>
                <a:gdLst/>
                <a:ahLst/>
                <a:cxnLst/>
                <a:rect l="l" t="t" r="r" b="b"/>
                <a:pathLst>
                  <a:path w="233" h="901" extrusionOk="0">
                    <a:moveTo>
                      <a:pt x="221" y="901"/>
                    </a:moveTo>
                    <a:lnTo>
                      <a:pt x="0" y="383"/>
                    </a:lnTo>
                    <a:lnTo>
                      <a:pt x="0" y="0"/>
                    </a:lnTo>
                    <a:lnTo>
                      <a:pt x="18" y="0"/>
                    </a:lnTo>
                    <a:lnTo>
                      <a:pt x="18" y="380"/>
                    </a:lnTo>
                    <a:lnTo>
                      <a:pt x="233" y="895"/>
                    </a:lnTo>
                    <a:lnTo>
                      <a:pt x="221" y="901"/>
                    </a:lnTo>
                    <a:close/>
                  </a:path>
                </a:pathLst>
              </a:custGeom>
              <a:gradFill>
                <a:gsLst>
                  <a:gs pos="0">
                    <a:schemeClr val="lt2"/>
                  </a:gs>
                  <a:gs pos="100000">
                    <a:srgbClr val="3B95DE"/>
                  </a:gs>
                </a:gsLst>
                <a:lin ang="5400000" scaled="0"/>
              </a:gradFill>
              <a:ln>
                <a:noFill/>
              </a:ln>
            </p:spPr>
          </p:sp>
          <p:sp>
            <p:nvSpPr>
              <p:cNvPr id="15" name="Google Shape;15;p13"/>
              <p:cNvSpPr/>
              <p:nvPr/>
            </p:nvSpPr>
            <p:spPr>
              <a:xfrm>
                <a:off x="546100" y="0"/>
                <a:ext cx="152400" cy="912813"/>
              </a:xfrm>
              <a:custGeom>
                <a:avLst/>
                <a:gdLst/>
                <a:ahLst/>
                <a:cxnLst/>
                <a:rect l="l" t="t" r="r" b="b"/>
                <a:pathLst>
                  <a:path w="96" h="575" extrusionOk="0">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95DE"/>
                  </a:gs>
                </a:gsLst>
                <a:lin ang="5400000" scaled="0"/>
              </a:gradFill>
              <a:ln>
                <a:noFill/>
              </a:ln>
            </p:spPr>
          </p:sp>
          <p:sp>
            <p:nvSpPr>
              <p:cNvPr id="16" name="Google Shape;16;p13"/>
              <p:cNvSpPr/>
              <p:nvPr/>
            </p:nvSpPr>
            <p:spPr>
              <a:xfrm>
                <a:off x="588962" y="14208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13"/>
              <p:cNvSpPr/>
              <p:nvPr/>
            </p:nvSpPr>
            <p:spPr>
              <a:xfrm>
                <a:off x="588962" y="9032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13"/>
              <p:cNvSpPr/>
              <p:nvPr/>
            </p:nvSpPr>
            <p:spPr>
              <a:xfrm>
                <a:off x="641350" y="0"/>
                <a:ext cx="422275" cy="527050"/>
              </a:xfrm>
              <a:custGeom>
                <a:avLst/>
                <a:gdLst/>
                <a:ahLst/>
                <a:cxnLst/>
                <a:rect l="l" t="t" r="r" b="b"/>
                <a:pathLst>
                  <a:path w="266" h="332" extrusionOk="0">
                    <a:moveTo>
                      <a:pt x="257" y="332"/>
                    </a:moveTo>
                    <a:lnTo>
                      <a:pt x="48" y="123"/>
                    </a:lnTo>
                    <a:lnTo>
                      <a:pt x="0" y="6"/>
                    </a:lnTo>
                    <a:lnTo>
                      <a:pt x="15" y="0"/>
                    </a:lnTo>
                    <a:lnTo>
                      <a:pt x="63" y="114"/>
                    </a:lnTo>
                    <a:lnTo>
                      <a:pt x="266" y="320"/>
                    </a:lnTo>
                    <a:lnTo>
                      <a:pt x="257" y="332"/>
                    </a:lnTo>
                    <a:close/>
                  </a:path>
                </a:pathLst>
              </a:custGeom>
              <a:gradFill>
                <a:gsLst>
                  <a:gs pos="0">
                    <a:schemeClr val="lt2"/>
                  </a:gs>
                  <a:gs pos="100000">
                    <a:srgbClr val="3B95DE"/>
                  </a:gs>
                </a:gsLst>
                <a:lin ang="5400000" scaled="0"/>
              </a:gradFill>
              <a:ln>
                <a:noFill/>
              </a:ln>
            </p:spPr>
          </p:sp>
          <p:sp>
            <p:nvSpPr>
              <p:cNvPr id="19" name="Google Shape;19;p13"/>
              <p:cNvSpPr/>
              <p:nvPr/>
            </p:nvSpPr>
            <p:spPr>
              <a:xfrm>
                <a:off x="1020762" y="488950"/>
                <a:ext cx="161925" cy="147638"/>
              </a:xfrm>
              <a:custGeom>
                <a:avLst/>
                <a:gdLst/>
                <a:ahLst/>
                <a:cxnLst/>
                <a:rect l="l" t="t" r="r" b="b"/>
                <a:pathLst>
                  <a:path w="34" h="31" extrusionOk="0">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0" name="Google Shape;20;p13"/>
              <p:cNvCxnSpPr/>
              <p:nvPr/>
            </p:nvCxnSpPr>
            <p:spPr>
              <a:xfrm>
                <a:off x="-4763" y="9525"/>
                <a:ext cx="0" cy="0"/>
              </a:xfrm>
              <a:prstGeom prst="straightConnector1">
                <a:avLst/>
              </a:prstGeom>
              <a:gradFill>
                <a:gsLst>
                  <a:gs pos="0">
                    <a:schemeClr val="lt2"/>
                  </a:gs>
                  <a:gs pos="100000">
                    <a:srgbClr val="3B95DE"/>
                  </a:gs>
                </a:gsLst>
                <a:lin ang="5400000" scaled="0"/>
              </a:gradFill>
              <a:ln w="9525" cap="flat" cmpd="sng">
                <a:solidFill>
                  <a:srgbClr val="FFFFFF"/>
                </a:solidFill>
                <a:prstDash val="solid"/>
                <a:miter lim="800000"/>
                <a:headEnd type="none" w="sm" len="sm"/>
                <a:tailEnd type="none" w="sm" len="sm"/>
              </a:ln>
            </p:spPr>
          </p:cxnSp>
          <p:sp>
            <p:nvSpPr>
              <p:cNvPr id="21" name="Google Shape;21;p13"/>
              <p:cNvSpPr/>
              <p:nvPr/>
            </p:nvSpPr>
            <p:spPr>
              <a:xfrm>
                <a:off x="9525" y="1801813"/>
                <a:ext cx="123825" cy="127000"/>
              </a:xfrm>
              <a:custGeom>
                <a:avLst/>
                <a:gdLst/>
                <a:ahLst/>
                <a:cxnLst/>
                <a:rect l="l" t="t" r="r" b="b"/>
                <a:pathLst>
                  <a:path w="78" h="80" extrusionOk="0">
                    <a:moveTo>
                      <a:pt x="6" y="80"/>
                    </a:moveTo>
                    <a:lnTo>
                      <a:pt x="0" y="71"/>
                    </a:lnTo>
                    <a:lnTo>
                      <a:pt x="69" y="0"/>
                    </a:lnTo>
                    <a:lnTo>
                      <a:pt x="78" y="9"/>
                    </a:lnTo>
                    <a:lnTo>
                      <a:pt x="6" y="80"/>
                    </a:lnTo>
                    <a:close/>
                  </a:path>
                </a:pathLst>
              </a:custGeom>
              <a:gradFill>
                <a:gsLst>
                  <a:gs pos="0">
                    <a:schemeClr val="lt2"/>
                  </a:gs>
                  <a:gs pos="100000">
                    <a:srgbClr val="3B95DE"/>
                  </a:gs>
                </a:gsLst>
                <a:lin ang="5400000" scaled="0"/>
              </a:gradFill>
              <a:ln>
                <a:noFill/>
              </a:ln>
            </p:spPr>
          </p:sp>
          <p:sp>
            <p:nvSpPr>
              <p:cNvPr id="22" name="Google Shape;22;p13"/>
              <p:cNvSpPr/>
              <p:nvPr/>
            </p:nvSpPr>
            <p:spPr>
              <a:xfrm>
                <a:off x="-9525" y="3549650"/>
                <a:ext cx="147638" cy="481013"/>
              </a:xfrm>
              <a:custGeom>
                <a:avLst/>
                <a:gdLst/>
                <a:ahLst/>
                <a:cxnLst/>
                <a:rect l="l" t="t" r="r" b="b"/>
                <a:pathLst>
                  <a:path w="93" h="303" extrusionOk="0">
                    <a:moveTo>
                      <a:pt x="93" y="303"/>
                    </a:moveTo>
                    <a:lnTo>
                      <a:pt x="78" y="303"/>
                    </a:lnTo>
                    <a:lnTo>
                      <a:pt x="78" y="78"/>
                    </a:lnTo>
                    <a:lnTo>
                      <a:pt x="0" y="12"/>
                    </a:lnTo>
                    <a:lnTo>
                      <a:pt x="12" y="0"/>
                    </a:lnTo>
                    <a:lnTo>
                      <a:pt x="93" y="69"/>
                    </a:lnTo>
                    <a:lnTo>
                      <a:pt x="93" y="303"/>
                    </a:lnTo>
                    <a:close/>
                  </a:path>
                </a:pathLst>
              </a:custGeom>
              <a:gradFill>
                <a:gsLst>
                  <a:gs pos="0">
                    <a:schemeClr val="lt2"/>
                  </a:gs>
                  <a:gs pos="100000">
                    <a:srgbClr val="3B95DE"/>
                  </a:gs>
                </a:gsLst>
                <a:lin ang="5400000" scaled="0"/>
              </a:gradFill>
              <a:ln>
                <a:noFill/>
              </a:ln>
            </p:spPr>
          </p:sp>
          <p:sp>
            <p:nvSpPr>
              <p:cNvPr id="23" name="Google Shape;23;p13"/>
              <p:cNvSpPr/>
              <p:nvPr/>
            </p:nvSpPr>
            <p:spPr>
              <a:xfrm>
                <a:off x="128587" y="1382713"/>
                <a:ext cx="142875" cy="476250"/>
              </a:xfrm>
              <a:custGeom>
                <a:avLst/>
                <a:gdLst/>
                <a:ahLst/>
                <a:cxnLst/>
                <a:rect l="l" t="t" r="r" b="b"/>
                <a:pathLst>
                  <a:path w="90" h="300" extrusionOk="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95DE"/>
                  </a:gs>
                </a:gsLst>
                <a:lin ang="5400000" scaled="0"/>
              </a:gradFill>
              <a:ln>
                <a:noFill/>
              </a:ln>
            </p:spPr>
          </p:sp>
          <p:sp>
            <p:nvSpPr>
              <p:cNvPr id="24" name="Google Shape;24;p13"/>
              <p:cNvSpPr/>
              <p:nvPr/>
            </p:nvSpPr>
            <p:spPr>
              <a:xfrm>
                <a:off x="204787" y="1849438"/>
                <a:ext cx="114300" cy="107950"/>
              </a:xfrm>
              <a:custGeom>
                <a:avLst/>
                <a:gdLst/>
                <a:ahLst/>
                <a:cxnLst/>
                <a:rect l="l" t="t" r="r" b="b"/>
                <a:pathLst>
                  <a:path w="24" h="23" extrusionOk="0">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25;p13"/>
              <p:cNvSpPr/>
              <p:nvPr/>
            </p:nvSpPr>
            <p:spPr>
              <a:xfrm>
                <a:off x="133350" y="4662488"/>
                <a:ext cx="23813" cy="2181225"/>
              </a:xfrm>
              <a:prstGeom prst="rect">
                <a:avLst/>
              </a:pr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26;p13"/>
              <p:cNvSpPr/>
              <p:nvPr/>
            </p:nvSpPr>
            <p:spPr>
              <a:xfrm>
                <a:off x="223837" y="5041900"/>
                <a:ext cx="369888" cy="1801813"/>
              </a:xfrm>
              <a:custGeom>
                <a:avLst/>
                <a:gdLst/>
                <a:ahLst/>
                <a:cxnLst/>
                <a:rect l="l" t="t" r="r" b="b"/>
                <a:pathLst>
                  <a:path w="233" h="1135" extrusionOk="0">
                    <a:moveTo>
                      <a:pt x="15" y="1135"/>
                    </a:moveTo>
                    <a:lnTo>
                      <a:pt x="0" y="1135"/>
                    </a:lnTo>
                    <a:lnTo>
                      <a:pt x="0" y="515"/>
                    </a:lnTo>
                    <a:lnTo>
                      <a:pt x="0" y="512"/>
                    </a:lnTo>
                    <a:lnTo>
                      <a:pt x="218" y="0"/>
                    </a:lnTo>
                    <a:lnTo>
                      <a:pt x="233" y="6"/>
                    </a:lnTo>
                    <a:lnTo>
                      <a:pt x="15" y="518"/>
                    </a:lnTo>
                    <a:lnTo>
                      <a:pt x="15" y="1135"/>
                    </a:lnTo>
                    <a:close/>
                  </a:path>
                </a:pathLst>
              </a:custGeom>
              <a:gradFill>
                <a:gsLst>
                  <a:gs pos="0">
                    <a:schemeClr val="lt2"/>
                  </a:gs>
                  <a:gs pos="100000">
                    <a:srgbClr val="3B95DE"/>
                  </a:gs>
                </a:gsLst>
                <a:lin ang="5400000" scaled="0"/>
              </a:gradFill>
              <a:ln>
                <a:noFill/>
              </a:ln>
            </p:spPr>
          </p:sp>
          <p:sp>
            <p:nvSpPr>
              <p:cNvPr id="27" name="Google Shape;27;p13"/>
              <p:cNvSpPr/>
              <p:nvPr/>
            </p:nvSpPr>
            <p:spPr>
              <a:xfrm>
                <a:off x="52387" y="44815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 name="Google Shape;28;p13"/>
              <p:cNvSpPr/>
              <p:nvPr/>
            </p:nvSpPr>
            <p:spPr>
              <a:xfrm>
                <a:off x="-14288" y="5627688"/>
                <a:ext cx="85725" cy="1216025"/>
              </a:xfrm>
              <a:custGeom>
                <a:avLst/>
                <a:gdLst/>
                <a:ahLst/>
                <a:cxnLst/>
                <a:rect l="l" t="t" r="r" b="b"/>
                <a:pathLst>
                  <a:path w="54" h="766" extrusionOk="0">
                    <a:moveTo>
                      <a:pt x="54" y="766"/>
                    </a:moveTo>
                    <a:lnTo>
                      <a:pt x="36" y="766"/>
                    </a:lnTo>
                    <a:lnTo>
                      <a:pt x="36" y="149"/>
                    </a:lnTo>
                    <a:lnTo>
                      <a:pt x="0" y="3"/>
                    </a:lnTo>
                    <a:lnTo>
                      <a:pt x="18" y="0"/>
                    </a:lnTo>
                    <a:lnTo>
                      <a:pt x="54" y="146"/>
                    </a:lnTo>
                    <a:lnTo>
                      <a:pt x="54" y="766"/>
                    </a:lnTo>
                    <a:close/>
                  </a:path>
                </a:pathLst>
              </a:custGeom>
              <a:gradFill>
                <a:gsLst>
                  <a:gs pos="0">
                    <a:schemeClr val="lt2"/>
                  </a:gs>
                  <a:gs pos="100000">
                    <a:srgbClr val="3B95DE"/>
                  </a:gs>
                </a:gsLst>
                <a:lin ang="5400000" scaled="0"/>
              </a:gradFill>
              <a:ln>
                <a:noFill/>
              </a:ln>
            </p:spPr>
          </p:sp>
          <p:sp>
            <p:nvSpPr>
              <p:cNvPr id="29" name="Google Shape;29;p13"/>
              <p:cNvSpPr/>
              <p:nvPr/>
            </p:nvSpPr>
            <p:spPr>
              <a:xfrm>
                <a:off x="527050" y="4867275"/>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0;p13"/>
              <p:cNvSpPr/>
              <p:nvPr/>
            </p:nvSpPr>
            <p:spPr>
              <a:xfrm>
                <a:off x="309562" y="5422900"/>
                <a:ext cx="374650" cy="1425575"/>
              </a:xfrm>
              <a:custGeom>
                <a:avLst/>
                <a:gdLst/>
                <a:ahLst/>
                <a:cxnLst/>
                <a:rect l="l" t="t" r="r" b="b"/>
                <a:pathLst>
                  <a:path w="236" h="898" extrusionOk="0">
                    <a:moveTo>
                      <a:pt x="18" y="898"/>
                    </a:moveTo>
                    <a:lnTo>
                      <a:pt x="0" y="898"/>
                    </a:lnTo>
                    <a:lnTo>
                      <a:pt x="0" y="515"/>
                    </a:lnTo>
                    <a:lnTo>
                      <a:pt x="3" y="512"/>
                    </a:lnTo>
                    <a:lnTo>
                      <a:pt x="221" y="0"/>
                    </a:lnTo>
                    <a:lnTo>
                      <a:pt x="236" y="6"/>
                    </a:lnTo>
                    <a:lnTo>
                      <a:pt x="18" y="518"/>
                    </a:lnTo>
                    <a:lnTo>
                      <a:pt x="18" y="898"/>
                    </a:lnTo>
                    <a:close/>
                  </a:path>
                </a:pathLst>
              </a:custGeom>
              <a:gradFill>
                <a:gsLst>
                  <a:gs pos="0">
                    <a:schemeClr val="lt2"/>
                  </a:gs>
                  <a:gs pos="100000">
                    <a:srgbClr val="3B95DE"/>
                  </a:gs>
                </a:gsLst>
                <a:lin ang="5400000" scaled="0"/>
              </a:gradFill>
              <a:ln>
                <a:noFill/>
              </a:ln>
            </p:spPr>
          </p:sp>
          <p:sp>
            <p:nvSpPr>
              <p:cNvPr id="31" name="Google Shape;31;p13"/>
              <p:cNvSpPr/>
              <p:nvPr/>
            </p:nvSpPr>
            <p:spPr>
              <a:xfrm>
                <a:off x="569912" y="5945188"/>
                <a:ext cx="152400" cy="912813"/>
              </a:xfrm>
              <a:custGeom>
                <a:avLst/>
                <a:gdLst/>
                <a:ahLst/>
                <a:cxnLst/>
                <a:rect l="l" t="t" r="r" b="b"/>
                <a:pathLst>
                  <a:path w="96" h="575" extrusionOk="0">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95DE"/>
                  </a:gs>
                </a:gsLst>
                <a:lin ang="5400000" scaled="0"/>
              </a:gradFill>
              <a:ln>
                <a:noFill/>
              </a:ln>
            </p:spPr>
          </p:sp>
          <p:sp>
            <p:nvSpPr>
              <p:cNvPr id="32" name="Google Shape;32;p13"/>
              <p:cNvSpPr/>
              <p:nvPr/>
            </p:nvSpPr>
            <p:spPr>
              <a:xfrm>
                <a:off x="612775" y="52466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13"/>
              <p:cNvSpPr/>
              <p:nvPr/>
            </p:nvSpPr>
            <p:spPr>
              <a:xfrm>
                <a:off x="612775" y="57642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34;p13"/>
              <p:cNvSpPr/>
              <p:nvPr/>
            </p:nvSpPr>
            <p:spPr>
              <a:xfrm>
                <a:off x="669925" y="6330950"/>
                <a:ext cx="417513" cy="517525"/>
              </a:xfrm>
              <a:custGeom>
                <a:avLst/>
                <a:gdLst/>
                <a:ahLst/>
                <a:cxnLst/>
                <a:rect l="l" t="t" r="r" b="b"/>
                <a:pathLst>
                  <a:path w="263" h="326" extrusionOk="0">
                    <a:moveTo>
                      <a:pt x="15" y="326"/>
                    </a:moveTo>
                    <a:lnTo>
                      <a:pt x="0" y="320"/>
                    </a:lnTo>
                    <a:lnTo>
                      <a:pt x="45" y="206"/>
                    </a:lnTo>
                    <a:lnTo>
                      <a:pt x="48" y="206"/>
                    </a:lnTo>
                    <a:lnTo>
                      <a:pt x="254" y="0"/>
                    </a:lnTo>
                    <a:lnTo>
                      <a:pt x="263" y="12"/>
                    </a:lnTo>
                    <a:lnTo>
                      <a:pt x="60" y="215"/>
                    </a:lnTo>
                    <a:lnTo>
                      <a:pt x="15" y="326"/>
                    </a:lnTo>
                    <a:close/>
                  </a:path>
                </a:pathLst>
              </a:custGeom>
              <a:gradFill>
                <a:gsLst>
                  <a:gs pos="0">
                    <a:schemeClr val="lt2"/>
                  </a:gs>
                  <a:gs pos="100000">
                    <a:srgbClr val="3B95DE"/>
                  </a:gs>
                </a:gsLst>
                <a:lin ang="5400000" scaled="0"/>
              </a:gradFill>
              <a:ln>
                <a:noFill/>
              </a:ln>
            </p:spPr>
          </p:sp>
          <p:sp>
            <p:nvSpPr>
              <p:cNvPr id="35" name="Google Shape;35;p13"/>
              <p:cNvSpPr/>
              <p:nvPr/>
            </p:nvSpPr>
            <p:spPr>
              <a:xfrm>
                <a:off x="1049337" y="6221413"/>
                <a:ext cx="157163" cy="147638"/>
              </a:xfrm>
              <a:custGeom>
                <a:avLst/>
                <a:gdLst/>
                <a:ahLst/>
                <a:cxnLst/>
                <a:rect l="l" t="t" r="r" b="b"/>
                <a:pathLst>
                  <a:path w="33" h="31" extrusionOk="0">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95DE"/>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6" name="Google Shape;36;p13"/>
            <p:cNvGrpSpPr/>
            <p:nvPr/>
          </p:nvGrpSpPr>
          <p:grpSpPr>
            <a:xfrm>
              <a:off x="11364912" y="0"/>
              <a:ext cx="674688" cy="6848476"/>
              <a:chOff x="11364912" y="0"/>
              <a:chExt cx="674688" cy="6848476"/>
            </a:xfrm>
          </p:grpSpPr>
          <p:sp>
            <p:nvSpPr>
              <p:cNvPr id="37" name="Google Shape;37;p13"/>
              <p:cNvSpPr/>
              <p:nvPr/>
            </p:nvSpPr>
            <p:spPr>
              <a:xfrm>
                <a:off x="11483975" y="0"/>
                <a:ext cx="417513" cy="512763"/>
              </a:xfrm>
              <a:custGeom>
                <a:avLst/>
                <a:gdLst/>
                <a:ahLst/>
                <a:cxnLst/>
                <a:rect l="l" t="t" r="r" b="b"/>
                <a:pathLst>
                  <a:path w="263" h="323" extrusionOk="0">
                    <a:moveTo>
                      <a:pt x="12" y="323"/>
                    </a:moveTo>
                    <a:lnTo>
                      <a:pt x="0" y="314"/>
                    </a:lnTo>
                    <a:lnTo>
                      <a:pt x="203" y="108"/>
                    </a:lnTo>
                    <a:lnTo>
                      <a:pt x="248" y="0"/>
                    </a:lnTo>
                    <a:lnTo>
                      <a:pt x="263" y="6"/>
                    </a:lnTo>
                    <a:lnTo>
                      <a:pt x="218" y="117"/>
                    </a:lnTo>
                    <a:lnTo>
                      <a:pt x="218" y="117"/>
                    </a:lnTo>
                    <a:lnTo>
                      <a:pt x="12" y="323"/>
                    </a:lnTo>
                    <a:close/>
                  </a:path>
                </a:pathLst>
              </a:custGeom>
              <a:gradFill>
                <a:gsLst>
                  <a:gs pos="0">
                    <a:srgbClr val="82FFFF">
                      <a:alpha val="80000"/>
                    </a:srgbClr>
                  </a:gs>
                  <a:gs pos="100000">
                    <a:srgbClr val="3B95DE">
                      <a:alpha val="60000"/>
                    </a:srgbClr>
                  </a:gs>
                </a:gsLst>
                <a:lin ang="5400000" scaled="0"/>
              </a:gradFill>
              <a:ln>
                <a:noFill/>
              </a:ln>
            </p:spPr>
          </p:sp>
          <p:sp>
            <p:nvSpPr>
              <p:cNvPr id="38" name="Google Shape;38;p13"/>
              <p:cNvSpPr/>
              <p:nvPr/>
            </p:nvSpPr>
            <p:spPr>
              <a:xfrm>
                <a:off x="11364912" y="474663"/>
                <a:ext cx="157163" cy="152400"/>
              </a:xfrm>
              <a:custGeom>
                <a:avLst/>
                <a:gdLst/>
                <a:ahLst/>
                <a:cxnLst/>
                <a:rect l="l" t="t" r="r" b="b"/>
                <a:pathLst>
                  <a:path w="33" h="32" extrusionOk="0">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adFill>
                <a:gsLst>
                  <a:gs pos="0">
                    <a:srgbClr val="82FFFF">
                      <a:alpha val="80000"/>
                    </a:srgbClr>
                  </a:gs>
                  <a:gs pos="100000">
                    <a:srgbClr val="3B95DE">
                      <a:alpha val="60000"/>
                    </a:srgbClr>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13"/>
              <p:cNvSpPr/>
              <p:nvPr/>
            </p:nvSpPr>
            <p:spPr>
              <a:xfrm>
                <a:off x="11631612" y="1539875"/>
                <a:ext cx="188913"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40;p13"/>
              <p:cNvSpPr/>
              <p:nvPr/>
            </p:nvSpPr>
            <p:spPr>
              <a:xfrm>
                <a:off x="11531600" y="5694363"/>
                <a:ext cx="298450" cy="1154113"/>
              </a:xfrm>
              <a:custGeom>
                <a:avLst/>
                <a:gdLst/>
                <a:ahLst/>
                <a:cxnLst/>
                <a:rect l="l" t="t" r="r" b="b"/>
                <a:pathLst>
                  <a:path w="188" h="727" extrusionOk="0">
                    <a:moveTo>
                      <a:pt x="15" y="727"/>
                    </a:moveTo>
                    <a:lnTo>
                      <a:pt x="0" y="727"/>
                    </a:lnTo>
                    <a:lnTo>
                      <a:pt x="0" y="407"/>
                    </a:lnTo>
                    <a:lnTo>
                      <a:pt x="0" y="407"/>
                    </a:lnTo>
                    <a:lnTo>
                      <a:pt x="176" y="0"/>
                    </a:lnTo>
                    <a:lnTo>
                      <a:pt x="188" y="6"/>
                    </a:lnTo>
                    <a:lnTo>
                      <a:pt x="15" y="410"/>
                    </a:lnTo>
                    <a:lnTo>
                      <a:pt x="15" y="727"/>
                    </a:lnTo>
                    <a:close/>
                  </a:path>
                </a:pathLst>
              </a:custGeom>
              <a:gradFill>
                <a:gsLst>
                  <a:gs pos="0">
                    <a:srgbClr val="82FFFF">
                      <a:alpha val="80000"/>
                    </a:srgbClr>
                  </a:gs>
                  <a:gs pos="100000">
                    <a:srgbClr val="3B95DE">
                      <a:alpha val="60000"/>
                    </a:srgbClr>
                  </a:gs>
                </a:gsLst>
                <a:lin ang="5400000" scaled="0"/>
              </a:gradFill>
              <a:ln>
                <a:noFill/>
              </a:ln>
            </p:spPr>
          </p:sp>
          <p:sp>
            <p:nvSpPr>
              <p:cNvPr id="41" name="Google Shape;41;p13"/>
              <p:cNvSpPr/>
              <p:nvPr/>
            </p:nvSpPr>
            <p:spPr>
              <a:xfrm>
                <a:off x="11772900" y="5551488"/>
                <a:ext cx="157163" cy="155575"/>
              </a:xfrm>
              <a:custGeom>
                <a:avLst/>
                <a:gdLst/>
                <a:ahLst/>
                <a:cxnLst/>
                <a:rect l="l" t="t" r="r" b="b"/>
                <a:pathLst>
                  <a:path w="33" h="33" extrusionOk="0">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adFill>
                <a:gsLst>
                  <a:gs pos="0">
                    <a:srgbClr val="82FFFF">
                      <a:alpha val="80000"/>
                    </a:srgbClr>
                  </a:gs>
                  <a:gs pos="100000">
                    <a:srgbClr val="3B95DE">
                      <a:alpha val="60000"/>
                    </a:srgbClr>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p13"/>
              <p:cNvSpPr/>
              <p:nvPr/>
            </p:nvSpPr>
            <p:spPr>
              <a:xfrm>
                <a:off x="11710987" y="4763"/>
                <a:ext cx="304800" cy="1544638"/>
              </a:xfrm>
              <a:custGeom>
                <a:avLst/>
                <a:gdLst/>
                <a:ahLst/>
                <a:cxnLst/>
                <a:rect l="l" t="t" r="r" b="b"/>
                <a:pathLst>
                  <a:path w="192" h="973" extrusionOk="0">
                    <a:moveTo>
                      <a:pt x="15" y="973"/>
                    </a:moveTo>
                    <a:lnTo>
                      <a:pt x="0" y="973"/>
                    </a:lnTo>
                    <a:lnTo>
                      <a:pt x="0" y="790"/>
                    </a:lnTo>
                    <a:lnTo>
                      <a:pt x="174" y="614"/>
                    </a:lnTo>
                    <a:lnTo>
                      <a:pt x="174" y="0"/>
                    </a:lnTo>
                    <a:lnTo>
                      <a:pt x="192" y="0"/>
                    </a:lnTo>
                    <a:lnTo>
                      <a:pt x="192" y="620"/>
                    </a:lnTo>
                    <a:lnTo>
                      <a:pt x="15" y="796"/>
                    </a:lnTo>
                    <a:lnTo>
                      <a:pt x="15" y="973"/>
                    </a:lnTo>
                    <a:close/>
                  </a:path>
                </a:pathLst>
              </a:custGeom>
              <a:gradFill>
                <a:gsLst>
                  <a:gs pos="0">
                    <a:srgbClr val="82FFFF">
                      <a:alpha val="80000"/>
                    </a:srgbClr>
                  </a:gs>
                  <a:gs pos="100000">
                    <a:srgbClr val="3B95DE">
                      <a:alpha val="60000"/>
                    </a:srgbClr>
                  </a:gs>
                </a:gsLst>
                <a:lin ang="5400000" scaled="0"/>
              </a:gradFill>
              <a:ln>
                <a:noFill/>
              </a:ln>
            </p:spPr>
          </p:sp>
          <p:sp>
            <p:nvSpPr>
              <p:cNvPr id="43" name="Google Shape;43;p13"/>
              <p:cNvSpPr/>
              <p:nvPr/>
            </p:nvSpPr>
            <p:spPr>
              <a:xfrm>
                <a:off x="11636375" y="4867275"/>
                <a:ext cx="188913"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44;p13"/>
              <p:cNvSpPr/>
              <p:nvPr/>
            </p:nvSpPr>
            <p:spPr>
              <a:xfrm>
                <a:off x="11441112" y="5046663"/>
                <a:ext cx="307975" cy="1801813"/>
              </a:xfrm>
              <a:custGeom>
                <a:avLst/>
                <a:gdLst/>
                <a:ahLst/>
                <a:cxnLst/>
                <a:rect l="l" t="t" r="r" b="b"/>
                <a:pathLst>
                  <a:path w="194" h="1135" extrusionOk="0">
                    <a:moveTo>
                      <a:pt x="18" y="1135"/>
                    </a:moveTo>
                    <a:lnTo>
                      <a:pt x="0" y="1135"/>
                    </a:lnTo>
                    <a:lnTo>
                      <a:pt x="0" y="354"/>
                    </a:lnTo>
                    <a:lnTo>
                      <a:pt x="176" y="177"/>
                    </a:lnTo>
                    <a:lnTo>
                      <a:pt x="176" y="0"/>
                    </a:lnTo>
                    <a:lnTo>
                      <a:pt x="194" y="0"/>
                    </a:lnTo>
                    <a:lnTo>
                      <a:pt x="194" y="183"/>
                    </a:lnTo>
                    <a:lnTo>
                      <a:pt x="18" y="360"/>
                    </a:lnTo>
                    <a:lnTo>
                      <a:pt x="18" y="1135"/>
                    </a:lnTo>
                    <a:close/>
                  </a:path>
                </a:pathLst>
              </a:custGeom>
              <a:gradFill>
                <a:gsLst>
                  <a:gs pos="0">
                    <a:srgbClr val="82FFFF">
                      <a:alpha val="80000"/>
                    </a:srgbClr>
                  </a:gs>
                  <a:gs pos="100000">
                    <a:srgbClr val="3B95DE">
                      <a:alpha val="60000"/>
                    </a:srgbClr>
                  </a:gs>
                </a:gsLst>
                <a:lin ang="5400000" scaled="0"/>
              </a:gradFill>
              <a:ln>
                <a:noFill/>
              </a:ln>
            </p:spPr>
          </p:sp>
          <p:sp>
            <p:nvSpPr>
              <p:cNvPr id="45" name="Google Shape;45;p13"/>
              <p:cNvSpPr/>
              <p:nvPr/>
            </p:nvSpPr>
            <p:spPr>
              <a:xfrm>
                <a:off x="11849100" y="6416675"/>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 name="Google Shape;46;p13"/>
              <p:cNvSpPr/>
              <p:nvPr/>
            </p:nvSpPr>
            <p:spPr>
              <a:xfrm>
                <a:off x="11939587" y="6596063"/>
                <a:ext cx="23813" cy="252413"/>
              </a:xfrm>
              <a:prstGeom prst="rect">
                <a:avLst/>
              </a:prstGeom>
              <a:gradFill>
                <a:gsLst>
                  <a:gs pos="0">
                    <a:srgbClr val="82FFFF">
                      <a:alpha val="80000"/>
                    </a:srgbClr>
                  </a:gs>
                  <a:gs pos="100000">
                    <a:srgbClr val="3B95DE">
                      <a:alpha val="60000"/>
                    </a:srgbClr>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47" name="Google Shape;47;p13"/>
          <p:cNvSpPr txBox="1">
            <a:spLocks noGrp="1"/>
          </p:cNvSpPr>
          <p:nvPr>
            <p:ph type="title"/>
          </p:nvPr>
        </p:nvSpPr>
        <p:spPr>
          <a:xfrm>
            <a:off x="1141413" y="618518"/>
            <a:ext cx="9905998" cy="147857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3600"/>
              <a:buFont typeface="Twentieth Century"/>
              <a:buNone/>
              <a:defRPr sz="3600" b="0" i="0" u="none" strike="noStrike" cap="none">
                <a:solidFill>
                  <a:schemeClr val="lt1"/>
                </a:solidFill>
                <a:latin typeface="Twentieth Century"/>
                <a:ea typeface="Twentieth Century"/>
                <a:cs typeface="Twentieth Century"/>
                <a:sym typeface="Twentieth Centur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8" name="Google Shape;48;p13"/>
          <p:cNvSpPr txBox="1">
            <a:spLocks noGrp="1"/>
          </p:cNvSpPr>
          <p:nvPr>
            <p:ph type="body" idx="1"/>
          </p:nvPr>
        </p:nvSpPr>
        <p:spPr>
          <a:xfrm>
            <a:off x="1141412" y="2249487"/>
            <a:ext cx="9905999" cy="3541714"/>
          </a:xfrm>
          <a:prstGeom prst="rect">
            <a:avLst/>
          </a:prstGeom>
          <a:noFill/>
          <a:ln>
            <a:noFill/>
          </a:ln>
        </p:spPr>
        <p:txBody>
          <a:bodyPr spcFirstLastPara="1" wrap="square" lIns="91425" tIns="45700" rIns="91425" bIns="45700" anchor="t" anchorCtr="0">
            <a:normAutofit/>
          </a:bodyPr>
          <a:lstStyle>
            <a:lvl1pPr marL="457200" marR="0" lvl="0" indent="-419100" algn="l" rtl="0">
              <a:lnSpc>
                <a:spcPct val="120000"/>
              </a:lnSpc>
              <a:spcBef>
                <a:spcPts val="1000"/>
              </a:spcBef>
              <a:spcAft>
                <a:spcPts val="0"/>
              </a:spcAft>
              <a:buClr>
                <a:schemeClr val="lt1"/>
              </a:buClr>
              <a:buSzPts val="3000"/>
              <a:buFont typeface="Arial"/>
              <a:buChar char="•"/>
              <a:defRPr sz="2400" b="0" i="0" u="none" strike="noStrike" cap="none">
                <a:solidFill>
                  <a:schemeClr val="lt1"/>
                </a:solidFill>
                <a:latin typeface="Twentieth Century"/>
                <a:ea typeface="Twentieth Century"/>
                <a:cs typeface="Twentieth Century"/>
                <a:sym typeface="Twentieth Century"/>
              </a:defRPr>
            </a:lvl1pPr>
            <a:lvl2pPr marL="914400" marR="0" lvl="1" indent="-387350" algn="l" rtl="0">
              <a:lnSpc>
                <a:spcPct val="120000"/>
              </a:lnSpc>
              <a:spcBef>
                <a:spcPts val="500"/>
              </a:spcBef>
              <a:spcAft>
                <a:spcPts val="0"/>
              </a:spcAft>
              <a:buClr>
                <a:schemeClr val="lt1"/>
              </a:buClr>
              <a:buSzPts val="2500"/>
              <a:buFont typeface="Arial"/>
              <a:buChar char="•"/>
              <a:defRPr sz="2000" b="0" i="0" u="none" strike="noStrike" cap="none">
                <a:solidFill>
                  <a:schemeClr val="lt1"/>
                </a:solidFill>
                <a:latin typeface="Twentieth Century"/>
                <a:ea typeface="Twentieth Century"/>
                <a:cs typeface="Twentieth Century"/>
                <a:sym typeface="Twentieth Century"/>
              </a:defRPr>
            </a:lvl2pPr>
            <a:lvl3pPr marL="1371600" marR="0" lvl="2" indent="-371475" algn="l" rtl="0">
              <a:lnSpc>
                <a:spcPct val="120000"/>
              </a:lnSpc>
              <a:spcBef>
                <a:spcPts val="500"/>
              </a:spcBef>
              <a:spcAft>
                <a:spcPts val="0"/>
              </a:spcAft>
              <a:buClr>
                <a:schemeClr val="lt1"/>
              </a:buClr>
              <a:buSzPts val="2250"/>
              <a:buFont typeface="Arial"/>
              <a:buChar char="•"/>
              <a:defRPr sz="1800" b="0" i="0" u="none" strike="noStrike" cap="none">
                <a:solidFill>
                  <a:schemeClr val="lt1"/>
                </a:solidFill>
                <a:latin typeface="Twentieth Century"/>
                <a:ea typeface="Twentieth Century"/>
                <a:cs typeface="Twentieth Century"/>
                <a:sym typeface="Twentieth Century"/>
              </a:defRPr>
            </a:lvl3pPr>
            <a:lvl4pPr marL="1828800" marR="0" lvl="3" indent="-355600" algn="l" rtl="0">
              <a:lnSpc>
                <a:spcPct val="120000"/>
              </a:lnSpc>
              <a:spcBef>
                <a:spcPts val="500"/>
              </a:spcBef>
              <a:spcAft>
                <a:spcPts val="0"/>
              </a:spcAft>
              <a:buClr>
                <a:schemeClr val="lt1"/>
              </a:buClr>
              <a:buSzPts val="2000"/>
              <a:buFont typeface="Arial"/>
              <a:buChar char="•"/>
              <a:defRPr sz="1600" b="0" i="0" u="none" strike="noStrike" cap="none">
                <a:solidFill>
                  <a:schemeClr val="lt1"/>
                </a:solidFill>
                <a:latin typeface="Twentieth Century"/>
                <a:ea typeface="Twentieth Century"/>
                <a:cs typeface="Twentieth Century"/>
                <a:sym typeface="Twentieth Century"/>
              </a:defRPr>
            </a:lvl4pPr>
            <a:lvl5pPr marL="2286000" marR="0" lvl="4" indent="-355600" algn="l" rtl="0">
              <a:lnSpc>
                <a:spcPct val="120000"/>
              </a:lnSpc>
              <a:spcBef>
                <a:spcPts val="500"/>
              </a:spcBef>
              <a:spcAft>
                <a:spcPts val="0"/>
              </a:spcAft>
              <a:buClr>
                <a:schemeClr val="lt1"/>
              </a:buClr>
              <a:buSzPts val="2000"/>
              <a:buFont typeface="Arial"/>
              <a:buChar char="•"/>
              <a:defRPr sz="1600" b="0" i="0" u="none" strike="noStrike" cap="none">
                <a:solidFill>
                  <a:schemeClr val="lt1"/>
                </a:solidFill>
                <a:latin typeface="Twentieth Century"/>
                <a:ea typeface="Twentieth Century"/>
                <a:cs typeface="Twentieth Century"/>
                <a:sym typeface="Twentieth Century"/>
              </a:defRPr>
            </a:lvl5pPr>
            <a:lvl6pPr marL="2743200" marR="0" lvl="5" indent="-339725" algn="l" rtl="0">
              <a:lnSpc>
                <a:spcPct val="120000"/>
              </a:lnSpc>
              <a:spcBef>
                <a:spcPts val="500"/>
              </a:spcBef>
              <a:spcAft>
                <a:spcPts val="0"/>
              </a:spcAft>
              <a:buClr>
                <a:schemeClr val="lt1"/>
              </a:buClr>
              <a:buSzPts val="1750"/>
              <a:buFont typeface="Arial"/>
              <a:buChar char="•"/>
              <a:defRPr sz="1400" b="0" i="0" u="none" strike="noStrike" cap="none">
                <a:solidFill>
                  <a:schemeClr val="lt1"/>
                </a:solidFill>
                <a:latin typeface="Twentieth Century"/>
                <a:ea typeface="Twentieth Century"/>
                <a:cs typeface="Twentieth Century"/>
                <a:sym typeface="Twentieth Century"/>
              </a:defRPr>
            </a:lvl6pPr>
            <a:lvl7pPr marL="3200400" marR="0" lvl="6" indent="-339725" algn="l" rtl="0">
              <a:lnSpc>
                <a:spcPct val="120000"/>
              </a:lnSpc>
              <a:spcBef>
                <a:spcPts val="500"/>
              </a:spcBef>
              <a:spcAft>
                <a:spcPts val="0"/>
              </a:spcAft>
              <a:buClr>
                <a:schemeClr val="lt1"/>
              </a:buClr>
              <a:buSzPts val="1750"/>
              <a:buFont typeface="Arial"/>
              <a:buChar char="•"/>
              <a:defRPr sz="1400" b="0" i="0" u="none" strike="noStrike" cap="none">
                <a:solidFill>
                  <a:schemeClr val="lt1"/>
                </a:solidFill>
                <a:latin typeface="Twentieth Century"/>
                <a:ea typeface="Twentieth Century"/>
                <a:cs typeface="Twentieth Century"/>
                <a:sym typeface="Twentieth Century"/>
              </a:defRPr>
            </a:lvl7pPr>
            <a:lvl8pPr marL="3657600" marR="0" lvl="7" indent="-339725" algn="l" rtl="0">
              <a:lnSpc>
                <a:spcPct val="120000"/>
              </a:lnSpc>
              <a:spcBef>
                <a:spcPts val="500"/>
              </a:spcBef>
              <a:spcAft>
                <a:spcPts val="0"/>
              </a:spcAft>
              <a:buClr>
                <a:schemeClr val="lt1"/>
              </a:buClr>
              <a:buSzPts val="1750"/>
              <a:buFont typeface="Arial"/>
              <a:buChar char="•"/>
              <a:defRPr sz="1400" b="0" i="0" u="none" strike="noStrike" cap="none">
                <a:solidFill>
                  <a:schemeClr val="lt1"/>
                </a:solidFill>
                <a:latin typeface="Twentieth Century"/>
                <a:ea typeface="Twentieth Century"/>
                <a:cs typeface="Twentieth Century"/>
                <a:sym typeface="Twentieth Century"/>
              </a:defRPr>
            </a:lvl8pPr>
            <a:lvl9pPr marL="4114800" marR="0" lvl="8" indent="-339725" algn="l" rtl="0">
              <a:lnSpc>
                <a:spcPct val="120000"/>
              </a:lnSpc>
              <a:spcBef>
                <a:spcPts val="500"/>
              </a:spcBef>
              <a:spcAft>
                <a:spcPts val="0"/>
              </a:spcAft>
              <a:buClr>
                <a:schemeClr val="lt1"/>
              </a:buClr>
              <a:buSzPts val="1750"/>
              <a:buFont typeface="Arial"/>
              <a:buChar char="•"/>
              <a:defRPr sz="1400" b="0" i="0" u="none" strike="noStrike" cap="none">
                <a:solidFill>
                  <a:schemeClr val="lt1"/>
                </a:solidFill>
                <a:latin typeface="Twentieth Century"/>
                <a:ea typeface="Twentieth Century"/>
                <a:cs typeface="Twentieth Century"/>
                <a:sym typeface="Twentieth Century"/>
              </a:defRPr>
            </a:lvl9pPr>
          </a:lstStyle>
          <a:p>
            <a:endParaRPr/>
          </a:p>
        </p:txBody>
      </p:sp>
      <p:sp>
        <p:nvSpPr>
          <p:cNvPr id="49" name="Google Shape;49;p13"/>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50" b="0" i="0" u="none" strike="noStrike" cap="none">
                <a:solidFill>
                  <a:schemeClr val="lt1"/>
                </a:solidFill>
                <a:latin typeface="Twentieth Century"/>
                <a:ea typeface="Twentieth Century"/>
                <a:cs typeface="Twentieth Century"/>
                <a:sym typeface="Twentieth Centur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wentieth Century"/>
                <a:ea typeface="Twentieth Century"/>
                <a:cs typeface="Twentieth Century"/>
                <a:sym typeface="Twentieth Century"/>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wentieth Century"/>
                <a:ea typeface="Twentieth Century"/>
                <a:cs typeface="Twentieth Century"/>
                <a:sym typeface="Twentieth Century"/>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wentieth Century"/>
                <a:ea typeface="Twentieth Century"/>
                <a:cs typeface="Twentieth Century"/>
                <a:sym typeface="Twentieth Century"/>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wentieth Century"/>
                <a:ea typeface="Twentieth Century"/>
                <a:cs typeface="Twentieth Century"/>
                <a:sym typeface="Twentieth Century"/>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wentieth Century"/>
                <a:ea typeface="Twentieth Century"/>
                <a:cs typeface="Twentieth Century"/>
                <a:sym typeface="Twentieth Century"/>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wentieth Century"/>
                <a:ea typeface="Twentieth Century"/>
                <a:cs typeface="Twentieth Century"/>
                <a:sym typeface="Twentieth Century"/>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wentieth Century"/>
                <a:ea typeface="Twentieth Century"/>
                <a:cs typeface="Twentieth Century"/>
                <a:sym typeface="Twentieth Century"/>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wentieth Century"/>
                <a:ea typeface="Twentieth Century"/>
                <a:cs typeface="Twentieth Century"/>
                <a:sym typeface="Twentieth Century"/>
              </a:defRPr>
            </a:lvl9pPr>
          </a:lstStyle>
          <a:p>
            <a:endParaRPr/>
          </a:p>
        </p:txBody>
      </p:sp>
      <p:sp>
        <p:nvSpPr>
          <p:cNvPr id="50" name="Google Shape;50;p13"/>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50" b="0" i="0" u="none" strike="noStrike" cap="none">
                <a:solidFill>
                  <a:schemeClr val="lt1"/>
                </a:solidFill>
                <a:latin typeface="Twentieth Century"/>
                <a:ea typeface="Twentieth Century"/>
                <a:cs typeface="Twentieth Century"/>
                <a:sym typeface="Twentieth Centur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wentieth Century"/>
                <a:ea typeface="Twentieth Century"/>
                <a:cs typeface="Twentieth Century"/>
                <a:sym typeface="Twentieth Century"/>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wentieth Century"/>
                <a:ea typeface="Twentieth Century"/>
                <a:cs typeface="Twentieth Century"/>
                <a:sym typeface="Twentieth Century"/>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wentieth Century"/>
                <a:ea typeface="Twentieth Century"/>
                <a:cs typeface="Twentieth Century"/>
                <a:sym typeface="Twentieth Century"/>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wentieth Century"/>
                <a:ea typeface="Twentieth Century"/>
                <a:cs typeface="Twentieth Century"/>
                <a:sym typeface="Twentieth Century"/>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wentieth Century"/>
                <a:ea typeface="Twentieth Century"/>
                <a:cs typeface="Twentieth Century"/>
                <a:sym typeface="Twentieth Century"/>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wentieth Century"/>
                <a:ea typeface="Twentieth Century"/>
                <a:cs typeface="Twentieth Century"/>
                <a:sym typeface="Twentieth Century"/>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wentieth Century"/>
                <a:ea typeface="Twentieth Century"/>
                <a:cs typeface="Twentieth Century"/>
                <a:sym typeface="Twentieth Century"/>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wentieth Century"/>
                <a:ea typeface="Twentieth Century"/>
                <a:cs typeface="Twentieth Century"/>
                <a:sym typeface="Twentieth Century"/>
              </a:defRPr>
            </a:lvl9pPr>
          </a:lstStyle>
          <a:p>
            <a:endParaRPr/>
          </a:p>
        </p:txBody>
      </p:sp>
      <p:sp>
        <p:nvSpPr>
          <p:cNvPr id="51" name="Google Shape;51;p13"/>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rtl="0">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rtl="0">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rtl="0">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rtl="0">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rtl="0">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rtl="0">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rtl="0">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rtl="0">
              <a:lnSpc>
                <a:spcPct val="100000"/>
              </a:lnSpc>
              <a:spcBef>
                <a:spcPts val="0"/>
              </a:spcBef>
              <a:spcAft>
                <a:spcPts val="0"/>
              </a:spcAft>
              <a:buClr>
                <a:srgbClr val="000000"/>
              </a:buClr>
              <a:buSzPts val="1050"/>
              <a:buFont typeface="Arial"/>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kaggle.com/datasets/fedesoriano/company-bankruptcy-prediction?resource=download"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kaggle.com/datasets/fedesoriano/company-bankruptcy-prediction?resource=download"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
          <p:cNvSpPr txBox="1">
            <a:spLocks noGrp="1"/>
          </p:cNvSpPr>
          <p:nvPr>
            <p:ph type="ctrTitle"/>
          </p:nvPr>
        </p:nvSpPr>
        <p:spPr>
          <a:xfrm>
            <a:off x="1876425" y="1714975"/>
            <a:ext cx="6051000" cy="13374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4320"/>
              <a:buFont typeface="Twentieth Century"/>
              <a:buNone/>
            </a:pPr>
            <a:r>
              <a:rPr lang="en-US" sz="4620"/>
              <a:t>PREDICTING COMPANY BANKRUPTCY</a:t>
            </a:r>
            <a:endParaRPr sz="4620"/>
          </a:p>
        </p:txBody>
      </p:sp>
      <p:sp>
        <p:nvSpPr>
          <p:cNvPr id="221" name="Google Shape;221;p1"/>
          <p:cNvSpPr txBox="1">
            <a:spLocks noGrp="1"/>
          </p:cNvSpPr>
          <p:nvPr>
            <p:ph type="subTitle" idx="1"/>
          </p:nvPr>
        </p:nvSpPr>
        <p:spPr>
          <a:xfrm>
            <a:off x="1876425" y="3423775"/>
            <a:ext cx="8791500" cy="21591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Clr>
                <a:schemeClr val="lt2"/>
              </a:buClr>
              <a:buSzPts val="2500"/>
              <a:buNone/>
            </a:pPr>
            <a:r>
              <a:rPr lang="en-US" sz="2700"/>
              <a:t>BIT 5534 - SPRING 2023</a:t>
            </a:r>
            <a:endParaRPr sz="2700"/>
          </a:p>
          <a:p>
            <a:pPr marL="0" lvl="0" indent="0" algn="l" rtl="0">
              <a:lnSpc>
                <a:spcPct val="120000"/>
              </a:lnSpc>
              <a:spcBef>
                <a:spcPts val="0"/>
              </a:spcBef>
              <a:spcAft>
                <a:spcPts val="0"/>
              </a:spcAft>
              <a:buClr>
                <a:schemeClr val="lt2"/>
              </a:buClr>
              <a:buSzPts val="2500"/>
              <a:buNone/>
            </a:pPr>
            <a:endParaRPr sz="2300"/>
          </a:p>
          <a:p>
            <a:pPr marL="0" lvl="0" indent="0" algn="l" rtl="0">
              <a:lnSpc>
                <a:spcPct val="120000"/>
              </a:lnSpc>
              <a:spcBef>
                <a:spcPts val="0"/>
              </a:spcBef>
              <a:spcAft>
                <a:spcPts val="0"/>
              </a:spcAft>
              <a:buClr>
                <a:schemeClr val="lt2"/>
              </a:buClr>
              <a:buSzPts val="2500"/>
              <a:buNone/>
            </a:pPr>
            <a:r>
              <a:rPr lang="en-US" sz="2300"/>
              <a:t>GROUP 3: </a:t>
            </a:r>
            <a:endParaRPr sz="2300"/>
          </a:p>
          <a:p>
            <a:pPr marL="0" lvl="0" indent="0" algn="l" rtl="0">
              <a:lnSpc>
                <a:spcPct val="120000"/>
              </a:lnSpc>
              <a:spcBef>
                <a:spcPts val="1000"/>
              </a:spcBef>
              <a:spcAft>
                <a:spcPts val="0"/>
              </a:spcAft>
              <a:buClr>
                <a:schemeClr val="lt2"/>
              </a:buClr>
              <a:buSzPts val="2500"/>
              <a:buNone/>
            </a:pPr>
            <a:r>
              <a:rPr lang="en-US" sz="2300"/>
              <a:t>DONNA LEKANG      BRIAN LEMASTER      CEM ROTH</a:t>
            </a:r>
            <a:endParaRPr sz="23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
          <p:cNvSpPr txBox="1">
            <a:spLocks noGrp="1"/>
          </p:cNvSpPr>
          <p:nvPr>
            <p:ph type="title"/>
          </p:nvPr>
        </p:nvSpPr>
        <p:spPr>
          <a:xfrm>
            <a:off x="1143000" y="508248"/>
            <a:ext cx="9906000" cy="1238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Twentieth Century"/>
              <a:buNone/>
            </a:pPr>
            <a:r>
              <a:rPr lang="en-US"/>
              <a:t>BUSINESS PROBLEM</a:t>
            </a:r>
            <a:endParaRPr/>
          </a:p>
        </p:txBody>
      </p:sp>
      <p:sp>
        <p:nvSpPr>
          <p:cNvPr id="227" name="Google Shape;227;p2"/>
          <p:cNvSpPr txBox="1">
            <a:spLocks noGrp="1"/>
          </p:cNvSpPr>
          <p:nvPr>
            <p:ph type="body" idx="1"/>
          </p:nvPr>
        </p:nvSpPr>
        <p:spPr>
          <a:xfrm>
            <a:off x="1141425" y="1746350"/>
            <a:ext cx="10036500" cy="47121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None/>
            </a:pPr>
            <a:r>
              <a:rPr lang="en-US" sz="2700"/>
              <a:t>The Taiwanese Bankruptcy Court (TBC) is looking at how to utilize company financial data to help identify what factors may correlate with companies going bankrupt. An increasing number of companies seek aid too late from the TBC when they are already insolvent. They need a way to identify companies at an earlier stage that may be more prone to bankruptcy based on the previously collected financial data publicly disclosed on companies.  This way, the TBC can provide alternative solutions such as offering debt relief programs to help these companies avoid bankruptcy.</a:t>
            </a:r>
            <a:endParaRPr sz="27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
          <p:cNvSpPr txBox="1">
            <a:spLocks noGrp="1"/>
          </p:cNvSpPr>
          <p:nvPr>
            <p:ph type="title"/>
          </p:nvPr>
        </p:nvSpPr>
        <p:spPr>
          <a:xfrm>
            <a:off x="879950" y="584318"/>
            <a:ext cx="9906000" cy="777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Twentieth Century"/>
              <a:buNone/>
            </a:pPr>
            <a:r>
              <a:rPr lang="en-US"/>
              <a:t>OUR ANALYSIS PROCESS</a:t>
            </a:r>
            <a:endParaRPr/>
          </a:p>
        </p:txBody>
      </p:sp>
      <p:sp>
        <p:nvSpPr>
          <p:cNvPr id="233" name="Google Shape;233;p3"/>
          <p:cNvSpPr/>
          <p:nvPr/>
        </p:nvSpPr>
        <p:spPr>
          <a:xfrm>
            <a:off x="679372" y="2957193"/>
            <a:ext cx="1629719" cy="1056185"/>
          </a:xfrm>
          <a:prstGeom prst="rightArrow">
            <a:avLst>
              <a:gd name="adj1" fmla="val 50000"/>
              <a:gd name="adj2" fmla="val 50000"/>
            </a:avLst>
          </a:prstGeom>
          <a:solidFill>
            <a:schemeClr val="dk2"/>
          </a:solidFill>
          <a:ln w="25400" cap="flat" cmpd="sng">
            <a:solidFill>
              <a:srgbClr val="48749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Arial"/>
                <a:ea typeface="Arial"/>
                <a:cs typeface="Arial"/>
                <a:sym typeface="Arial"/>
              </a:rPr>
              <a:t>Project Definition</a:t>
            </a:r>
            <a:endParaRPr sz="1400" b="0" i="0" u="none" strike="noStrike" cap="none">
              <a:solidFill>
                <a:srgbClr val="000000"/>
              </a:solidFill>
              <a:latin typeface="Arial"/>
              <a:ea typeface="Arial"/>
              <a:cs typeface="Arial"/>
              <a:sym typeface="Arial"/>
            </a:endParaRPr>
          </a:p>
        </p:txBody>
      </p:sp>
      <p:sp>
        <p:nvSpPr>
          <p:cNvPr id="234" name="Google Shape;234;p3"/>
          <p:cNvSpPr/>
          <p:nvPr/>
        </p:nvSpPr>
        <p:spPr>
          <a:xfrm>
            <a:off x="2343744" y="2978326"/>
            <a:ext cx="1690097" cy="1037005"/>
          </a:xfrm>
          <a:prstGeom prst="rightArrow">
            <a:avLst>
              <a:gd name="adj1" fmla="val 50000"/>
              <a:gd name="adj2" fmla="val 50000"/>
            </a:avLst>
          </a:prstGeom>
          <a:solidFill>
            <a:schemeClr val="dk2"/>
          </a:solidFill>
          <a:ln w="25400" cap="flat" cmpd="sng">
            <a:solidFill>
              <a:srgbClr val="48749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Arial"/>
                <a:ea typeface="Arial"/>
                <a:cs typeface="Arial"/>
                <a:sym typeface="Arial"/>
              </a:rPr>
              <a:t>Data Collection</a:t>
            </a:r>
            <a:endParaRPr sz="1400" b="0" i="0" u="none" strike="noStrike" cap="none">
              <a:solidFill>
                <a:srgbClr val="000000"/>
              </a:solidFill>
              <a:latin typeface="Arial"/>
              <a:ea typeface="Arial"/>
              <a:cs typeface="Arial"/>
              <a:sym typeface="Arial"/>
            </a:endParaRPr>
          </a:p>
        </p:txBody>
      </p:sp>
      <p:sp>
        <p:nvSpPr>
          <p:cNvPr id="235" name="Google Shape;235;p3"/>
          <p:cNvSpPr/>
          <p:nvPr/>
        </p:nvSpPr>
        <p:spPr>
          <a:xfrm>
            <a:off x="4046047" y="2966337"/>
            <a:ext cx="1690097" cy="1067778"/>
          </a:xfrm>
          <a:prstGeom prst="rightArrow">
            <a:avLst>
              <a:gd name="adj1" fmla="val 50000"/>
              <a:gd name="adj2" fmla="val 50000"/>
            </a:avLst>
          </a:prstGeom>
          <a:solidFill>
            <a:schemeClr val="dk2"/>
          </a:solidFill>
          <a:ln w="25400" cap="flat" cmpd="sng">
            <a:solidFill>
              <a:srgbClr val="48749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Arial"/>
                <a:ea typeface="Arial"/>
                <a:cs typeface="Arial"/>
                <a:sym typeface="Arial"/>
              </a:rPr>
              <a:t>Data Preparation</a:t>
            </a:r>
            <a:endParaRPr sz="1400" b="0" i="0" u="none" strike="noStrike" cap="none">
              <a:solidFill>
                <a:srgbClr val="000000"/>
              </a:solidFill>
              <a:latin typeface="Arial"/>
              <a:ea typeface="Arial"/>
              <a:cs typeface="Arial"/>
              <a:sym typeface="Arial"/>
            </a:endParaRPr>
          </a:p>
        </p:txBody>
      </p:sp>
      <p:sp>
        <p:nvSpPr>
          <p:cNvPr id="236" name="Google Shape;236;p3"/>
          <p:cNvSpPr/>
          <p:nvPr/>
        </p:nvSpPr>
        <p:spPr>
          <a:xfrm>
            <a:off x="5770797" y="2945600"/>
            <a:ext cx="2229103" cy="1069732"/>
          </a:xfrm>
          <a:prstGeom prst="rightArrow">
            <a:avLst>
              <a:gd name="adj1" fmla="val 50000"/>
              <a:gd name="adj2" fmla="val 50000"/>
            </a:avLst>
          </a:prstGeom>
          <a:solidFill>
            <a:schemeClr val="dk2"/>
          </a:solidFill>
          <a:ln w="25400" cap="flat" cmpd="sng">
            <a:solidFill>
              <a:srgbClr val="48749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Arial"/>
                <a:ea typeface="Arial"/>
                <a:cs typeface="Arial"/>
                <a:sym typeface="Arial"/>
              </a:rPr>
              <a:t>Model Development</a:t>
            </a:r>
            <a:endParaRPr sz="1400" b="0" i="0" u="none" strike="noStrike" cap="none">
              <a:solidFill>
                <a:srgbClr val="000000"/>
              </a:solidFill>
              <a:latin typeface="Arial"/>
              <a:ea typeface="Arial"/>
              <a:cs typeface="Arial"/>
              <a:sym typeface="Arial"/>
            </a:endParaRPr>
          </a:p>
        </p:txBody>
      </p:sp>
      <p:sp>
        <p:nvSpPr>
          <p:cNvPr id="237" name="Google Shape;237;p3"/>
          <p:cNvSpPr/>
          <p:nvPr/>
        </p:nvSpPr>
        <p:spPr>
          <a:xfrm>
            <a:off x="8026186" y="2966337"/>
            <a:ext cx="1663811" cy="1071685"/>
          </a:xfrm>
          <a:prstGeom prst="rightArrow">
            <a:avLst>
              <a:gd name="adj1" fmla="val 50000"/>
              <a:gd name="adj2" fmla="val 50000"/>
            </a:avLst>
          </a:prstGeom>
          <a:solidFill>
            <a:schemeClr val="dk2"/>
          </a:solidFill>
          <a:ln w="25400" cap="flat" cmpd="sng">
            <a:solidFill>
              <a:srgbClr val="48749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Arial"/>
                <a:ea typeface="Arial"/>
                <a:cs typeface="Arial"/>
                <a:sym typeface="Arial"/>
              </a:rPr>
              <a:t>Model Evaluation &amp; Selection</a:t>
            </a:r>
            <a:endParaRPr sz="1400" b="0" i="0" u="none" strike="noStrike" cap="none">
              <a:solidFill>
                <a:srgbClr val="000000"/>
              </a:solidFill>
              <a:latin typeface="Arial"/>
              <a:ea typeface="Arial"/>
              <a:cs typeface="Arial"/>
              <a:sym typeface="Arial"/>
            </a:endParaRPr>
          </a:p>
        </p:txBody>
      </p:sp>
      <p:sp>
        <p:nvSpPr>
          <p:cNvPr id="238" name="Google Shape;238;p3"/>
          <p:cNvSpPr/>
          <p:nvPr/>
        </p:nvSpPr>
        <p:spPr>
          <a:xfrm>
            <a:off x="9716283" y="2978326"/>
            <a:ext cx="1676642" cy="1069732"/>
          </a:xfrm>
          <a:prstGeom prst="rightArrow">
            <a:avLst>
              <a:gd name="adj1" fmla="val 50000"/>
              <a:gd name="adj2" fmla="val 50000"/>
            </a:avLst>
          </a:prstGeom>
          <a:solidFill>
            <a:schemeClr val="dk2"/>
          </a:solidFill>
          <a:ln w="25400" cap="flat" cmpd="sng">
            <a:solidFill>
              <a:srgbClr val="48749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Arial"/>
                <a:ea typeface="Arial"/>
                <a:cs typeface="Arial"/>
                <a:sym typeface="Arial"/>
              </a:rPr>
              <a:t>Results Presentation</a:t>
            </a:r>
            <a:endParaRPr sz="1400" b="0" i="0" u="none" strike="noStrike" cap="none">
              <a:solidFill>
                <a:srgbClr val="000000"/>
              </a:solidFill>
              <a:latin typeface="Arial"/>
              <a:ea typeface="Arial"/>
              <a:cs typeface="Arial"/>
              <a:sym typeface="Arial"/>
            </a:endParaRPr>
          </a:p>
        </p:txBody>
      </p:sp>
      <p:sp>
        <p:nvSpPr>
          <p:cNvPr id="239" name="Google Shape;239;p3"/>
          <p:cNvSpPr txBox="1"/>
          <p:nvPr/>
        </p:nvSpPr>
        <p:spPr>
          <a:xfrm>
            <a:off x="2354713" y="2288325"/>
            <a:ext cx="1608248"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sng" strike="noStrike" cap="none" dirty="0">
                <a:solidFill>
                  <a:srgbClr val="B8FA56"/>
                </a:solidFill>
                <a:latin typeface="Arial"/>
                <a:ea typeface="Arial"/>
                <a:cs typeface="Arial"/>
                <a:sym typeface="Arial"/>
                <a:hlinkClick r:id="rId3">
                  <a:extLst>
                    <a:ext uri="{A12FA001-AC4F-418D-AE19-62706E023703}">
                      <ahyp:hlinkClr xmlns:ahyp="http://schemas.microsoft.com/office/drawing/2018/hyperlinkcolor" val="tx"/>
                    </a:ext>
                  </a:extLst>
                </a:hlinkClick>
              </a:rPr>
              <a:t>Company Bankruptcy Prediction | Kaggle</a:t>
            </a:r>
            <a:endParaRPr sz="1100" b="0" i="0" u="none" strike="noStrike" cap="none" dirty="0">
              <a:solidFill>
                <a:srgbClr val="000000"/>
              </a:solidFill>
              <a:latin typeface="Arial"/>
              <a:ea typeface="Arial"/>
              <a:cs typeface="Arial"/>
              <a:sym typeface="Arial"/>
            </a:endParaRPr>
          </a:p>
        </p:txBody>
      </p:sp>
      <p:sp>
        <p:nvSpPr>
          <p:cNvPr id="240" name="Google Shape;240;p3"/>
          <p:cNvSpPr txBox="1"/>
          <p:nvPr/>
        </p:nvSpPr>
        <p:spPr>
          <a:xfrm>
            <a:off x="1976355" y="2108310"/>
            <a:ext cx="1884311"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chemeClr val="bg1"/>
                </a:solidFill>
                <a:latin typeface="Arial"/>
                <a:ea typeface="Arial"/>
                <a:cs typeface="Arial"/>
                <a:sym typeface="Arial"/>
              </a:rPr>
              <a:t>Obtained Original Dataset:</a:t>
            </a:r>
            <a:endParaRPr sz="1400" b="0" i="0" u="none" strike="noStrike" cap="none" dirty="0">
              <a:solidFill>
                <a:schemeClr val="bg1"/>
              </a:solidFill>
              <a:latin typeface="Arial"/>
              <a:ea typeface="Arial"/>
              <a:cs typeface="Arial"/>
              <a:sym typeface="Arial"/>
            </a:endParaRPr>
          </a:p>
        </p:txBody>
      </p:sp>
      <p:sp>
        <p:nvSpPr>
          <p:cNvPr id="241" name="Google Shape;241;p3"/>
          <p:cNvSpPr txBox="1"/>
          <p:nvPr/>
        </p:nvSpPr>
        <p:spPr>
          <a:xfrm>
            <a:off x="3800211" y="4247899"/>
            <a:ext cx="2050337" cy="1561966"/>
          </a:xfrm>
          <a:prstGeom prst="rect">
            <a:avLst/>
          </a:prstGeom>
          <a:noFill/>
          <a:ln>
            <a:noFill/>
          </a:ln>
        </p:spPr>
        <p:txBody>
          <a:bodyPr spcFirstLastPara="1" wrap="square" lIns="91425" tIns="45700" rIns="91425" bIns="45700" anchor="t" anchorCtr="0">
            <a:spAutoFit/>
          </a:bodyPr>
          <a:lstStyle/>
          <a:p>
            <a:pPr marL="171450" marR="0" lvl="0" indent="-171450" algn="l" rtl="0">
              <a:lnSpc>
                <a:spcPct val="100000"/>
              </a:lnSpc>
              <a:spcBef>
                <a:spcPts val="0"/>
              </a:spcBef>
              <a:spcAft>
                <a:spcPts val="0"/>
              </a:spcAft>
              <a:buClr>
                <a:srgbClr val="000000"/>
              </a:buClr>
              <a:buSzPts val="1100"/>
              <a:buFont typeface="Arial"/>
              <a:buChar char="•"/>
            </a:pPr>
            <a:r>
              <a:rPr lang="en-US" sz="1100" b="0" i="0" u="none" strike="noStrike" cap="none" dirty="0">
                <a:solidFill>
                  <a:schemeClr val="bg1"/>
                </a:solidFill>
                <a:latin typeface="Arial"/>
                <a:ea typeface="Arial"/>
                <a:cs typeface="Arial"/>
                <a:sym typeface="Arial"/>
              </a:rPr>
              <a:t>Verified there were no missing values</a:t>
            </a:r>
            <a:endParaRPr sz="1400" b="0" i="0" u="none" strike="noStrike" cap="none" dirty="0">
              <a:solidFill>
                <a:schemeClr val="bg1"/>
              </a:solidFill>
              <a:latin typeface="Arial"/>
              <a:ea typeface="Arial"/>
              <a:cs typeface="Arial"/>
              <a:sym typeface="Arial"/>
            </a:endParaRPr>
          </a:p>
          <a:p>
            <a:pPr marL="171450" marR="0" lvl="0" indent="-171450" algn="l" rtl="0">
              <a:lnSpc>
                <a:spcPct val="100000"/>
              </a:lnSpc>
              <a:spcBef>
                <a:spcPts val="300"/>
              </a:spcBef>
              <a:spcAft>
                <a:spcPts val="0"/>
              </a:spcAft>
              <a:buClr>
                <a:srgbClr val="000000"/>
              </a:buClr>
              <a:buSzPts val="1100"/>
              <a:buFont typeface="Arial"/>
              <a:buChar char="•"/>
            </a:pPr>
            <a:r>
              <a:rPr lang="en-US" sz="1100" b="0" i="0" u="none" strike="noStrike" cap="none" dirty="0">
                <a:solidFill>
                  <a:schemeClr val="bg1"/>
                </a:solidFill>
                <a:latin typeface="Arial"/>
                <a:ea typeface="Arial"/>
                <a:cs typeface="Arial"/>
                <a:sym typeface="Arial"/>
              </a:rPr>
              <a:t>Removed outliers</a:t>
            </a:r>
            <a:endParaRPr sz="1400" b="0" i="0" u="none" strike="noStrike" cap="none" dirty="0">
              <a:solidFill>
                <a:schemeClr val="bg1"/>
              </a:solidFill>
              <a:latin typeface="Arial"/>
              <a:ea typeface="Arial"/>
              <a:cs typeface="Arial"/>
              <a:sym typeface="Arial"/>
            </a:endParaRPr>
          </a:p>
          <a:p>
            <a:pPr marL="171450" marR="0" lvl="0" indent="-171450" algn="l" rtl="0">
              <a:lnSpc>
                <a:spcPct val="100000"/>
              </a:lnSpc>
              <a:spcBef>
                <a:spcPts val="300"/>
              </a:spcBef>
              <a:spcAft>
                <a:spcPts val="0"/>
              </a:spcAft>
              <a:buClr>
                <a:srgbClr val="000000"/>
              </a:buClr>
              <a:buSzPts val="1100"/>
              <a:buFont typeface="Arial"/>
              <a:buChar char="•"/>
            </a:pPr>
            <a:r>
              <a:rPr lang="en-US" sz="1100" b="0" i="0" u="none" strike="noStrike" cap="none" dirty="0">
                <a:solidFill>
                  <a:schemeClr val="bg1"/>
                </a:solidFill>
                <a:latin typeface="Arial"/>
                <a:ea typeface="Arial"/>
                <a:cs typeface="Arial"/>
                <a:sym typeface="Arial"/>
              </a:rPr>
              <a:t>Transformed highly skewed variables to improve normality &amp; performance</a:t>
            </a:r>
            <a:endParaRPr sz="1400" b="0" i="0" u="none" strike="noStrike" cap="none" dirty="0">
              <a:solidFill>
                <a:schemeClr val="bg1"/>
              </a:solidFill>
              <a:latin typeface="Arial"/>
              <a:ea typeface="Arial"/>
              <a:cs typeface="Arial"/>
              <a:sym typeface="Arial"/>
            </a:endParaRPr>
          </a:p>
          <a:p>
            <a:pPr marL="171450" marR="0" lvl="0" indent="-171450" algn="l" rtl="0">
              <a:lnSpc>
                <a:spcPct val="100000"/>
              </a:lnSpc>
              <a:spcBef>
                <a:spcPts val="300"/>
              </a:spcBef>
              <a:spcAft>
                <a:spcPts val="0"/>
              </a:spcAft>
              <a:buClr>
                <a:srgbClr val="000000"/>
              </a:buClr>
              <a:buSzPts val="1100"/>
              <a:buFont typeface="Arial"/>
              <a:buChar char="•"/>
            </a:pPr>
            <a:r>
              <a:rPr lang="en-US" sz="1100" b="0" i="0" u="none" strike="noStrike" cap="none" dirty="0">
                <a:solidFill>
                  <a:schemeClr val="bg1"/>
                </a:solidFill>
                <a:latin typeface="Arial"/>
                <a:ea typeface="Arial"/>
                <a:cs typeface="Arial"/>
                <a:sym typeface="Arial"/>
              </a:rPr>
              <a:t>Improved Data Balance</a:t>
            </a:r>
            <a:endParaRPr sz="1400" b="0" i="0" u="none" strike="noStrike" cap="none" dirty="0">
              <a:solidFill>
                <a:schemeClr val="bg1"/>
              </a:solidFill>
              <a:latin typeface="Arial"/>
              <a:ea typeface="Arial"/>
              <a:cs typeface="Arial"/>
              <a:sym typeface="Arial"/>
            </a:endParaRPr>
          </a:p>
        </p:txBody>
      </p:sp>
      <p:sp>
        <p:nvSpPr>
          <p:cNvPr id="242" name="Google Shape;242;p3"/>
          <p:cNvSpPr txBox="1"/>
          <p:nvPr/>
        </p:nvSpPr>
        <p:spPr>
          <a:xfrm>
            <a:off x="5379370" y="1537712"/>
            <a:ext cx="1608248" cy="6001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chemeClr val="bg1"/>
                </a:solidFill>
                <a:latin typeface="Arial"/>
                <a:ea typeface="Arial"/>
                <a:cs typeface="Arial"/>
                <a:sym typeface="Arial"/>
              </a:rPr>
              <a:t>Performed Stepwise Regression to reduce dimensionality</a:t>
            </a:r>
            <a:endParaRPr sz="1400" b="0" i="0" u="none" strike="noStrike" cap="none" dirty="0">
              <a:solidFill>
                <a:schemeClr val="bg1"/>
              </a:solidFill>
              <a:latin typeface="Arial"/>
              <a:ea typeface="Arial"/>
              <a:cs typeface="Arial"/>
              <a:sym typeface="Arial"/>
            </a:endParaRPr>
          </a:p>
        </p:txBody>
      </p:sp>
      <p:sp>
        <p:nvSpPr>
          <p:cNvPr id="243" name="Google Shape;243;p3"/>
          <p:cNvSpPr txBox="1"/>
          <p:nvPr/>
        </p:nvSpPr>
        <p:spPr>
          <a:xfrm>
            <a:off x="5984073" y="2069838"/>
            <a:ext cx="1527020" cy="6001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chemeClr val="bg1"/>
                </a:solidFill>
                <a:latin typeface="Arial"/>
                <a:ea typeface="Arial"/>
                <a:cs typeface="Arial"/>
                <a:sym typeface="Arial"/>
              </a:rPr>
              <a:t>Performed Logistic Regression with key predictors</a:t>
            </a:r>
            <a:endParaRPr sz="1400" b="0" i="0" u="none" strike="noStrike" cap="none" dirty="0">
              <a:solidFill>
                <a:schemeClr val="bg1"/>
              </a:solidFill>
              <a:latin typeface="Arial"/>
              <a:ea typeface="Arial"/>
              <a:cs typeface="Arial"/>
              <a:sym typeface="Arial"/>
            </a:endParaRPr>
          </a:p>
        </p:txBody>
      </p:sp>
      <p:sp>
        <p:nvSpPr>
          <p:cNvPr id="244" name="Google Shape;244;p3"/>
          <p:cNvSpPr txBox="1"/>
          <p:nvPr/>
        </p:nvSpPr>
        <p:spPr>
          <a:xfrm>
            <a:off x="6313544" y="2647795"/>
            <a:ext cx="1235449"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chemeClr val="bg1"/>
                </a:solidFill>
                <a:latin typeface="Arial"/>
                <a:ea typeface="Arial"/>
                <a:cs typeface="Arial"/>
                <a:sym typeface="Arial"/>
              </a:rPr>
              <a:t>Ran Decision Tree Model</a:t>
            </a:r>
            <a:endParaRPr sz="1400" b="0" i="0" u="none" strike="noStrike" cap="none" dirty="0">
              <a:solidFill>
                <a:schemeClr val="bg1"/>
              </a:solidFill>
              <a:latin typeface="Arial"/>
              <a:ea typeface="Arial"/>
              <a:cs typeface="Arial"/>
              <a:sym typeface="Arial"/>
            </a:endParaRPr>
          </a:p>
        </p:txBody>
      </p:sp>
      <p:sp>
        <p:nvSpPr>
          <p:cNvPr id="245" name="Google Shape;245;p3"/>
          <p:cNvSpPr txBox="1"/>
          <p:nvPr/>
        </p:nvSpPr>
        <p:spPr>
          <a:xfrm>
            <a:off x="5775597" y="3916172"/>
            <a:ext cx="1189901"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chemeClr val="bg1"/>
                </a:solidFill>
                <a:latin typeface="Arial"/>
                <a:ea typeface="Arial"/>
                <a:cs typeface="Arial"/>
                <a:sym typeface="Arial"/>
              </a:rPr>
              <a:t>Ran Neural Network Model</a:t>
            </a:r>
            <a:endParaRPr sz="1400" b="0" i="0" u="none" strike="noStrike" cap="none" dirty="0">
              <a:solidFill>
                <a:schemeClr val="bg1"/>
              </a:solidFill>
              <a:latin typeface="Arial"/>
              <a:ea typeface="Arial"/>
              <a:cs typeface="Arial"/>
              <a:sym typeface="Arial"/>
            </a:endParaRPr>
          </a:p>
        </p:txBody>
      </p:sp>
      <p:sp>
        <p:nvSpPr>
          <p:cNvPr id="246" name="Google Shape;246;p3"/>
          <p:cNvSpPr txBox="1"/>
          <p:nvPr/>
        </p:nvSpPr>
        <p:spPr>
          <a:xfrm>
            <a:off x="5843588" y="4364980"/>
            <a:ext cx="1422400"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chemeClr val="bg1"/>
                </a:solidFill>
                <a:latin typeface="Arial"/>
                <a:ea typeface="Arial"/>
                <a:cs typeface="Arial"/>
                <a:sym typeface="Arial"/>
              </a:rPr>
              <a:t>Ran Random Tree (Cutoff of 0.13)</a:t>
            </a:r>
            <a:endParaRPr sz="1400" b="0" i="0" u="none" strike="noStrike" cap="none" dirty="0">
              <a:solidFill>
                <a:schemeClr val="bg1"/>
              </a:solidFill>
              <a:latin typeface="Arial"/>
              <a:ea typeface="Arial"/>
              <a:cs typeface="Arial"/>
              <a:sym typeface="Arial"/>
            </a:endParaRPr>
          </a:p>
        </p:txBody>
      </p:sp>
      <p:sp>
        <p:nvSpPr>
          <p:cNvPr id="247" name="Google Shape;247;p3"/>
          <p:cNvSpPr txBox="1"/>
          <p:nvPr/>
        </p:nvSpPr>
        <p:spPr>
          <a:xfrm>
            <a:off x="6052292" y="4777961"/>
            <a:ext cx="1422400" cy="6001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chemeClr val="bg1"/>
                </a:solidFill>
                <a:latin typeface="Arial"/>
                <a:ea typeface="Arial"/>
                <a:cs typeface="Arial"/>
                <a:sym typeface="Arial"/>
              </a:rPr>
              <a:t>Ran Random Tree with Oversampling (Cutoff of 0.5)</a:t>
            </a:r>
            <a:endParaRPr sz="1400" b="0" i="0" u="none" strike="noStrike" cap="none" dirty="0">
              <a:solidFill>
                <a:schemeClr val="bg1"/>
              </a:solidFill>
              <a:latin typeface="Arial"/>
              <a:ea typeface="Arial"/>
              <a:cs typeface="Arial"/>
              <a:sym typeface="Arial"/>
            </a:endParaRPr>
          </a:p>
        </p:txBody>
      </p:sp>
      <p:sp>
        <p:nvSpPr>
          <p:cNvPr id="248" name="Google Shape;248;p3"/>
          <p:cNvSpPr txBox="1"/>
          <p:nvPr/>
        </p:nvSpPr>
        <p:spPr>
          <a:xfrm>
            <a:off x="6610821" y="5531741"/>
            <a:ext cx="1663810" cy="6001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chemeClr val="bg1"/>
                </a:solidFill>
                <a:latin typeface="Arial"/>
                <a:ea typeface="Arial"/>
                <a:cs typeface="Arial"/>
                <a:sym typeface="Arial"/>
              </a:rPr>
              <a:t>Ran multiple models using JMP Imbalanced Data Add-On</a:t>
            </a:r>
            <a:endParaRPr sz="1400" b="0" i="0" u="none" strike="noStrike" cap="none" dirty="0">
              <a:solidFill>
                <a:schemeClr val="bg1"/>
              </a:solidFill>
              <a:latin typeface="Arial"/>
              <a:ea typeface="Arial"/>
              <a:cs typeface="Arial"/>
              <a:sym typeface="Arial"/>
            </a:endParaRPr>
          </a:p>
        </p:txBody>
      </p:sp>
      <p:sp>
        <p:nvSpPr>
          <p:cNvPr id="249" name="Google Shape;249;p3"/>
          <p:cNvSpPr txBox="1"/>
          <p:nvPr/>
        </p:nvSpPr>
        <p:spPr>
          <a:xfrm>
            <a:off x="8140715" y="1975634"/>
            <a:ext cx="1527019"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chemeClr val="bg1"/>
                </a:solidFill>
                <a:latin typeface="Arial"/>
                <a:ea typeface="Arial"/>
                <a:cs typeface="Arial"/>
                <a:sym typeface="Arial"/>
              </a:rPr>
              <a:t>Compared the results of our models </a:t>
            </a:r>
            <a:endParaRPr sz="1400" b="0" i="0" u="none" strike="noStrike" cap="none" dirty="0">
              <a:solidFill>
                <a:schemeClr val="bg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chemeClr val="bg1"/>
                </a:solidFill>
                <a:latin typeface="Arial"/>
                <a:ea typeface="Arial"/>
                <a:cs typeface="Arial"/>
                <a:sym typeface="Arial"/>
              </a:rPr>
              <a:t>Selected the best-performing model</a:t>
            </a:r>
            <a:endParaRPr sz="1400" b="0" i="0" u="none" strike="noStrike" cap="none" dirty="0">
              <a:solidFill>
                <a:schemeClr val="bg1"/>
              </a:solidFill>
              <a:latin typeface="Arial"/>
              <a:ea typeface="Arial"/>
              <a:cs typeface="Arial"/>
              <a:sym typeface="Arial"/>
            </a:endParaRPr>
          </a:p>
        </p:txBody>
      </p:sp>
      <p:sp>
        <p:nvSpPr>
          <p:cNvPr id="250" name="Google Shape;250;p3"/>
          <p:cNvSpPr txBox="1"/>
          <p:nvPr/>
        </p:nvSpPr>
        <p:spPr>
          <a:xfrm>
            <a:off x="9837286" y="4247899"/>
            <a:ext cx="1422399"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chemeClr val="bg1"/>
                </a:solidFill>
                <a:latin typeface="Arial"/>
                <a:ea typeface="Arial"/>
                <a:cs typeface="Arial"/>
                <a:sym typeface="Arial"/>
              </a:rPr>
              <a:t>Presented results &amp; recommendations</a:t>
            </a:r>
            <a:endParaRPr sz="1400" b="0" i="0" u="none" strike="noStrike" cap="none" dirty="0">
              <a:solidFill>
                <a:schemeClr val="bg1"/>
              </a:solidFill>
              <a:latin typeface="Arial"/>
              <a:ea typeface="Arial"/>
              <a:cs typeface="Arial"/>
              <a:sym typeface="Arial"/>
            </a:endParaRPr>
          </a:p>
        </p:txBody>
      </p:sp>
      <p:cxnSp>
        <p:nvCxnSpPr>
          <p:cNvPr id="251" name="Google Shape;251;p3"/>
          <p:cNvCxnSpPr/>
          <p:nvPr/>
        </p:nvCxnSpPr>
        <p:spPr>
          <a:xfrm>
            <a:off x="2983346" y="2729290"/>
            <a:ext cx="0" cy="457200"/>
          </a:xfrm>
          <a:prstGeom prst="straightConnector1">
            <a:avLst/>
          </a:prstGeom>
          <a:ln>
            <a:headEnd type="none" w="sm" len="sm"/>
            <a:tailEnd type="none" w="sm" len="sm"/>
          </a:ln>
        </p:spPr>
        <p:style>
          <a:lnRef idx="1">
            <a:schemeClr val="dk1"/>
          </a:lnRef>
          <a:fillRef idx="0">
            <a:schemeClr val="dk1"/>
          </a:fillRef>
          <a:effectRef idx="0">
            <a:schemeClr val="dk1"/>
          </a:effectRef>
          <a:fontRef idx="minor">
            <a:schemeClr val="tx1"/>
          </a:fontRef>
        </p:style>
      </p:cxnSp>
      <p:cxnSp>
        <p:nvCxnSpPr>
          <p:cNvPr id="252" name="Google Shape;252;p3"/>
          <p:cNvCxnSpPr/>
          <p:nvPr/>
        </p:nvCxnSpPr>
        <p:spPr>
          <a:xfrm>
            <a:off x="6885348" y="3825542"/>
            <a:ext cx="0" cy="534584"/>
          </a:xfrm>
          <a:prstGeom prst="straightConnector1">
            <a:avLst/>
          </a:prstGeom>
          <a:ln>
            <a:headEnd type="none" w="sm" len="sm"/>
            <a:tailEnd type="none" w="sm" len="sm"/>
          </a:ln>
        </p:spPr>
        <p:style>
          <a:lnRef idx="1">
            <a:schemeClr val="dk1"/>
          </a:lnRef>
          <a:fillRef idx="0">
            <a:schemeClr val="dk1"/>
          </a:fillRef>
          <a:effectRef idx="0">
            <a:schemeClr val="dk1"/>
          </a:effectRef>
          <a:fontRef idx="minor">
            <a:schemeClr val="tx1"/>
          </a:fontRef>
        </p:style>
      </p:cxnSp>
      <p:cxnSp>
        <p:nvCxnSpPr>
          <p:cNvPr id="253" name="Google Shape;253;p3"/>
          <p:cNvCxnSpPr/>
          <p:nvPr/>
        </p:nvCxnSpPr>
        <p:spPr>
          <a:xfrm>
            <a:off x="6620896" y="3812475"/>
            <a:ext cx="0" cy="280359"/>
          </a:xfrm>
          <a:prstGeom prst="straightConnector1">
            <a:avLst/>
          </a:prstGeom>
          <a:ln>
            <a:headEnd type="none" w="sm" len="sm"/>
            <a:tailEnd type="none" w="sm" len="sm"/>
          </a:ln>
        </p:spPr>
        <p:style>
          <a:lnRef idx="1">
            <a:schemeClr val="dk1"/>
          </a:lnRef>
          <a:fillRef idx="0">
            <a:schemeClr val="dk1"/>
          </a:fillRef>
          <a:effectRef idx="0">
            <a:schemeClr val="dk1"/>
          </a:effectRef>
          <a:fontRef idx="minor">
            <a:schemeClr val="tx1"/>
          </a:fontRef>
        </p:style>
      </p:cxnSp>
      <p:cxnSp>
        <p:nvCxnSpPr>
          <p:cNvPr id="254" name="Google Shape;254;p3"/>
          <p:cNvCxnSpPr/>
          <p:nvPr/>
        </p:nvCxnSpPr>
        <p:spPr>
          <a:xfrm>
            <a:off x="6448569" y="3029494"/>
            <a:ext cx="0" cy="156996"/>
          </a:xfrm>
          <a:prstGeom prst="straightConnector1">
            <a:avLst/>
          </a:prstGeom>
          <a:ln>
            <a:headEnd type="none" w="sm" len="sm"/>
            <a:tailEnd type="none" w="sm" len="sm"/>
          </a:ln>
        </p:spPr>
        <p:style>
          <a:lnRef idx="1">
            <a:schemeClr val="dk1"/>
          </a:lnRef>
          <a:fillRef idx="0">
            <a:schemeClr val="dk1"/>
          </a:fillRef>
          <a:effectRef idx="0">
            <a:schemeClr val="dk1"/>
          </a:effectRef>
          <a:fontRef idx="minor">
            <a:schemeClr val="tx1"/>
          </a:fontRef>
        </p:style>
      </p:cxnSp>
      <p:cxnSp>
        <p:nvCxnSpPr>
          <p:cNvPr id="255" name="Google Shape;255;p3"/>
          <p:cNvCxnSpPr/>
          <p:nvPr/>
        </p:nvCxnSpPr>
        <p:spPr>
          <a:xfrm>
            <a:off x="6169892" y="2656169"/>
            <a:ext cx="0" cy="530321"/>
          </a:xfrm>
          <a:prstGeom prst="straightConnector1">
            <a:avLst/>
          </a:prstGeom>
          <a:ln>
            <a:headEnd type="none" w="sm" len="sm"/>
            <a:tailEnd type="none" w="sm" len="sm"/>
          </a:ln>
        </p:spPr>
        <p:style>
          <a:lnRef idx="1">
            <a:schemeClr val="dk1"/>
          </a:lnRef>
          <a:fillRef idx="0">
            <a:schemeClr val="dk1"/>
          </a:fillRef>
          <a:effectRef idx="0">
            <a:schemeClr val="dk1"/>
          </a:effectRef>
          <a:fontRef idx="minor">
            <a:schemeClr val="tx1"/>
          </a:fontRef>
        </p:style>
      </p:cxnSp>
      <p:cxnSp>
        <p:nvCxnSpPr>
          <p:cNvPr id="256" name="Google Shape;256;p3"/>
          <p:cNvCxnSpPr/>
          <p:nvPr/>
        </p:nvCxnSpPr>
        <p:spPr>
          <a:xfrm>
            <a:off x="5832944" y="2069838"/>
            <a:ext cx="0" cy="1116652"/>
          </a:xfrm>
          <a:prstGeom prst="straightConnector1">
            <a:avLst/>
          </a:prstGeom>
          <a:ln>
            <a:headEnd type="none" w="sm" len="sm"/>
            <a:tailEnd type="none" w="sm" len="sm"/>
          </a:ln>
        </p:spPr>
        <p:style>
          <a:lnRef idx="1">
            <a:schemeClr val="dk1"/>
          </a:lnRef>
          <a:fillRef idx="0">
            <a:schemeClr val="dk1"/>
          </a:fillRef>
          <a:effectRef idx="0">
            <a:schemeClr val="dk1"/>
          </a:effectRef>
          <a:fontRef idx="minor">
            <a:schemeClr val="tx1"/>
          </a:fontRef>
        </p:style>
      </p:cxnSp>
      <p:cxnSp>
        <p:nvCxnSpPr>
          <p:cNvPr id="257" name="Google Shape;257;p3"/>
          <p:cNvCxnSpPr/>
          <p:nvPr/>
        </p:nvCxnSpPr>
        <p:spPr>
          <a:xfrm>
            <a:off x="4572000" y="3812475"/>
            <a:ext cx="0" cy="435424"/>
          </a:xfrm>
          <a:prstGeom prst="straightConnector1">
            <a:avLst/>
          </a:prstGeom>
          <a:ln>
            <a:headEnd type="none" w="sm" len="sm"/>
            <a:tailEnd type="none" w="sm" len="sm"/>
          </a:ln>
        </p:spPr>
        <p:style>
          <a:lnRef idx="1">
            <a:schemeClr val="dk1"/>
          </a:lnRef>
          <a:fillRef idx="0">
            <a:schemeClr val="dk1"/>
          </a:fillRef>
          <a:effectRef idx="0">
            <a:schemeClr val="dk1"/>
          </a:effectRef>
          <a:fontRef idx="minor">
            <a:schemeClr val="tx1"/>
          </a:fontRef>
        </p:style>
      </p:cxnSp>
      <p:cxnSp>
        <p:nvCxnSpPr>
          <p:cNvPr id="258" name="Google Shape;258;p3"/>
          <p:cNvCxnSpPr/>
          <p:nvPr/>
        </p:nvCxnSpPr>
        <p:spPr>
          <a:xfrm>
            <a:off x="10414001" y="3825542"/>
            <a:ext cx="0" cy="498071"/>
          </a:xfrm>
          <a:prstGeom prst="straightConnector1">
            <a:avLst/>
          </a:prstGeom>
          <a:ln>
            <a:headEnd type="none" w="sm" len="sm"/>
            <a:tailEnd type="none" w="sm" len="sm"/>
          </a:ln>
        </p:spPr>
        <p:style>
          <a:lnRef idx="1">
            <a:schemeClr val="dk1"/>
          </a:lnRef>
          <a:fillRef idx="0">
            <a:schemeClr val="dk1"/>
          </a:fillRef>
          <a:effectRef idx="0">
            <a:schemeClr val="dk1"/>
          </a:effectRef>
          <a:fontRef idx="minor">
            <a:schemeClr val="tx1"/>
          </a:fontRef>
        </p:style>
      </p:cxnSp>
      <p:cxnSp>
        <p:nvCxnSpPr>
          <p:cNvPr id="259" name="Google Shape;259;p3"/>
          <p:cNvCxnSpPr/>
          <p:nvPr/>
        </p:nvCxnSpPr>
        <p:spPr>
          <a:xfrm>
            <a:off x="7351783" y="3825542"/>
            <a:ext cx="0" cy="1782268"/>
          </a:xfrm>
          <a:prstGeom prst="straightConnector1">
            <a:avLst/>
          </a:prstGeom>
          <a:ln>
            <a:headEnd type="none" w="sm" len="sm"/>
            <a:tailEnd type="none" w="sm" len="sm"/>
          </a:ln>
        </p:spPr>
        <p:style>
          <a:lnRef idx="1">
            <a:schemeClr val="dk1"/>
          </a:lnRef>
          <a:fillRef idx="0">
            <a:schemeClr val="dk1"/>
          </a:fillRef>
          <a:effectRef idx="0">
            <a:schemeClr val="dk1"/>
          </a:effectRef>
          <a:fontRef idx="minor">
            <a:schemeClr val="tx1"/>
          </a:fontRef>
        </p:style>
      </p:cxnSp>
      <p:cxnSp>
        <p:nvCxnSpPr>
          <p:cNvPr id="260" name="Google Shape;260;p3"/>
          <p:cNvCxnSpPr/>
          <p:nvPr/>
        </p:nvCxnSpPr>
        <p:spPr>
          <a:xfrm>
            <a:off x="7145915" y="3812475"/>
            <a:ext cx="0" cy="1039037"/>
          </a:xfrm>
          <a:prstGeom prst="straightConnector1">
            <a:avLst/>
          </a:prstGeom>
          <a:ln>
            <a:headEnd type="none" w="sm" len="sm"/>
            <a:tailEnd type="none" w="sm" len="sm"/>
          </a:ln>
        </p:spPr>
        <p:style>
          <a:lnRef idx="1">
            <a:schemeClr val="dk1"/>
          </a:lnRef>
          <a:fillRef idx="0">
            <a:schemeClr val="dk1"/>
          </a:fillRef>
          <a:effectRef idx="0">
            <a:schemeClr val="dk1"/>
          </a:effectRef>
          <a:fontRef idx="minor">
            <a:schemeClr val="tx1"/>
          </a:fontRef>
        </p:style>
      </p:cxnSp>
      <p:cxnSp>
        <p:nvCxnSpPr>
          <p:cNvPr id="261" name="Google Shape;261;p3"/>
          <p:cNvCxnSpPr/>
          <p:nvPr/>
        </p:nvCxnSpPr>
        <p:spPr>
          <a:xfrm flipH="1">
            <a:off x="8617527" y="2719212"/>
            <a:ext cx="4620" cy="467333"/>
          </a:xfrm>
          <a:prstGeom prst="straightConnector1">
            <a:avLst/>
          </a:prstGeom>
          <a:ln>
            <a:headEnd type="none" w="sm" len="sm"/>
            <a:tailEnd type="none" w="sm" len="sm"/>
          </a:ln>
        </p:spPr>
        <p:style>
          <a:lnRef idx="1">
            <a:schemeClr val="dk1"/>
          </a:lnRef>
          <a:fillRef idx="0">
            <a:schemeClr val="dk1"/>
          </a:fillRef>
          <a:effectRef idx="0">
            <a:schemeClr val="dk1"/>
          </a:effectRef>
          <a:fontRef idx="minor">
            <a:schemeClr val="tx1"/>
          </a:fontRef>
        </p:style>
      </p:cxnSp>
      <p:sp>
        <p:nvSpPr>
          <p:cNvPr id="262" name="Google Shape;262;p3"/>
          <p:cNvSpPr txBox="1"/>
          <p:nvPr/>
        </p:nvSpPr>
        <p:spPr>
          <a:xfrm>
            <a:off x="649159" y="4247899"/>
            <a:ext cx="1528128" cy="6001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chemeClr val="bg1"/>
                </a:solidFill>
                <a:latin typeface="Arial"/>
                <a:ea typeface="Arial"/>
                <a:cs typeface="Arial"/>
                <a:sym typeface="Arial"/>
              </a:rPr>
              <a:t>Defined business problem and objectives</a:t>
            </a:r>
            <a:endParaRPr sz="1400" b="0" i="0" u="none" strike="noStrike" cap="none" dirty="0">
              <a:solidFill>
                <a:schemeClr val="bg1"/>
              </a:solidFill>
              <a:latin typeface="Arial"/>
              <a:ea typeface="Arial"/>
              <a:cs typeface="Arial"/>
              <a:sym typeface="Arial"/>
            </a:endParaRPr>
          </a:p>
        </p:txBody>
      </p:sp>
      <p:cxnSp>
        <p:nvCxnSpPr>
          <p:cNvPr id="263" name="Google Shape;263;p3"/>
          <p:cNvCxnSpPr/>
          <p:nvPr/>
        </p:nvCxnSpPr>
        <p:spPr>
          <a:xfrm>
            <a:off x="1242291" y="3801587"/>
            <a:ext cx="0" cy="457200"/>
          </a:xfrm>
          <a:prstGeom prst="straightConnector1">
            <a:avLst/>
          </a:prstGeom>
          <a:ln>
            <a:headEnd type="none" w="sm" len="sm"/>
            <a:tailEnd type="none" w="sm" len="sm"/>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
          <p:cNvSpPr txBox="1">
            <a:spLocks noGrp="1"/>
          </p:cNvSpPr>
          <p:nvPr>
            <p:ph type="title"/>
          </p:nvPr>
        </p:nvSpPr>
        <p:spPr>
          <a:xfrm>
            <a:off x="1141413" y="618518"/>
            <a:ext cx="9905998" cy="87777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Twentieth Century"/>
              <a:buNone/>
            </a:pPr>
            <a:r>
              <a:rPr lang="en-US"/>
              <a:t>DATA PREPARATION</a:t>
            </a:r>
            <a:endParaRPr/>
          </a:p>
        </p:txBody>
      </p:sp>
      <p:sp>
        <p:nvSpPr>
          <p:cNvPr id="269" name="Google Shape;269;p4"/>
          <p:cNvSpPr txBox="1">
            <a:spLocks noGrp="1"/>
          </p:cNvSpPr>
          <p:nvPr>
            <p:ph type="body" idx="1"/>
          </p:nvPr>
        </p:nvSpPr>
        <p:spPr>
          <a:xfrm>
            <a:off x="1141400" y="1390500"/>
            <a:ext cx="9906000" cy="4983600"/>
          </a:xfrm>
          <a:prstGeom prst="rect">
            <a:avLst/>
          </a:prstGeom>
          <a:noFill/>
          <a:ln>
            <a:noFill/>
          </a:ln>
        </p:spPr>
        <p:txBody>
          <a:bodyPr spcFirstLastPara="1" wrap="square" lIns="91425" tIns="45700" rIns="91425" bIns="45700" anchor="t" anchorCtr="0">
            <a:noAutofit/>
          </a:bodyPr>
          <a:lstStyle/>
          <a:p>
            <a:pPr marL="228600" lvl="0" indent="-206374" algn="l" rtl="0">
              <a:lnSpc>
                <a:spcPct val="100000"/>
              </a:lnSpc>
              <a:spcBef>
                <a:spcPts val="0"/>
              </a:spcBef>
              <a:spcAft>
                <a:spcPts val="600"/>
              </a:spcAft>
              <a:buClr>
                <a:schemeClr val="lt1"/>
              </a:buClr>
              <a:buSzPts val="2875"/>
              <a:buChar char="•"/>
            </a:pPr>
            <a:r>
              <a:rPr lang="en-US" sz="1765" dirty="0"/>
              <a:t>We used Kaggle’s Company Bankruptcy Dataset which contained data from the Taiwan Economic Journal for the years 1999-2009 </a:t>
            </a:r>
            <a:r>
              <a:rPr lang="en-US" sz="1765" dirty="0">
                <a:hlinkClick r:id="rId3"/>
              </a:rPr>
              <a:t>(Link)</a:t>
            </a:r>
            <a:endParaRPr lang="en-US" sz="1765" dirty="0"/>
          </a:p>
          <a:p>
            <a:pPr marL="228600" lvl="0" indent="-206374" algn="l" rtl="0">
              <a:lnSpc>
                <a:spcPct val="100000"/>
              </a:lnSpc>
              <a:spcBef>
                <a:spcPts val="0"/>
              </a:spcBef>
              <a:spcAft>
                <a:spcPts val="0"/>
              </a:spcAft>
              <a:buClr>
                <a:schemeClr val="lt1"/>
              </a:buClr>
              <a:buSzPts val="2875"/>
              <a:buChar char="•"/>
            </a:pPr>
            <a:r>
              <a:rPr lang="en-US" sz="1765" dirty="0"/>
              <a:t>Our </a:t>
            </a:r>
            <a:r>
              <a:rPr lang="en-US" sz="1765" b="1" dirty="0">
                <a:solidFill>
                  <a:srgbClr val="C2E191"/>
                </a:solidFill>
              </a:rPr>
              <a:t>initial dataset </a:t>
            </a:r>
            <a:r>
              <a:rPr lang="en-US" sz="1765" dirty="0"/>
              <a:t>contained</a:t>
            </a:r>
            <a:r>
              <a:rPr lang="en-US" sz="1765" b="1" dirty="0"/>
              <a:t> 6,819 records</a:t>
            </a:r>
            <a:r>
              <a:rPr lang="en-US" sz="1765" dirty="0"/>
              <a:t> with </a:t>
            </a:r>
            <a:r>
              <a:rPr lang="en-US" sz="1765" b="1" dirty="0"/>
              <a:t>95 predictor variables,</a:t>
            </a:r>
            <a:r>
              <a:rPr lang="en-US" sz="1765" dirty="0"/>
              <a:t> </a:t>
            </a:r>
            <a:r>
              <a:rPr lang="en-US" sz="1765" b="1" dirty="0"/>
              <a:t>220 cases </a:t>
            </a:r>
            <a:r>
              <a:rPr lang="en-US" sz="1765" dirty="0"/>
              <a:t>resulting in</a:t>
            </a:r>
            <a:r>
              <a:rPr lang="en-US" sz="1765" b="1" dirty="0"/>
              <a:t> bankruptcy </a:t>
            </a:r>
            <a:r>
              <a:rPr lang="en-US" sz="1765" dirty="0"/>
              <a:t>and </a:t>
            </a:r>
            <a:r>
              <a:rPr lang="en-US" sz="1765" b="1" dirty="0"/>
              <a:t>6,559 cases </a:t>
            </a:r>
            <a:r>
              <a:rPr lang="en-US" sz="1765" dirty="0"/>
              <a:t>resulting in</a:t>
            </a:r>
            <a:r>
              <a:rPr lang="en-US" sz="1765" b="1" dirty="0"/>
              <a:t> no bankruptcy.</a:t>
            </a:r>
            <a:endParaRPr sz="2320" dirty="0"/>
          </a:p>
          <a:p>
            <a:pPr marL="228600" lvl="0" indent="-206374" algn="l" rtl="0">
              <a:lnSpc>
                <a:spcPct val="100000"/>
              </a:lnSpc>
              <a:spcBef>
                <a:spcPts val="900"/>
              </a:spcBef>
              <a:spcAft>
                <a:spcPts val="0"/>
              </a:spcAft>
              <a:buClr>
                <a:schemeClr val="lt1"/>
              </a:buClr>
              <a:buSzPts val="2875"/>
              <a:buChar char="•"/>
            </a:pPr>
            <a:r>
              <a:rPr lang="en-US" sz="1765" b="1" dirty="0">
                <a:solidFill>
                  <a:srgbClr val="C2E191"/>
                </a:solidFill>
              </a:rPr>
              <a:t>After performing Stepwise Regression</a:t>
            </a:r>
            <a:r>
              <a:rPr lang="en-US" sz="1765" dirty="0"/>
              <a:t>, we reduced the number of predictor variables from </a:t>
            </a:r>
            <a:r>
              <a:rPr lang="en-US" sz="1765" b="1" dirty="0"/>
              <a:t>95</a:t>
            </a:r>
            <a:r>
              <a:rPr lang="en-US" sz="1765" dirty="0"/>
              <a:t> to </a:t>
            </a:r>
            <a:r>
              <a:rPr lang="en-US" sz="1765" b="1" dirty="0"/>
              <a:t>12</a:t>
            </a:r>
            <a:r>
              <a:rPr lang="en-US" sz="1765" dirty="0"/>
              <a:t>, not including our target variable.</a:t>
            </a:r>
            <a:endParaRPr sz="2320" dirty="0"/>
          </a:p>
          <a:p>
            <a:pPr marL="228600" lvl="0" indent="-206374" algn="l" rtl="0">
              <a:lnSpc>
                <a:spcPct val="100000"/>
              </a:lnSpc>
              <a:spcBef>
                <a:spcPts val="900"/>
              </a:spcBef>
              <a:spcAft>
                <a:spcPts val="0"/>
              </a:spcAft>
              <a:buClr>
                <a:schemeClr val="lt1"/>
              </a:buClr>
              <a:buSzPts val="2875"/>
              <a:buChar char="•"/>
            </a:pPr>
            <a:r>
              <a:rPr lang="en-US" sz="1765" b="1" dirty="0">
                <a:solidFill>
                  <a:srgbClr val="C2E191"/>
                </a:solidFill>
              </a:rPr>
              <a:t>After</a:t>
            </a:r>
            <a:r>
              <a:rPr lang="en-US" sz="1765" dirty="0"/>
              <a:t> </a:t>
            </a:r>
            <a:r>
              <a:rPr lang="en-US" sz="1765" b="1" dirty="0">
                <a:solidFill>
                  <a:srgbClr val="C2E191"/>
                </a:solidFill>
              </a:rPr>
              <a:t>improving the balance </a:t>
            </a:r>
            <a:r>
              <a:rPr lang="en-US" sz="1765" dirty="0"/>
              <a:t>of our dataset and recognizing our 1,500-case minimum, our dataset contained </a:t>
            </a:r>
            <a:r>
              <a:rPr lang="en-US" sz="1765" b="1" dirty="0"/>
              <a:t>1,500 records</a:t>
            </a:r>
            <a:r>
              <a:rPr lang="en-US" sz="1765" dirty="0"/>
              <a:t> with </a:t>
            </a:r>
            <a:r>
              <a:rPr lang="en-US" sz="1765" b="1" dirty="0"/>
              <a:t>220</a:t>
            </a:r>
            <a:r>
              <a:rPr lang="en-US" sz="1765" dirty="0"/>
              <a:t> of them resulting in bankruptcy and </a:t>
            </a:r>
            <a:r>
              <a:rPr lang="en-US" sz="1765" b="1" dirty="0"/>
              <a:t>1,280</a:t>
            </a:r>
            <a:r>
              <a:rPr lang="en-US" sz="1765" dirty="0"/>
              <a:t> of them resulting in no bankruptcy. </a:t>
            </a:r>
            <a:endParaRPr sz="2320" dirty="0"/>
          </a:p>
          <a:p>
            <a:pPr marL="228600" lvl="0" indent="-206374" algn="l" rtl="0">
              <a:lnSpc>
                <a:spcPct val="100000"/>
              </a:lnSpc>
              <a:spcBef>
                <a:spcPts val="900"/>
              </a:spcBef>
              <a:spcAft>
                <a:spcPts val="0"/>
              </a:spcAft>
              <a:buClr>
                <a:schemeClr val="lt1"/>
              </a:buClr>
              <a:buSzPts val="2875"/>
              <a:buChar char="•"/>
            </a:pPr>
            <a:r>
              <a:rPr lang="en-US" sz="1765" b="1" dirty="0">
                <a:solidFill>
                  <a:srgbClr val="C2E191"/>
                </a:solidFill>
              </a:rPr>
              <a:t>After removing outliers</a:t>
            </a:r>
            <a:r>
              <a:rPr lang="en-US" sz="1765" dirty="0"/>
              <a:t>, our dataset contained </a:t>
            </a:r>
            <a:r>
              <a:rPr lang="en-US" sz="1765" b="1" dirty="0"/>
              <a:t>195 (13%) </a:t>
            </a:r>
            <a:r>
              <a:rPr lang="en-US" sz="1765" dirty="0"/>
              <a:t>cases resulting in bankruptcy and </a:t>
            </a:r>
            <a:r>
              <a:rPr lang="en-US" sz="1765" b="1" dirty="0"/>
              <a:t>1,305 (87%) </a:t>
            </a:r>
            <a:r>
              <a:rPr lang="en-US" sz="1765" dirty="0"/>
              <a:t>resulting in no bankruptcy.  Our dataset is highly imbalanced, which must be taken into consideration when running models and interpreting performance statistics.</a:t>
            </a:r>
            <a:endParaRPr sz="2320" dirty="0"/>
          </a:p>
          <a:p>
            <a:pPr marL="228600" lvl="0" indent="-206374" algn="l" rtl="0">
              <a:lnSpc>
                <a:spcPct val="100000"/>
              </a:lnSpc>
              <a:spcBef>
                <a:spcPts val="900"/>
              </a:spcBef>
              <a:spcAft>
                <a:spcPts val="0"/>
              </a:spcAft>
              <a:buClr>
                <a:schemeClr val="lt1"/>
              </a:buClr>
              <a:buSzPts val="2875"/>
              <a:buChar char="•"/>
            </a:pPr>
            <a:r>
              <a:rPr lang="en-US" sz="1765" b="1" dirty="0">
                <a:solidFill>
                  <a:srgbClr val="C2E191"/>
                </a:solidFill>
              </a:rPr>
              <a:t>After viewing the summary statistics, distributions and correlations of our predictor variables,</a:t>
            </a:r>
            <a:r>
              <a:rPr lang="en-US" sz="1765" dirty="0"/>
              <a:t> we performed natural log transformations on two of our variables, significantly reducing their skewness.</a:t>
            </a:r>
            <a:endParaRPr sz="1765" dirty="0"/>
          </a:p>
          <a:p>
            <a:pPr marL="0" lvl="0" indent="0" algn="l" rtl="0">
              <a:lnSpc>
                <a:spcPct val="100000"/>
              </a:lnSpc>
              <a:spcBef>
                <a:spcPts val="900"/>
              </a:spcBef>
              <a:spcAft>
                <a:spcPts val="900"/>
              </a:spcAft>
              <a:buSzPts val="2081"/>
              <a:buNone/>
            </a:pPr>
            <a:endParaRPr sz="1665" dirty="0"/>
          </a:p>
        </p:txBody>
      </p:sp>
      <p:sp>
        <p:nvSpPr>
          <p:cNvPr id="270" name="Google Shape;270;p4"/>
          <p:cNvSpPr txBox="1"/>
          <p:nvPr/>
        </p:nvSpPr>
        <p:spPr>
          <a:xfrm>
            <a:off x="1938125" y="5833450"/>
            <a:ext cx="54993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wentieth Century"/>
              <a:ea typeface="Twentieth Century"/>
              <a:cs typeface="Twentieth Century"/>
              <a:sym typeface="Twentieth Century"/>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5"/>
          <p:cNvSpPr txBox="1">
            <a:spLocks noGrp="1"/>
          </p:cNvSpPr>
          <p:nvPr>
            <p:ph type="title"/>
          </p:nvPr>
        </p:nvSpPr>
        <p:spPr>
          <a:xfrm>
            <a:off x="1141413" y="389918"/>
            <a:ext cx="9906000" cy="591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Twentieth Century"/>
              <a:buNone/>
            </a:pPr>
            <a:r>
              <a:rPr lang="en-US"/>
              <a:t>UNDERSTANDING THE DATASET</a:t>
            </a:r>
            <a:endParaRPr/>
          </a:p>
        </p:txBody>
      </p:sp>
      <p:graphicFrame>
        <p:nvGraphicFramePr>
          <p:cNvPr id="276" name="Google Shape;276;p5"/>
          <p:cNvGraphicFramePr/>
          <p:nvPr/>
        </p:nvGraphicFramePr>
        <p:xfrm>
          <a:off x="804896" y="981222"/>
          <a:ext cx="10579050" cy="5267375"/>
        </p:xfrm>
        <a:graphic>
          <a:graphicData uri="http://schemas.openxmlformats.org/drawingml/2006/table">
            <a:tbl>
              <a:tblPr bandRow="1">
                <a:noFill/>
                <a:tableStyleId>{17CEC147-B328-4171-AE45-03AFC541AE51}</a:tableStyleId>
              </a:tblPr>
              <a:tblGrid>
                <a:gridCol w="2238675">
                  <a:extLst>
                    <a:ext uri="{9D8B030D-6E8A-4147-A177-3AD203B41FA5}">
                      <a16:colId xmlns:a16="http://schemas.microsoft.com/office/drawing/2014/main" val="20000"/>
                    </a:ext>
                  </a:extLst>
                </a:gridCol>
                <a:gridCol w="1353600">
                  <a:extLst>
                    <a:ext uri="{9D8B030D-6E8A-4147-A177-3AD203B41FA5}">
                      <a16:colId xmlns:a16="http://schemas.microsoft.com/office/drawing/2014/main" val="20001"/>
                    </a:ext>
                  </a:extLst>
                </a:gridCol>
                <a:gridCol w="4841800">
                  <a:extLst>
                    <a:ext uri="{9D8B030D-6E8A-4147-A177-3AD203B41FA5}">
                      <a16:colId xmlns:a16="http://schemas.microsoft.com/office/drawing/2014/main" val="20002"/>
                    </a:ext>
                  </a:extLst>
                </a:gridCol>
                <a:gridCol w="2144975">
                  <a:extLst>
                    <a:ext uri="{9D8B030D-6E8A-4147-A177-3AD203B41FA5}">
                      <a16:colId xmlns:a16="http://schemas.microsoft.com/office/drawing/2014/main" val="20003"/>
                    </a:ext>
                  </a:extLst>
                </a:gridCol>
              </a:tblGrid>
              <a:tr h="470375">
                <a:tc>
                  <a:txBody>
                    <a:bodyPr/>
                    <a:lstStyle/>
                    <a:p>
                      <a:pPr marL="0" marR="0" lvl="0" indent="0" algn="ctr" rtl="0">
                        <a:lnSpc>
                          <a:spcPct val="107000"/>
                        </a:lnSpc>
                        <a:spcBef>
                          <a:spcPts val="0"/>
                        </a:spcBef>
                        <a:spcAft>
                          <a:spcPts val="0"/>
                        </a:spcAft>
                        <a:buClr>
                          <a:srgbClr val="000000"/>
                        </a:buClr>
                        <a:buSzPts val="1400"/>
                        <a:buFont typeface="Arial"/>
                        <a:buNone/>
                      </a:pPr>
                      <a:r>
                        <a:rPr lang="en-US" sz="1400" b="1" u="none" strike="noStrike" cap="none">
                          <a:solidFill>
                            <a:schemeClr val="lt1"/>
                          </a:solidFill>
                          <a:latin typeface="Twentieth Century"/>
                          <a:ea typeface="Twentieth Century"/>
                          <a:cs typeface="Twentieth Century"/>
                          <a:sym typeface="Twentieth Century"/>
                        </a:rPr>
                        <a:t>Attribute Name</a:t>
                      </a:r>
                      <a:endParaRPr sz="1100" b="1" u="none" strike="noStrike" cap="none">
                        <a:solidFill>
                          <a:schemeClr val="lt1"/>
                        </a:solidFill>
                        <a:latin typeface="Twentieth Century"/>
                        <a:ea typeface="Twentieth Century"/>
                        <a:cs typeface="Twentieth Century"/>
                        <a:sym typeface="Twentieth Century"/>
                      </a:endParaRPr>
                    </a:p>
                  </a:txBody>
                  <a:tcPr marL="46175" marR="46175" marT="0" marB="0" anchor="b">
                    <a:solidFill>
                      <a:schemeClr val="dk2"/>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en-US" sz="1400" b="1" u="none" strike="noStrike" cap="none">
                          <a:solidFill>
                            <a:schemeClr val="lt1"/>
                          </a:solidFill>
                          <a:latin typeface="Twentieth Century"/>
                          <a:ea typeface="Twentieth Century"/>
                          <a:cs typeface="Twentieth Century"/>
                          <a:sym typeface="Twentieth Century"/>
                        </a:rPr>
                        <a:t>Variable Type</a:t>
                      </a:r>
                      <a:endParaRPr sz="1100" b="1" u="none" strike="noStrike" cap="none">
                        <a:solidFill>
                          <a:schemeClr val="lt1"/>
                        </a:solidFill>
                        <a:latin typeface="Twentieth Century"/>
                        <a:ea typeface="Twentieth Century"/>
                        <a:cs typeface="Twentieth Century"/>
                        <a:sym typeface="Twentieth Century"/>
                      </a:endParaRPr>
                    </a:p>
                  </a:txBody>
                  <a:tcPr marL="46175" marR="46175" marT="0" marB="0" anchor="b">
                    <a:solidFill>
                      <a:schemeClr val="dk2"/>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en-US" sz="1400" b="1" u="none" strike="noStrike" cap="none">
                          <a:solidFill>
                            <a:schemeClr val="lt1"/>
                          </a:solidFill>
                          <a:latin typeface="Twentieth Century"/>
                          <a:ea typeface="Twentieth Century"/>
                          <a:cs typeface="Twentieth Century"/>
                          <a:sym typeface="Twentieth Century"/>
                        </a:rPr>
                        <a:t>Definition</a:t>
                      </a:r>
                      <a:endParaRPr sz="1100" b="1" u="none" strike="noStrike" cap="none">
                        <a:solidFill>
                          <a:schemeClr val="lt1"/>
                        </a:solidFill>
                        <a:latin typeface="Twentieth Century"/>
                        <a:ea typeface="Twentieth Century"/>
                        <a:cs typeface="Twentieth Century"/>
                        <a:sym typeface="Twentieth Century"/>
                      </a:endParaRPr>
                    </a:p>
                  </a:txBody>
                  <a:tcPr marL="46175" marR="46175" marT="0" marB="0" anchor="b">
                    <a:solidFill>
                      <a:schemeClr val="dk2"/>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en-US" sz="1400" b="1" u="none" strike="noStrike" cap="none">
                          <a:solidFill>
                            <a:schemeClr val="lt1"/>
                          </a:solidFill>
                          <a:latin typeface="Twentieth Century"/>
                          <a:ea typeface="Twentieth Century"/>
                          <a:cs typeface="Twentieth Century"/>
                          <a:sym typeface="Twentieth Century"/>
                        </a:rPr>
                        <a:t>Formula</a:t>
                      </a:r>
                      <a:r>
                        <a:rPr lang="en-US" sz="1100" b="1" u="none" strike="noStrike" cap="none">
                          <a:solidFill>
                            <a:schemeClr val="lt1"/>
                          </a:solidFill>
                          <a:latin typeface="Twentieth Century"/>
                          <a:ea typeface="Twentieth Century"/>
                          <a:cs typeface="Twentieth Century"/>
                          <a:sym typeface="Twentieth Century"/>
                        </a:rPr>
                        <a:t> (if applicable)</a:t>
                      </a:r>
                      <a:endParaRPr sz="1400" u="none" strike="noStrike" cap="none">
                        <a:solidFill>
                          <a:schemeClr val="lt1"/>
                        </a:solidFill>
                      </a:endParaRPr>
                    </a:p>
                  </a:txBody>
                  <a:tcPr marL="46175" marR="46175" marT="0" marB="0" anchor="b">
                    <a:solidFill>
                      <a:schemeClr val="dk2"/>
                    </a:solidFill>
                  </a:tcPr>
                </a:tc>
                <a:extLst>
                  <a:ext uri="{0D108BD9-81ED-4DB2-BD59-A6C34878D82A}">
                    <a16:rowId xmlns:a16="http://schemas.microsoft.com/office/drawing/2014/main" val="10000"/>
                  </a:ext>
                </a:extLst>
              </a:tr>
              <a:tr h="460800">
                <a:tc>
                  <a:txBody>
                    <a:bodyPr/>
                    <a:lstStyle/>
                    <a:p>
                      <a:pPr marL="0" marR="0" lvl="0" indent="0" algn="l" rtl="0">
                        <a:lnSpc>
                          <a:spcPct val="107000"/>
                        </a:lnSpc>
                        <a:spcBef>
                          <a:spcPts val="0"/>
                        </a:spcBef>
                        <a:spcAft>
                          <a:spcPts val="0"/>
                        </a:spcAft>
                        <a:buClr>
                          <a:srgbClr val="000000"/>
                        </a:buClr>
                        <a:buSzPts val="1100"/>
                        <a:buFont typeface="Arial"/>
                        <a:buNone/>
                      </a:pPr>
                      <a:r>
                        <a:rPr lang="en-US" sz="1200" b="1" u="none" strike="noStrike" cap="none">
                          <a:solidFill>
                            <a:schemeClr val="dk2"/>
                          </a:solidFill>
                          <a:latin typeface="Twentieth Century"/>
                          <a:ea typeface="Twentieth Century"/>
                          <a:cs typeface="Twentieth Century"/>
                          <a:sym typeface="Twentieth Century"/>
                        </a:rPr>
                        <a:t>*Bankrupt_Flag</a:t>
                      </a:r>
                      <a:endParaRPr sz="1150" b="1" u="none" strike="noStrike" cap="none">
                        <a:solidFill>
                          <a:schemeClr val="dk2"/>
                        </a:solidFill>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450" u="none" strike="noStrike" cap="none">
                          <a:latin typeface="Twentieth Century"/>
                          <a:ea typeface="Twentieth Century"/>
                          <a:cs typeface="Twentieth Century"/>
                          <a:sym typeface="Twentieth Century"/>
                        </a:rPr>
                        <a:t>binary</a:t>
                      </a:r>
                      <a:endParaRPr sz="14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l" rtl="0">
                        <a:lnSpc>
                          <a:spcPct val="107000"/>
                        </a:lnSpc>
                        <a:spcBef>
                          <a:spcPts val="0"/>
                        </a:spcBef>
                        <a:spcAft>
                          <a:spcPts val="0"/>
                        </a:spcAft>
                        <a:buClr>
                          <a:srgbClr val="000000"/>
                        </a:buClr>
                        <a:buSzPts val="1050"/>
                        <a:buFont typeface="Arial"/>
                        <a:buNone/>
                      </a:pPr>
                      <a:r>
                        <a:rPr lang="en-US" sz="1250" u="none" strike="noStrike" cap="none">
                          <a:latin typeface="Twentieth Century"/>
                          <a:ea typeface="Twentieth Century"/>
                          <a:cs typeface="Twentieth Century"/>
                          <a:sym typeface="Twentieth Century"/>
                        </a:rPr>
                        <a:t>Target/Response binary variable; value of 1 indicates bankruptcy, value of 0 indicates no bankruptcy.</a:t>
                      </a:r>
                      <a:endParaRPr sz="12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endParaRPr sz="1350" u="none" strike="noStrike" cap="none">
                        <a:latin typeface="Twentieth Century"/>
                        <a:ea typeface="Twentieth Century"/>
                        <a:cs typeface="Twentieth Century"/>
                        <a:sym typeface="Twentieth Century"/>
                      </a:endParaRPr>
                    </a:p>
                  </a:txBody>
                  <a:tcPr marL="46175" marR="46175" marT="0" marB="0" anchor="b"/>
                </a:tc>
                <a:extLst>
                  <a:ext uri="{0D108BD9-81ED-4DB2-BD59-A6C34878D82A}">
                    <a16:rowId xmlns:a16="http://schemas.microsoft.com/office/drawing/2014/main" val="10001"/>
                  </a:ext>
                </a:extLst>
              </a:tr>
              <a:tr h="417275">
                <a:tc>
                  <a:txBody>
                    <a:bodyPr/>
                    <a:lstStyle/>
                    <a:p>
                      <a:pPr marL="0" marR="0" lvl="0" indent="0" algn="l" rtl="0">
                        <a:lnSpc>
                          <a:spcPct val="107000"/>
                        </a:lnSpc>
                        <a:spcBef>
                          <a:spcPts val="0"/>
                        </a:spcBef>
                        <a:spcAft>
                          <a:spcPts val="0"/>
                        </a:spcAft>
                        <a:buClr>
                          <a:srgbClr val="000000"/>
                        </a:buClr>
                        <a:buSzPts val="1050"/>
                        <a:buFont typeface="Arial"/>
                        <a:buNone/>
                      </a:pPr>
                      <a:r>
                        <a:rPr lang="en-US" sz="1150" b="1" u="none" strike="noStrike" cap="none">
                          <a:solidFill>
                            <a:schemeClr val="dk2"/>
                          </a:solidFill>
                          <a:latin typeface="Twentieth Century"/>
                          <a:ea typeface="Twentieth Century"/>
                          <a:cs typeface="Twentieth Century"/>
                          <a:sym typeface="Twentieth Century"/>
                        </a:rPr>
                        <a:t>ROA</a:t>
                      </a:r>
                      <a:endParaRPr sz="1150" b="1" u="none" strike="noStrike" cap="none">
                        <a:solidFill>
                          <a:schemeClr val="dk2"/>
                        </a:solidFill>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450" u="none" strike="noStrike" cap="none">
                          <a:latin typeface="Twentieth Century"/>
                          <a:ea typeface="Twentieth Century"/>
                          <a:cs typeface="Twentieth Century"/>
                          <a:sym typeface="Twentieth Century"/>
                        </a:rPr>
                        <a:t>continuous</a:t>
                      </a:r>
                      <a:endParaRPr sz="14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l" rtl="0">
                        <a:lnSpc>
                          <a:spcPct val="107000"/>
                        </a:lnSpc>
                        <a:spcBef>
                          <a:spcPts val="0"/>
                        </a:spcBef>
                        <a:spcAft>
                          <a:spcPts val="0"/>
                        </a:spcAft>
                        <a:buClr>
                          <a:srgbClr val="000000"/>
                        </a:buClr>
                        <a:buSzPts val="1050"/>
                        <a:buFont typeface="Arial"/>
                        <a:buNone/>
                      </a:pPr>
                      <a:r>
                        <a:rPr lang="en-US" sz="1250" u="none" strike="noStrike" cap="none">
                          <a:latin typeface="Twentieth Century"/>
                          <a:ea typeface="Twentieth Century"/>
                          <a:cs typeface="Twentieth Century"/>
                          <a:sym typeface="Twentieth Century"/>
                        </a:rPr>
                        <a:t>Return on Total Assets, calculated before interest and depreciation after tax.</a:t>
                      </a:r>
                      <a:endParaRPr sz="12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endParaRPr sz="1350" u="none" strike="noStrike" cap="none">
                        <a:latin typeface="Twentieth Century"/>
                        <a:ea typeface="Twentieth Century"/>
                        <a:cs typeface="Twentieth Century"/>
                        <a:sym typeface="Twentieth Century"/>
                      </a:endParaRPr>
                    </a:p>
                  </a:txBody>
                  <a:tcPr marL="46175" marR="46175" marT="0" marB="0" anchor="b"/>
                </a:tc>
                <a:extLst>
                  <a:ext uri="{0D108BD9-81ED-4DB2-BD59-A6C34878D82A}">
                    <a16:rowId xmlns:a16="http://schemas.microsoft.com/office/drawing/2014/main" val="10002"/>
                  </a:ext>
                </a:extLst>
              </a:tr>
              <a:tr h="447300">
                <a:tc>
                  <a:txBody>
                    <a:bodyPr/>
                    <a:lstStyle/>
                    <a:p>
                      <a:pPr marL="0" marR="0" lvl="0" indent="0" algn="l" rtl="0">
                        <a:lnSpc>
                          <a:spcPct val="107000"/>
                        </a:lnSpc>
                        <a:spcBef>
                          <a:spcPts val="0"/>
                        </a:spcBef>
                        <a:spcAft>
                          <a:spcPts val="0"/>
                        </a:spcAft>
                        <a:buClr>
                          <a:srgbClr val="000000"/>
                        </a:buClr>
                        <a:buSzPts val="1050"/>
                        <a:buFont typeface="Arial"/>
                        <a:buNone/>
                      </a:pPr>
                      <a:r>
                        <a:rPr lang="en-US" sz="1150" b="1" u="none" strike="noStrike" cap="none">
                          <a:solidFill>
                            <a:schemeClr val="dk2"/>
                          </a:solidFill>
                          <a:latin typeface="Twentieth Century"/>
                          <a:ea typeface="Twentieth Century"/>
                          <a:cs typeface="Twentieth Century"/>
                          <a:sym typeface="Twentieth Century"/>
                        </a:rPr>
                        <a:t>Persistent EPS 4Q</a:t>
                      </a:r>
                      <a:endParaRPr sz="1150" b="1" u="none" strike="noStrike" cap="none">
                        <a:solidFill>
                          <a:schemeClr val="dk2"/>
                        </a:solidFill>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450" u="none" strike="noStrike" cap="none">
                          <a:latin typeface="Twentieth Century"/>
                          <a:ea typeface="Twentieth Century"/>
                          <a:cs typeface="Twentieth Century"/>
                          <a:sym typeface="Twentieth Century"/>
                        </a:rPr>
                        <a:t>continuous</a:t>
                      </a:r>
                      <a:endParaRPr sz="14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l" rtl="0">
                        <a:lnSpc>
                          <a:spcPct val="107000"/>
                        </a:lnSpc>
                        <a:spcBef>
                          <a:spcPts val="0"/>
                        </a:spcBef>
                        <a:spcAft>
                          <a:spcPts val="0"/>
                        </a:spcAft>
                        <a:buClr>
                          <a:srgbClr val="000000"/>
                        </a:buClr>
                        <a:buSzPts val="1050"/>
                        <a:buFont typeface="Arial"/>
                        <a:buNone/>
                      </a:pPr>
                      <a:r>
                        <a:rPr lang="en-US" sz="1250" u="none" strike="noStrike" cap="none">
                          <a:latin typeface="Twentieth Century"/>
                          <a:ea typeface="Twentieth Century"/>
                          <a:cs typeface="Twentieth Century"/>
                          <a:sym typeface="Twentieth Century"/>
                        </a:rPr>
                        <a:t>Persistent Earned Per Share (EPS)  in the last four seasons; calculated as earnings per share minus net income.</a:t>
                      </a:r>
                      <a:endParaRPr sz="12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350" u="none" strike="noStrike" cap="none">
                          <a:latin typeface="Twentieth Century"/>
                          <a:ea typeface="Twentieth Century"/>
                          <a:cs typeface="Twentieth Century"/>
                          <a:sym typeface="Twentieth Century"/>
                        </a:rPr>
                        <a:t>EPS – Net Income</a:t>
                      </a:r>
                      <a:endParaRPr sz="1350" u="none" strike="noStrike" cap="none">
                        <a:latin typeface="Twentieth Century"/>
                        <a:ea typeface="Twentieth Century"/>
                        <a:cs typeface="Twentieth Century"/>
                        <a:sym typeface="Twentieth Century"/>
                      </a:endParaRPr>
                    </a:p>
                  </a:txBody>
                  <a:tcPr marL="46175" marR="46175" marT="0" marB="0" anchor="b"/>
                </a:tc>
                <a:extLst>
                  <a:ext uri="{0D108BD9-81ED-4DB2-BD59-A6C34878D82A}">
                    <a16:rowId xmlns:a16="http://schemas.microsoft.com/office/drawing/2014/main" val="10003"/>
                  </a:ext>
                </a:extLst>
              </a:tr>
              <a:tr h="500800">
                <a:tc>
                  <a:txBody>
                    <a:bodyPr/>
                    <a:lstStyle/>
                    <a:p>
                      <a:pPr marL="0" marR="0" lvl="0" indent="0" algn="l" rtl="0">
                        <a:lnSpc>
                          <a:spcPct val="107000"/>
                        </a:lnSpc>
                        <a:spcBef>
                          <a:spcPts val="0"/>
                        </a:spcBef>
                        <a:spcAft>
                          <a:spcPts val="0"/>
                        </a:spcAft>
                        <a:buClr>
                          <a:srgbClr val="000000"/>
                        </a:buClr>
                        <a:buSzPts val="1050"/>
                        <a:buFont typeface="Arial"/>
                        <a:buNone/>
                      </a:pPr>
                      <a:r>
                        <a:rPr lang="en-US" sz="1150" b="1" u="none" strike="noStrike" cap="none">
                          <a:solidFill>
                            <a:schemeClr val="dk2"/>
                          </a:solidFill>
                          <a:latin typeface="Twentieth Century"/>
                          <a:ea typeface="Twentieth Century"/>
                          <a:cs typeface="Twentieth Century"/>
                          <a:sym typeface="Twentieth Century"/>
                        </a:rPr>
                        <a:t>Total Debt/Total Net Worth</a:t>
                      </a:r>
                      <a:endParaRPr sz="1150" b="1" u="none" strike="noStrike" cap="none">
                        <a:solidFill>
                          <a:schemeClr val="dk2"/>
                        </a:solidFill>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450" u="none" strike="noStrike" cap="none">
                          <a:latin typeface="Twentieth Century"/>
                          <a:ea typeface="Twentieth Century"/>
                          <a:cs typeface="Twentieth Century"/>
                          <a:sym typeface="Twentieth Century"/>
                        </a:rPr>
                        <a:t>continuous</a:t>
                      </a:r>
                      <a:endParaRPr sz="14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l" rtl="0">
                        <a:lnSpc>
                          <a:spcPct val="107000"/>
                        </a:lnSpc>
                        <a:spcBef>
                          <a:spcPts val="0"/>
                        </a:spcBef>
                        <a:spcAft>
                          <a:spcPts val="0"/>
                        </a:spcAft>
                        <a:buClr>
                          <a:srgbClr val="000000"/>
                        </a:buClr>
                        <a:buSzPts val="1050"/>
                        <a:buFont typeface="Arial"/>
                        <a:buNone/>
                      </a:pPr>
                      <a:r>
                        <a:rPr lang="en-US" sz="1250" u="none" strike="noStrike" cap="none">
                          <a:latin typeface="Twentieth Century"/>
                          <a:ea typeface="Twentieth Century"/>
                          <a:cs typeface="Twentieth Century"/>
                          <a:sym typeface="Twentieth Century"/>
                        </a:rPr>
                        <a:t>A ratio of total liability over total equity; calculated as total liability divided by equity ratio.</a:t>
                      </a:r>
                      <a:endParaRPr sz="12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350" u="none" strike="noStrike" cap="none">
                          <a:latin typeface="Twentieth Century"/>
                          <a:ea typeface="Twentieth Century"/>
                          <a:cs typeface="Twentieth Century"/>
                          <a:sym typeface="Twentieth Century"/>
                        </a:rPr>
                        <a:t>Total Liability / Equity Ratio</a:t>
                      </a:r>
                      <a:endParaRPr sz="1350" u="none" strike="noStrike" cap="none">
                        <a:latin typeface="Twentieth Century"/>
                        <a:ea typeface="Twentieth Century"/>
                        <a:cs typeface="Twentieth Century"/>
                        <a:sym typeface="Twentieth Century"/>
                      </a:endParaRPr>
                    </a:p>
                  </a:txBody>
                  <a:tcPr marL="46175" marR="46175" marT="0" marB="0" anchor="b"/>
                </a:tc>
                <a:extLst>
                  <a:ext uri="{0D108BD9-81ED-4DB2-BD59-A6C34878D82A}">
                    <a16:rowId xmlns:a16="http://schemas.microsoft.com/office/drawing/2014/main" val="10004"/>
                  </a:ext>
                </a:extLst>
              </a:tr>
              <a:tr h="492950">
                <a:tc>
                  <a:txBody>
                    <a:bodyPr/>
                    <a:lstStyle/>
                    <a:p>
                      <a:pPr marL="0" marR="0" lvl="0" indent="0" algn="l" rtl="0">
                        <a:lnSpc>
                          <a:spcPct val="107000"/>
                        </a:lnSpc>
                        <a:spcBef>
                          <a:spcPts val="0"/>
                        </a:spcBef>
                        <a:spcAft>
                          <a:spcPts val="0"/>
                        </a:spcAft>
                        <a:buClr>
                          <a:srgbClr val="000000"/>
                        </a:buClr>
                        <a:buSzPts val="1050"/>
                        <a:buFont typeface="Arial"/>
                        <a:buNone/>
                      </a:pPr>
                      <a:r>
                        <a:rPr lang="en-US" sz="1150" b="1" u="none" strike="noStrike" cap="none">
                          <a:solidFill>
                            <a:schemeClr val="dk2"/>
                          </a:solidFill>
                          <a:latin typeface="Twentieth Century"/>
                          <a:ea typeface="Twentieth Century"/>
                          <a:cs typeface="Twentieth Century"/>
                          <a:sym typeface="Twentieth Century"/>
                        </a:rPr>
                        <a:t>Debt Ratio</a:t>
                      </a:r>
                      <a:endParaRPr sz="1150" b="1" u="none" strike="noStrike" cap="none">
                        <a:solidFill>
                          <a:schemeClr val="dk2"/>
                        </a:solidFill>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450" u="none" strike="noStrike" cap="none">
                          <a:latin typeface="Twentieth Century"/>
                          <a:ea typeface="Twentieth Century"/>
                          <a:cs typeface="Twentieth Century"/>
                          <a:sym typeface="Twentieth Century"/>
                        </a:rPr>
                        <a:t>continuous</a:t>
                      </a:r>
                      <a:endParaRPr sz="14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l" rtl="0">
                        <a:lnSpc>
                          <a:spcPct val="107000"/>
                        </a:lnSpc>
                        <a:spcBef>
                          <a:spcPts val="0"/>
                        </a:spcBef>
                        <a:spcAft>
                          <a:spcPts val="0"/>
                        </a:spcAft>
                        <a:buClr>
                          <a:srgbClr val="000000"/>
                        </a:buClr>
                        <a:buSzPts val="1050"/>
                        <a:buFont typeface="Arial"/>
                        <a:buNone/>
                      </a:pPr>
                      <a:r>
                        <a:rPr lang="en-US" sz="1250" u="none" strike="noStrike" cap="none">
                          <a:latin typeface="Twentieth Century"/>
                          <a:ea typeface="Twentieth Century"/>
                          <a:cs typeface="Twentieth Century"/>
                          <a:sym typeface="Twentieth Century"/>
                        </a:rPr>
                        <a:t>A ratio of liability over total assets (%); calculated as liability divided by total assets.</a:t>
                      </a:r>
                      <a:endParaRPr sz="12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350" u="none" strike="noStrike" cap="none">
                          <a:latin typeface="Twentieth Century"/>
                          <a:ea typeface="Twentieth Century"/>
                          <a:cs typeface="Twentieth Century"/>
                          <a:sym typeface="Twentieth Century"/>
                        </a:rPr>
                        <a:t>Liability / Total Assets</a:t>
                      </a:r>
                      <a:endParaRPr sz="1350" u="none" strike="noStrike" cap="none">
                        <a:latin typeface="Twentieth Century"/>
                        <a:ea typeface="Twentieth Century"/>
                        <a:cs typeface="Twentieth Century"/>
                        <a:sym typeface="Twentieth Century"/>
                      </a:endParaRPr>
                    </a:p>
                  </a:txBody>
                  <a:tcPr marL="46175" marR="46175" marT="0" marB="0" anchor="b"/>
                </a:tc>
                <a:extLst>
                  <a:ext uri="{0D108BD9-81ED-4DB2-BD59-A6C34878D82A}">
                    <a16:rowId xmlns:a16="http://schemas.microsoft.com/office/drawing/2014/main" val="10005"/>
                  </a:ext>
                </a:extLst>
              </a:tr>
              <a:tr h="450675">
                <a:tc>
                  <a:txBody>
                    <a:bodyPr/>
                    <a:lstStyle/>
                    <a:p>
                      <a:pPr marL="0" marR="0" lvl="0" indent="0" algn="l" rtl="0">
                        <a:lnSpc>
                          <a:spcPct val="107000"/>
                        </a:lnSpc>
                        <a:spcBef>
                          <a:spcPts val="0"/>
                        </a:spcBef>
                        <a:spcAft>
                          <a:spcPts val="0"/>
                        </a:spcAft>
                        <a:buClr>
                          <a:srgbClr val="000000"/>
                        </a:buClr>
                        <a:buSzPts val="1050"/>
                        <a:buFont typeface="Arial"/>
                        <a:buNone/>
                      </a:pPr>
                      <a:r>
                        <a:rPr lang="en-US" sz="1150" b="1" u="none" strike="noStrike" cap="none">
                          <a:solidFill>
                            <a:schemeClr val="dk2"/>
                          </a:solidFill>
                          <a:latin typeface="Twentieth Century"/>
                          <a:ea typeface="Twentieth Century"/>
                          <a:cs typeface="Twentieth Century"/>
                          <a:sym typeface="Twentieth Century"/>
                        </a:rPr>
                        <a:t>Inv_AR_NV</a:t>
                      </a:r>
                      <a:endParaRPr sz="1150" b="1" u="none" strike="noStrike" cap="none">
                        <a:solidFill>
                          <a:schemeClr val="dk2"/>
                        </a:solidFill>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450" u="none" strike="noStrike" cap="none">
                          <a:latin typeface="Twentieth Century"/>
                          <a:ea typeface="Twentieth Century"/>
                          <a:cs typeface="Twentieth Century"/>
                          <a:sym typeface="Twentieth Century"/>
                        </a:rPr>
                        <a:t>continuous</a:t>
                      </a:r>
                      <a:endParaRPr sz="14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l" rtl="0">
                        <a:lnSpc>
                          <a:spcPct val="107000"/>
                        </a:lnSpc>
                        <a:spcBef>
                          <a:spcPts val="0"/>
                        </a:spcBef>
                        <a:spcAft>
                          <a:spcPts val="0"/>
                        </a:spcAft>
                        <a:buClr>
                          <a:srgbClr val="000000"/>
                        </a:buClr>
                        <a:buSzPts val="1050"/>
                        <a:buFont typeface="Arial"/>
                        <a:buNone/>
                      </a:pPr>
                      <a:r>
                        <a:rPr lang="en-US" sz="1250" u="none" strike="noStrike" cap="none">
                          <a:latin typeface="Twentieth Century"/>
                          <a:ea typeface="Twentieth Century"/>
                          <a:cs typeface="Twentieth Century"/>
                          <a:sym typeface="Twentieth Century"/>
                        </a:rPr>
                        <a:t>Inventory and Accounts Receivable over Net Value; calculated by adding Inventory to Accounts Receivable and dividing the sum by Equity.</a:t>
                      </a:r>
                      <a:endParaRPr sz="12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350" u="none" strike="noStrike" cap="none">
                          <a:latin typeface="Twentieth Century"/>
                          <a:ea typeface="Twentieth Century"/>
                          <a:cs typeface="Twentieth Century"/>
                          <a:sym typeface="Twentieth Century"/>
                        </a:rPr>
                        <a:t>(Inventory + Accounts Receivables) / Equity</a:t>
                      </a:r>
                      <a:endParaRPr sz="1350" u="none" strike="noStrike" cap="none">
                        <a:latin typeface="Twentieth Century"/>
                        <a:ea typeface="Twentieth Century"/>
                        <a:cs typeface="Twentieth Century"/>
                        <a:sym typeface="Twentieth Century"/>
                      </a:endParaRPr>
                    </a:p>
                  </a:txBody>
                  <a:tcPr marL="46175" marR="46175" marT="0" marB="0" anchor="b"/>
                </a:tc>
                <a:extLst>
                  <a:ext uri="{0D108BD9-81ED-4DB2-BD59-A6C34878D82A}">
                    <a16:rowId xmlns:a16="http://schemas.microsoft.com/office/drawing/2014/main" val="10006"/>
                  </a:ext>
                </a:extLst>
              </a:tr>
              <a:tr h="266850">
                <a:tc>
                  <a:txBody>
                    <a:bodyPr/>
                    <a:lstStyle/>
                    <a:p>
                      <a:pPr marL="0" marR="0" lvl="0" indent="0" algn="l" rtl="0">
                        <a:lnSpc>
                          <a:spcPct val="107000"/>
                        </a:lnSpc>
                        <a:spcBef>
                          <a:spcPts val="0"/>
                        </a:spcBef>
                        <a:spcAft>
                          <a:spcPts val="0"/>
                        </a:spcAft>
                        <a:buClr>
                          <a:srgbClr val="000000"/>
                        </a:buClr>
                        <a:buSzPts val="1050"/>
                        <a:buFont typeface="Arial"/>
                        <a:buNone/>
                      </a:pPr>
                      <a:r>
                        <a:rPr lang="en-US" sz="1150" b="1" u="none" strike="noStrike" cap="none">
                          <a:solidFill>
                            <a:schemeClr val="dk2"/>
                          </a:solidFill>
                          <a:latin typeface="Twentieth Century"/>
                          <a:ea typeface="Twentieth Century"/>
                          <a:cs typeface="Twentieth Century"/>
                          <a:sym typeface="Twentieth Century"/>
                        </a:rPr>
                        <a:t>Total Asset Turnover</a:t>
                      </a:r>
                      <a:endParaRPr sz="1150" b="1" u="none" strike="noStrike" cap="none">
                        <a:solidFill>
                          <a:schemeClr val="dk2"/>
                        </a:solidFill>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450" u="none" strike="noStrike" cap="none">
                          <a:latin typeface="Twentieth Century"/>
                          <a:ea typeface="Twentieth Century"/>
                          <a:cs typeface="Twentieth Century"/>
                          <a:sym typeface="Twentieth Century"/>
                        </a:rPr>
                        <a:t>continuous</a:t>
                      </a:r>
                      <a:endParaRPr sz="14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l" rtl="0">
                        <a:lnSpc>
                          <a:spcPct val="107000"/>
                        </a:lnSpc>
                        <a:spcBef>
                          <a:spcPts val="0"/>
                        </a:spcBef>
                        <a:spcAft>
                          <a:spcPts val="0"/>
                        </a:spcAft>
                        <a:buClr>
                          <a:srgbClr val="000000"/>
                        </a:buClr>
                        <a:buSzPts val="1050"/>
                        <a:buFont typeface="Arial"/>
                        <a:buNone/>
                      </a:pPr>
                      <a:r>
                        <a:rPr lang="en-US" sz="1250" u="none" strike="noStrike" cap="none">
                          <a:latin typeface="Twentieth Century"/>
                          <a:ea typeface="Twentieth Century"/>
                          <a:cs typeface="Twentieth Century"/>
                          <a:sym typeface="Twentieth Century"/>
                        </a:rPr>
                        <a:t>Total asset turnover</a:t>
                      </a:r>
                      <a:endParaRPr sz="12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endParaRPr sz="1350" u="none" strike="noStrike" cap="none">
                        <a:latin typeface="Twentieth Century"/>
                        <a:ea typeface="Twentieth Century"/>
                        <a:cs typeface="Twentieth Century"/>
                        <a:sym typeface="Twentieth Century"/>
                      </a:endParaRPr>
                    </a:p>
                  </a:txBody>
                  <a:tcPr marL="46175" marR="46175" marT="0" marB="0" anchor="b"/>
                </a:tc>
                <a:extLst>
                  <a:ext uri="{0D108BD9-81ED-4DB2-BD59-A6C34878D82A}">
                    <a16:rowId xmlns:a16="http://schemas.microsoft.com/office/drawing/2014/main" val="10007"/>
                  </a:ext>
                </a:extLst>
              </a:tr>
              <a:tr h="285800">
                <a:tc>
                  <a:txBody>
                    <a:bodyPr/>
                    <a:lstStyle/>
                    <a:p>
                      <a:pPr marL="0" marR="0" lvl="0" indent="0" algn="l" rtl="0">
                        <a:lnSpc>
                          <a:spcPct val="107000"/>
                        </a:lnSpc>
                        <a:spcBef>
                          <a:spcPts val="0"/>
                        </a:spcBef>
                        <a:spcAft>
                          <a:spcPts val="0"/>
                        </a:spcAft>
                        <a:buClr>
                          <a:srgbClr val="000000"/>
                        </a:buClr>
                        <a:buSzPts val="1050"/>
                        <a:buFont typeface="Arial"/>
                        <a:buNone/>
                      </a:pPr>
                      <a:r>
                        <a:rPr lang="en-US" sz="1150" b="1" u="none" strike="noStrike" cap="none">
                          <a:solidFill>
                            <a:schemeClr val="dk2"/>
                          </a:solidFill>
                          <a:latin typeface="Twentieth Century"/>
                          <a:ea typeface="Twentieth Century"/>
                          <a:cs typeface="Twentieth Century"/>
                          <a:sym typeface="Twentieth Century"/>
                        </a:rPr>
                        <a:t>Fixed Assets Turnover Frequency</a:t>
                      </a:r>
                      <a:endParaRPr sz="1150" b="1" u="none" strike="noStrike" cap="none">
                        <a:solidFill>
                          <a:schemeClr val="dk2"/>
                        </a:solidFill>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450" u="none" strike="noStrike" cap="none">
                          <a:latin typeface="Twentieth Century"/>
                          <a:ea typeface="Twentieth Century"/>
                          <a:cs typeface="Twentieth Century"/>
                          <a:sym typeface="Twentieth Century"/>
                        </a:rPr>
                        <a:t>continuous</a:t>
                      </a:r>
                      <a:endParaRPr sz="14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l" rtl="0">
                        <a:lnSpc>
                          <a:spcPct val="107000"/>
                        </a:lnSpc>
                        <a:spcBef>
                          <a:spcPts val="0"/>
                        </a:spcBef>
                        <a:spcAft>
                          <a:spcPts val="0"/>
                        </a:spcAft>
                        <a:buClr>
                          <a:srgbClr val="000000"/>
                        </a:buClr>
                        <a:buSzPts val="1050"/>
                        <a:buFont typeface="Arial"/>
                        <a:buNone/>
                      </a:pPr>
                      <a:r>
                        <a:rPr lang="en-US" sz="1250" u="none" strike="noStrike" cap="none">
                          <a:latin typeface="Twentieth Century"/>
                          <a:ea typeface="Twentieth Century"/>
                          <a:cs typeface="Twentieth Century"/>
                          <a:sym typeface="Twentieth Century"/>
                        </a:rPr>
                        <a:t>Fixed assets turnover frequency</a:t>
                      </a:r>
                      <a:endParaRPr sz="12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endParaRPr sz="1350" u="none" strike="noStrike" cap="none">
                        <a:latin typeface="Twentieth Century"/>
                        <a:ea typeface="Twentieth Century"/>
                        <a:cs typeface="Twentieth Century"/>
                        <a:sym typeface="Twentieth Century"/>
                      </a:endParaRPr>
                    </a:p>
                  </a:txBody>
                  <a:tcPr marL="46175" marR="46175" marT="0" marB="0" anchor="b"/>
                </a:tc>
                <a:extLst>
                  <a:ext uri="{0D108BD9-81ED-4DB2-BD59-A6C34878D82A}">
                    <a16:rowId xmlns:a16="http://schemas.microsoft.com/office/drawing/2014/main" val="10008"/>
                  </a:ext>
                </a:extLst>
              </a:tr>
              <a:tr h="286175">
                <a:tc>
                  <a:txBody>
                    <a:bodyPr/>
                    <a:lstStyle/>
                    <a:p>
                      <a:pPr marL="0" marR="0" lvl="0" indent="0" algn="l" rtl="0">
                        <a:lnSpc>
                          <a:spcPct val="107000"/>
                        </a:lnSpc>
                        <a:spcBef>
                          <a:spcPts val="0"/>
                        </a:spcBef>
                        <a:spcAft>
                          <a:spcPts val="0"/>
                        </a:spcAft>
                        <a:buClr>
                          <a:srgbClr val="000000"/>
                        </a:buClr>
                        <a:buSzPts val="1050"/>
                        <a:buFont typeface="Arial"/>
                        <a:buNone/>
                      </a:pPr>
                      <a:r>
                        <a:rPr lang="en-US" sz="1150" b="1" u="none" strike="noStrike" cap="none">
                          <a:solidFill>
                            <a:schemeClr val="dk2"/>
                          </a:solidFill>
                          <a:latin typeface="Twentieth Century"/>
                          <a:ea typeface="Twentieth Century"/>
                          <a:cs typeface="Twentieth Century"/>
                          <a:sym typeface="Twentieth Century"/>
                        </a:rPr>
                        <a:t>Cash/Total Assets</a:t>
                      </a:r>
                      <a:endParaRPr sz="1150" b="1" u="none" strike="noStrike" cap="none">
                        <a:solidFill>
                          <a:schemeClr val="dk2"/>
                        </a:solidFill>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450" u="none" strike="noStrike" cap="none">
                          <a:latin typeface="Twentieth Century"/>
                          <a:ea typeface="Twentieth Century"/>
                          <a:cs typeface="Twentieth Century"/>
                          <a:sym typeface="Twentieth Century"/>
                        </a:rPr>
                        <a:t>continuous</a:t>
                      </a:r>
                      <a:endParaRPr sz="14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l" rtl="0">
                        <a:lnSpc>
                          <a:spcPct val="107000"/>
                        </a:lnSpc>
                        <a:spcBef>
                          <a:spcPts val="0"/>
                        </a:spcBef>
                        <a:spcAft>
                          <a:spcPts val="0"/>
                        </a:spcAft>
                        <a:buClr>
                          <a:srgbClr val="000000"/>
                        </a:buClr>
                        <a:buSzPts val="1050"/>
                        <a:buFont typeface="Arial"/>
                        <a:buNone/>
                      </a:pPr>
                      <a:r>
                        <a:rPr lang="en-US" sz="1250" u="none" strike="noStrike" cap="none">
                          <a:latin typeface="Twentieth Century"/>
                          <a:ea typeface="Twentieth Century"/>
                          <a:cs typeface="Twentieth Century"/>
                          <a:sym typeface="Twentieth Century"/>
                        </a:rPr>
                        <a:t>Cash/(Total Assets) proportion</a:t>
                      </a:r>
                      <a:endParaRPr sz="12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350" u="none" strike="noStrike" cap="none">
                          <a:latin typeface="Twentieth Century"/>
                          <a:ea typeface="Twentieth Century"/>
                          <a:cs typeface="Twentieth Century"/>
                          <a:sym typeface="Twentieth Century"/>
                        </a:rPr>
                        <a:t>Cash / Total Assets</a:t>
                      </a:r>
                      <a:endParaRPr sz="1700" u="none" strike="noStrike" cap="none"/>
                    </a:p>
                  </a:txBody>
                  <a:tcPr marL="46175" marR="46175" marT="0" marB="0" anchor="b"/>
                </a:tc>
                <a:extLst>
                  <a:ext uri="{0D108BD9-81ED-4DB2-BD59-A6C34878D82A}">
                    <a16:rowId xmlns:a16="http://schemas.microsoft.com/office/drawing/2014/main" val="10009"/>
                  </a:ext>
                </a:extLst>
              </a:tr>
              <a:tr h="307975">
                <a:tc>
                  <a:txBody>
                    <a:bodyPr/>
                    <a:lstStyle/>
                    <a:p>
                      <a:pPr marL="0" marR="0" lvl="0" indent="0" algn="l" rtl="0">
                        <a:lnSpc>
                          <a:spcPct val="107000"/>
                        </a:lnSpc>
                        <a:spcBef>
                          <a:spcPts val="0"/>
                        </a:spcBef>
                        <a:spcAft>
                          <a:spcPts val="0"/>
                        </a:spcAft>
                        <a:buClr>
                          <a:srgbClr val="000000"/>
                        </a:buClr>
                        <a:buSzPts val="1050"/>
                        <a:buFont typeface="Arial"/>
                        <a:buNone/>
                      </a:pPr>
                      <a:r>
                        <a:rPr lang="en-US" sz="1150" b="1" u="none" strike="noStrike" cap="none">
                          <a:solidFill>
                            <a:schemeClr val="dk2"/>
                          </a:solidFill>
                          <a:latin typeface="Twentieth Century"/>
                          <a:ea typeface="Twentieth Century"/>
                          <a:cs typeface="Twentieth Century"/>
                          <a:sym typeface="Twentieth Century"/>
                        </a:rPr>
                        <a:t>Current Liabilities/Liability</a:t>
                      </a:r>
                      <a:endParaRPr sz="1150" b="1" u="none" strike="noStrike" cap="none">
                        <a:solidFill>
                          <a:schemeClr val="dk2"/>
                        </a:solidFill>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450" u="none" strike="noStrike" cap="none">
                          <a:latin typeface="Twentieth Century"/>
                          <a:ea typeface="Twentieth Century"/>
                          <a:cs typeface="Twentieth Century"/>
                          <a:sym typeface="Twentieth Century"/>
                        </a:rPr>
                        <a:t>continuous</a:t>
                      </a:r>
                      <a:endParaRPr sz="14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l" rtl="0">
                        <a:lnSpc>
                          <a:spcPct val="107000"/>
                        </a:lnSpc>
                        <a:spcBef>
                          <a:spcPts val="0"/>
                        </a:spcBef>
                        <a:spcAft>
                          <a:spcPts val="0"/>
                        </a:spcAft>
                        <a:buClr>
                          <a:srgbClr val="000000"/>
                        </a:buClr>
                        <a:buSzPts val="1050"/>
                        <a:buFont typeface="Arial"/>
                        <a:buNone/>
                      </a:pPr>
                      <a:r>
                        <a:rPr lang="en-US" sz="1250" u="none" strike="noStrike" cap="none">
                          <a:latin typeface="Twentieth Century"/>
                          <a:ea typeface="Twentieth Century"/>
                          <a:cs typeface="Twentieth Century"/>
                          <a:sym typeface="Twentieth Century"/>
                        </a:rPr>
                        <a:t>Current Liabilities/Liability proportion</a:t>
                      </a:r>
                      <a:endParaRPr sz="12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350" u="none" strike="noStrike" cap="none">
                          <a:latin typeface="Twentieth Century"/>
                          <a:ea typeface="Twentieth Century"/>
                          <a:cs typeface="Twentieth Century"/>
                          <a:sym typeface="Twentieth Century"/>
                        </a:rPr>
                        <a:t>Current Liabilities / Liability</a:t>
                      </a:r>
                      <a:endParaRPr sz="1700" u="none" strike="noStrike" cap="none"/>
                    </a:p>
                  </a:txBody>
                  <a:tcPr marL="46175" marR="46175" marT="0" marB="0" anchor="b"/>
                </a:tc>
                <a:extLst>
                  <a:ext uri="{0D108BD9-81ED-4DB2-BD59-A6C34878D82A}">
                    <a16:rowId xmlns:a16="http://schemas.microsoft.com/office/drawing/2014/main" val="10010"/>
                  </a:ext>
                </a:extLst>
              </a:tr>
              <a:tr h="298300">
                <a:tc>
                  <a:txBody>
                    <a:bodyPr/>
                    <a:lstStyle/>
                    <a:p>
                      <a:pPr marL="0" marR="0" lvl="0" indent="0" algn="l" rtl="0">
                        <a:lnSpc>
                          <a:spcPct val="107000"/>
                        </a:lnSpc>
                        <a:spcBef>
                          <a:spcPts val="0"/>
                        </a:spcBef>
                        <a:spcAft>
                          <a:spcPts val="0"/>
                        </a:spcAft>
                        <a:buClr>
                          <a:srgbClr val="000000"/>
                        </a:buClr>
                        <a:buSzPts val="1050"/>
                        <a:buFont typeface="Arial"/>
                        <a:buNone/>
                      </a:pPr>
                      <a:r>
                        <a:rPr lang="en-US" sz="1150" b="1" u="none" strike="noStrike" cap="none">
                          <a:solidFill>
                            <a:schemeClr val="dk2"/>
                          </a:solidFill>
                          <a:latin typeface="Twentieth Century"/>
                          <a:ea typeface="Twentieth Century"/>
                          <a:cs typeface="Twentieth Century"/>
                          <a:sym typeface="Twentieth Century"/>
                        </a:rPr>
                        <a:t>Cash Turnover Rate</a:t>
                      </a:r>
                      <a:endParaRPr sz="1150" b="1" u="none" strike="noStrike" cap="none">
                        <a:solidFill>
                          <a:schemeClr val="dk2"/>
                        </a:solidFill>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450" u="none" strike="noStrike" cap="none">
                          <a:latin typeface="Twentieth Century"/>
                          <a:ea typeface="Twentieth Century"/>
                          <a:cs typeface="Twentieth Century"/>
                          <a:sym typeface="Twentieth Century"/>
                        </a:rPr>
                        <a:t>continuous</a:t>
                      </a:r>
                      <a:endParaRPr sz="14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l" rtl="0">
                        <a:lnSpc>
                          <a:spcPct val="107000"/>
                        </a:lnSpc>
                        <a:spcBef>
                          <a:spcPts val="0"/>
                        </a:spcBef>
                        <a:spcAft>
                          <a:spcPts val="0"/>
                        </a:spcAft>
                        <a:buClr>
                          <a:srgbClr val="000000"/>
                        </a:buClr>
                        <a:buSzPts val="1050"/>
                        <a:buFont typeface="Arial"/>
                        <a:buNone/>
                      </a:pPr>
                      <a:r>
                        <a:rPr lang="en-US" sz="1250" u="none" strike="noStrike" cap="none">
                          <a:latin typeface="Twentieth Century"/>
                          <a:ea typeface="Twentieth Century"/>
                          <a:cs typeface="Twentieth Century"/>
                          <a:sym typeface="Twentieth Century"/>
                        </a:rPr>
                        <a:t>Cash turnover rate (cash to sales)</a:t>
                      </a:r>
                      <a:endParaRPr sz="12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endParaRPr sz="1350" u="none" strike="noStrike" cap="none">
                        <a:latin typeface="Twentieth Century"/>
                        <a:ea typeface="Twentieth Century"/>
                        <a:cs typeface="Twentieth Century"/>
                        <a:sym typeface="Twentieth Century"/>
                      </a:endParaRPr>
                    </a:p>
                  </a:txBody>
                  <a:tcPr marL="46175" marR="46175" marT="0" marB="0" anchor="b"/>
                </a:tc>
                <a:extLst>
                  <a:ext uri="{0D108BD9-81ED-4DB2-BD59-A6C34878D82A}">
                    <a16:rowId xmlns:a16="http://schemas.microsoft.com/office/drawing/2014/main" val="10011"/>
                  </a:ext>
                </a:extLst>
              </a:tr>
              <a:tr h="296700">
                <a:tc>
                  <a:txBody>
                    <a:bodyPr/>
                    <a:lstStyle/>
                    <a:p>
                      <a:pPr marL="0" marR="0" lvl="0" indent="0" algn="l" rtl="0">
                        <a:lnSpc>
                          <a:spcPct val="107000"/>
                        </a:lnSpc>
                        <a:spcBef>
                          <a:spcPts val="0"/>
                        </a:spcBef>
                        <a:spcAft>
                          <a:spcPts val="0"/>
                        </a:spcAft>
                        <a:buClr>
                          <a:srgbClr val="000000"/>
                        </a:buClr>
                        <a:buSzPts val="1050"/>
                        <a:buFont typeface="Arial"/>
                        <a:buNone/>
                      </a:pPr>
                      <a:r>
                        <a:rPr lang="en-US" sz="1150" b="1" u="none" strike="noStrike" cap="none">
                          <a:solidFill>
                            <a:schemeClr val="dk2"/>
                          </a:solidFill>
                          <a:latin typeface="Twentieth Century"/>
                          <a:ea typeface="Twentieth Century"/>
                          <a:cs typeface="Twentieth Century"/>
                          <a:sym typeface="Twentieth Century"/>
                        </a:rPr>
                        <a:t>Cash Flow to Liability</a:t>
                      </a:r>
                      <a:endParaRPr sz="1150" b="1" u="none" strike="noStrike" cap="none">
                        <a:solidFill>
                          <a:schemeClr val="dk2"/>
                        </a:solidFill>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450" u="none" strike="noStrike" cap="none">
                          <a:latin typeface="Twentieth Century"/>
                          <a:ea typeface="Twentieth Century"/>
                          <a:cs typeface="Twentieth Century"/>
                          <a:sym typeface="Twentieth Century"/>
                        </a:rPr>
                        <a:t>continuous</a:t>
                      </a:r>
                      <a:endParaRPr sz="14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l" rtl="0">
                        <a:lnSpc>
                          <a:spcPct val="107000"/>
                        </a:lnSpc>
                        <a:spcBef>
                          <a:spcPts val="0"/>
                        </a:spcBef>
                        <a:spcAft>
                          <a:spcPts val="0"/>
                        </a:spcAft>
                        <a:buClr>
                          <a:srgbClr val="000000"/>
                        </a:buClr>
                        <a:buSzPts val="1050"/>
                        <a:buFont typeface="Arial"/>
                        <a:buNone/>
                      </a:pPr>
                      <a:r>
                        <a:rPr lang="en-US" sz="1250" u="none" strike="noStrike" cap="none">
                          <a:latin typeface="Twentieth Century"/>
                          <a:ea typeface="Twentieth Century"/>
                          <a:cs typeface="Twentieth Century"/>
                          <a:sym typeface="Twentieth Century"/>
                        </a:rPr>
                        <a:t>Cash Flow to Liability proportion</a:t>
                      </a:r>
                      <a:endParaRPr sz="12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endParaRPr sz="1350" u="none" strike="noStrike" cap="none">
                        <a:latin typeface="Twentieth Century"/>
                        <a:ea typeface="Twentieth Century"/>
                        <a:cs typeface="Twentieth Century"/>
                        <a:sym typeface="Twentieth Century"/>
                      </a:endParaRPr>
                    </a:p>
                  </a:txBody>
                  <a:tcPr marL="46175" marR="46175" marT="0" marB="0" anchor="b"/>
                </a:tc>
                <a:extLst>
                  <a:ext uri="{0D108BD9-81ED-4DB2-BD59-A6C34878D82A}">
                    <a16:rowId xmlns:a16="http://schemas.microsoft.com/office/drawing/2014/main" val="10012"/>
                  </a:ext>
                </a:extLst>
              </a:tr>
              <a:tr h="285400">
                <a:tc>
                  <a:txBody>
                    <a:bodyPr/>
                    <a:lstStyle/>
                    <a:p>
                      <a:pPr marL="0" marR="0" lvl="0" indent="0" algn="l" rtl="0">
                        <a:lnSpc>
                          <a:spcPct val="107000"/>
                        </a:lnSpc>
                        <a:spcBef>
                          <a:spcPts val="0"/>
                        </a:spcBef>
                        <a:spcAft>
                          <a:spcPts val="0"/>
                        </a:spcAft>
                        <a:buClr>
                          <a:srgbClr val="000000"/>
                        </a:buClr>
                        <a:buSzPts val="1050"/>
                        <a:buFont typeface="Arial"/>
                        <a:buNone/>
                      </a:pPr>
                      <a:r>
                        <a:rPr lang="en-US" sz="1150" b="1" u="none" strike="noStrike" cap="none">
                          <a:solidFill>
                            <a:schemeClr val="dk2"/>
                          </a:solidFill>
                          <a:latin typeface="Twentieth Century"/>
                          <a:ea typeface="Twentieth Century"/>
                          <a:cs typeface="Twentieth Century"/>
                          <a:sym typeface="Twentieth Century"/>
                        </a:rPr>
                        <a:t>Net Income to Total Assets</a:t>
                      </a:r>
                      <a:endParaRPr sz="1150" b="1" u="none" strike="noStrike" cap="none">
                        <a:solidFill>
                          <a:schemeClr val="dk2"/>
                        </a:solidFill>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r>
                        <a:rPr lang="en-US" sz="1450" u="none" strike="noStrike" cap="none">
                          <a:latin typeface="Twentieth Century"/>
                          <a:ea typeface="Twentieth Century"/>
                          <a:cs typeface="Twentieth Century"/>
                          <a:sym typeface="Twentieth Century"/>
                        </a:rPr>
                        <a:t>continuous</a:t>
                      </a:r>
                      <a:endParaRPr sz="14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l" rtl="0">
                        <a:lnSpc>
                          <a:spcPct val="107000"/>
                        </a:lnSpc>
                        <a:spcBef>
                          <a:spcPts val="0"/>
                        </a:spcBef>
                        <a:spcAft>
                          <a:spcPts val="0"/>
                        </a:spcAft>
                        <a:buClr>
                          <a:srgbClr val="000000"/>
                        </a:buClr>
                        <a:buSzPts val="1050"/>
                        <a:buFont typeface="Arial"/>
                        <a:buNone/>
                      </a:pPr>
                      <a:r>
                        <a:rPr lang="en-US" sz="1250" u="none" strike="noStrike" cap="none">
                          <a:latin typeface="Twentieth Century"/>
                          <a:ea typeface="Twentieth Century"/>
                          <a:cs typeface="Twentieth Century"/>
                          <a:sym typeface="Twentieth Century"/>
                        </a:rPr>
                        <a:t>Net Income to Total Assets proportion</a:t>
                      </a:r>
                      <a:endParaRPr sz="1250" u="none" strike="noStrike" cap="none">
                        <a:latin typeface="Twentieth Century"/>
                        <a:ea typeface="Twentieth Century"/>
                        <a:cs typeface="Twentieth Century"/>
                        <a:sym typeface="Twentieth Century"/>
                      </a:endParaRPr>
                    </a:p>
                  </a:txBody>
                  <a:tcPr marL="46175" marR="46175" marT="0" marB="0" anchor="b"/>
                </a:tc>
                <a:tc>
                  <a:txBody>
                    <a:bodyPr/>
                    <a:lstStyle/>
                    <a:p>
                      <a:pPr marL="0" marR="0" lvl="0" indent="0" algn="ctr" rtl="0">
                        <a:lnSpc>
                          <a:spcPct val="107000"/>
                        </a:lnSpc>
                        <a:spcBef>
                          <a:spcPts val="0"/>
                        </a:spcBef>
                        <a:spcAft>
                          <a:spcPts val="0"/>
                        </a:spcAft>
                        <a:buClr>
                          <a:srgbClr val="000000"/>
                        </a:buClr>
                        <a:buSzPts val="1050"/>
                        <a:buFont typeface="Arial"/>
                        <a:buNone/>
                      </a:pPr>
                      <a:endParaRPr sz="1350" u="none" strike="noStrike" cap="none">
                        <a:latin typeface="Twentieth Century"/>
                        <a:ea typeface="Twentieth Century"/>
                        <a:cs typeface="Twentieth Century"/>
                        <a:sym typeface="Twentieth Century"/>
                      </a:endParaRPr>
                    </a:p>
                  </a:txBody>
                  <a:tcPr marL="46175" marR="46175" marT="0" marB="0" anchor="b"/>
                </a:tc>
                <a:extLst>
                  <a:ext uri="{0D108BD9-81ED-4DB2-BD59-A6C34878D82A}">
                    <a16:rowId xmlns:a16="http://schemas.microsoft.com/office/drawing/2014/main" val="10013"/>
                  </a:ext>
                </a:extLst>
              </a:tr>
            </a:tbl>
          </a:graphicData>
        </a:graphic>
      </p:graphicFrame>
      <p:sp>
        <p:nvSpPr>
          <p:cNvPr id="277" name="Google Shape;277;p5"/>
          <p:cNvSpPr txBox="1"/>
          <p:nvPr/>
        </p:nvSpPr>
        <p:spPr>
          <a:xfrm>
            <a:off x="1382025" y="6324750"/>
            <a:ext cx="91095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1" u="none" strike="noStrike" cap="none">
                <a:solidFill>
                  <a:srgbClr val="F2F2F2"/>
                </a:solidFill>
                <a:latin typeface="Arial"/>
                <a:ea typeface="Arial"/>
                <a:cs typeface="Arial"/>
                <a:sym typeface="Arial"/>
              </a:rPr>
              <a:t>*For our analysis, Bankrupt_Flag is our target variable, where a value of 1 indicates the company went bankrupt and value of 0 indicates the company did not go bankrupt.</a:t>
            </a:r>
            <a:endParaRPr sz="1100" b="0" i="1"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6"/>
          <p:cNvSpPr txBox="1">
            <a:spLocks noGrp="1"/>
          </p:cNvSpPr>
          <p:nvPr>
            <p:ph type="title"/>
          </p:nvPr>
        </p:nvSpPr>
        <p:spPr>
          <a:xfrm>
            <a:off x="1141425" y="618523"/>
            <a:ext cx="9906000" cy="10449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Twentieth Century"/>
              <a:buNone/>
            </a:pPr>
            <a:r>
              <a:rPr lang="en-US"/>
              <a:t>DATA ANALYSIS: LOGISTIC REGRESSION MODEL</a:t>
            </a:r>
            <a:endParaRPr/>
          </a:p>
        </p:txBody>
      </p:sp>
      <p:sp>
        <p:nvSpPr>
          <p:cNvPr id="283" name="Google Shape;283;p6"/>
          <p:cNvSpPr txBox="1">
            <a:spLocks noGrp="1"/>
          </p:cNvSpPr>
          <p:nvPr>
            <p:ph type="body" idx="1"/>
          </p:nvPr>
        </p:nvSpPr>
        <p:spPr>
          <a:xfrm>
            <a:off x="1141425" y="1702350"/>
            <a:ext cx="7101900" cy="42780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None/>
            </a:pPr>
            <a:r>
              <a:rPr lang="en-US" sz="2900" dirty="0"/>
              <a:t>Results</a:t>
            </a:r>
            <a:endParaRPr sz="2900" dirty="0"/>
          </a:p>
          <a:p>
            <a:pPr marL="228600" lvl="0" indent="-206375" algn="l" rtl="0">
              <a:lnSpc>
                <a:spcPct val="120000"/>
              </a:lnSpc>
              <a:spcBef>
                <a:spcPts val="0"/>
              </a:spcBef>
              <a:spcAft>
                <a:spcPts val="0"/>
              </a:spcAft>
              <a:buSzPts val="2650"/>
              <a:buChar char="•"/>
            </a:pPr>
            <a:r>
              <a:rPr lang="en-US" sz="2800" dirty="0"/>
              <a:t>Significant Variables/Features (with p-values):</a:t>
            </a:r>
            <a:endParaRPr sz="2800" dirty="0"/>
          </a:p>
          <a:p>
            <a:pPr marL="914400" lvl="1" indent="-396875" algn="l" rtl="0">
              <a:lnSpc>
                <a:spcPct val="120000"/>
              </a:lnSpc>
              <a:spcBef>
                <a:spcPts val="0"/>
              </a:spcBef>
              <a:spcAft>
                <a:spcPts val="0"/>
              </a:spcAft>
              <a:buSzPts val="2650"/>
              <a:buChar char="•"/>
            </a:pPr>
            <a:r>
              <a:rPr lang="en-US" sz="24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Cash / Total Assets</a:t>
            </a:r>
            <a:r>
              <a:rPr lang="en-US" sz="2400" dirty="0"/>
              <a:t> (0.00007)</a:t>
            </a:r>
            <a:endParaRPr sz="2400" dirty="0"/>
          </a:p>
          <a:p>
            <a:pPr marL="914400" lvl="1" indent="-396875" algn="l" rtl="0">
              <a:lnSpc>
                <a:spcPct val="120000"/>
              </a:lnSpc>
              <a:spcBef>
                <a:spcPts val="0"/>
              </a:spcBef>
              <a:spcAft>
                <a:spcPts val="0"/>
              </a:spcAft>
              <a:buSzPts val="2650"/>
              <a:buChar char="•"/>
            </a:pPr>
            <a:r>
              <a:rPr lang="en-US" sz="2400" dirty="0"/>
              <a:t>Total Asset Turnover (0.00222)</a:t>
            </a:r>
            <a:endParaRPr sz="2400" dirty="0"/>
          </a:p>
          <a:p>
            <a:pPr marL="914400" lvl="1" indent="-396875" algn="l" rtl="0">
              <a:lnSpc>
                <a:spcPct val="120000"/>
              </a:lnSpc>
              <a:spcBef>
                <a:spcPts val="0"/>
              </a:spcBef>
              <a:spcAft>
                <a:spcPts val="0"/>
              </a:spcAft>
              <a:buSzPts val="2650"/>
              <a:buChar char="•"/>
            </a:pPr>
            <a:r>
              <a:rPr lang="en-US" sz="2400" dirty="0"/>
              <a:t>Persistent EPS 4Q (0.00445)</a:t>
            </a:r>
            <a:endParaRPr sz="2400" dirty="0"/>
          </a:p>
          <a:p>
            <a:pPr marL="914400" lvl="1" indent="-396875" algn="l" rtl="0">
              <a:lnSpc>
                <a:spcPct val="120000"/>
              </a:lnSpc>
              <a:spcBef>
                <a:spcPts val="0"/>
              </a:spcBef>
              <a:spcAft>
                <a:spcPts val="0"/>
              </a:spcAft>
              <a:buSzPts val="2650"/>
              <a:buChar char="•"/>
            </a:pPr>
            <a:r>
              <a:rPr lang="en-US" sz="2400" dirty="0"/>
              <a:t>Cash Turnover Rate (0.03193)</a:t>
            </a:r>
            <a:endParaRPr sz="2400" dirty="0"/>
          </a:p>
          <a:p>
            <a:pPr marL="914400" lvl="1" indent="-396875" algn="l" rtl="0">
              <a:lnSpc>
                <a:spcPct val="120000"/>
              </a:lnSpc>
              <a:spcBef>
                <a:spcPts val="0"/>
              </a:spcBef>
              <a:spcAft>
                <a:spcPts val="0"/>
              </a:spcAft>
              <a:buSzPts val="2650"/>
              <a:buChar char="•"/>
            </a:pPr>
            <a:r>
              <a:rPr lang="en-US" sz="2400" dirty="0"/>
              <a:t>Current Liabilities / Liability (0.07047)</a:t>
            </a:r>
            <a:endParaRPr sz="2400" dirty="0"/>
          </a:p>
        </p:txBody>
      </p:sp>
      <p:graphicFrame>
        <p:nvGraphicFramePr>
          <p:cNvPr id="284" name="Google Shape;284;p6"/>
          <p:cNvGraphicFramePr/>
          <p:nvPr>
            <p:extLst>
              <p:ext uri="{D42A27DB-BD31-4B8C-83A1-F6EECF244321}">
                <p14:modId xmlns:p14="http://schemas.microsoft.com/office/powerpoint/2010/main" val="237134420"/>
              </p:ext>
            </p:extLst>
          </p:nvPr>
        </p:nvGraphicFramePr>
        <p:xfrm>
          <a:off x="8375800" y="1552338"/>
          <a:ext cx="3006125" cy="4428000"/>
        </p:xfrm>
        <a:graphic>
          <a:graphicData uri="http://schemas.openxmlformats.org/drawingml/2006/table">
            <a:tbl>
              <a:tblPr>
                <a:noFill/>
                <a:tableStyleId>{568028B3-714B-4049-B080-8FFABE44B245}</a:tableStyleId>
              </a:tblPr>
              <a:tblGrid>
                <a:gridCol w="1670075">
                  <a:extLst>
                    <a:ext uri="{9D8B030D-6E8A-4147-A177-3AD203B41FA5}">
                      <a16:colId xmlns:a16="http://schemas.microsoft.com/office/drawing/2014/main" val="20000"/>
                    </a:ext>
                  </a:extLst>
                </a:gridCol>
                <a:gridCol w="1336050">
                  <a:extLst>
                    <a:ext uri="{9D8B030D-6E8A-4147-A177-3AD203B41FA5}">
                      <a16:colId xmlns:a16="http://schemas.microsoft.com/office/drawing/2014/main" val="20001"/>
                    </a:ext>
                  </a:extLst>
                </a:gridCol>
              </a:tblGrid>
              <a:tr h="439400">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rgbClr val="F2F2F2"/>
                          </a:solidFill>
                        </a:rPr>
                        <a:t>Metric</a:t>
                      </a:r>
                      <a:endParaRPr sz="1400" b="1" u="none" strike="noStrike" cap="none" dirty="0">
                        <a:solidFill>
                          <a:srgbClr val="F2F2F2"/>
                        </a:solidFill>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dk2"/>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rgbClr val="F2F2F2"/>
                          </a:solidFill>
                        </a:rPr>
                        <a:t>Value</a:t>
                      </a:r>
                      <a:endParaRPr b="1" dirty="0">
                        <a:solidFill>
                          <a:srgbClr val="F2F2F2"/>
                        </a:solidFill>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dk2"/>
                    </a:solidFill>
                  </a:tcPr>
                </a:tc>
                <a:extLst>
                  <a:ext uri="{0D108BD9-81ED-4DB2-BD59-A6C34878D82A}">
                    <a16:rowId xmlns:a16="http://schemas.microsoft.com/office/drawing/2014/main" val="10000"/>
                  </a:ext>
                </a:extLst>
              </a:tr>
              <a:tr h="473225">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a:solidFill>
                            <a:srgbClr val="0B5394"/>
                          </a:solidFill>
                        </a:rPr>
                        <a:t>Accuracy</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91.5%</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1"/>
                  </a:ext>
                </a:extLst>
              </a:tr>
              <a:tr h="473225">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a:solidFill>
                            <a:srgbClr val="0B5394"/>
                          </a:solidFill>
                        </a:rPr>
                        <a:t>Sensitivity</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0.544</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2"/>
                  </a:ext>
                </a:extLst>
              </a:tr>
              <a:tr h="473225">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a:solidFill>
                            <a:srgbClr val="0B5394"/>
                          </a:solidFill>
                        </a:rPr>
                        <a:t>Specificity</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0.970</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3"/>
                  </a:ext>
                </a:extLst>
              </a:tr>
              <a:tr h="473225">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a:solidFill>
                            <a:srgbClr val="0B5394"/>
                          </a:solidFill>
                        </a:rPr>
                        <a:t>Precision</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0.731</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4"/>
                  </a:ext>
                </a:extLst>
              </a:tr>
              <a:tr h="473225">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a:solidFill>
                            <a:srgbClr val="0B5394"/>
                          </a:solidFill>
                        </a:rPr>
                        <a:t>Misclassification</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0.085</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5"/>
                  </a:ext>
                </a:extLst>
              </a:tr>
              <a:tr h="473225">
                <a:tc>
                  <a:txBody>
                    <a:bodyPr/>
                    <a:lstStyle/>
                    <a:p>
                      <a:pPr marL="0" marR="0" lvl="0" indent="0" algn="l" rtl="0">
                        <a:lnSpc>
                          <a:spcPct val="100000"/>
                        </a:lnSpc>
                        <a:spcBef>
                          <a:spcPts val="0"/>
                        </a:spcBef>
                        <a:spcAft>
                          <a:spcPts val="0"/>
                        </a:spcAft>
                        <a:buClr>
                          <a:srgbClr val="000000"/>
                        </a:buClr>
                        <a:buSzPts val="1400"/>
                        <a:buFont typeface="Arial"/>
                        <a:buNone/>
                      </a:pPr>
                      <a:r>
                        <a:rPr lang="en-US" sz="1600">
                          <a:solidFill>
                            <a:srgbClr val="0B5394"/>
                          </a:solidFill>
                        </a:rPr>
                        <a:t>ROC </a:t>
                      </a:r>
                      <a:r>
                        <a:rPr lang="en-US" sz="1600" u="none" strike="noStrike" cap="none">
                          <a:solidFill>
                            <a:srgbClr val="0B5394"/>
                          </a:solidFill>
                        </a:rPr>
                        <a:t>AUC</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0.936</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6"/>
                  </a:ext>
                </a:extLst>
              </a:tr>
              <a:tr h="473225">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a:solidFill>
                            <a:srgbClr val="0B5394"/>
                          </a:solidFill>
                        </a:rPr>
                        <a:t>F1-Score</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0.624</a:t>
                      </a:r>
                      <a:endParaRPr sz="1600">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7"/>
                  </a:ext>
                </a:extLst>
              </a:tr>
              <a:tr h="676025">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dirty="0">
                          <a:solidFill>
                            <a:srgbClr val="0B5394"/>
                          </a:solidFill>
                        </a:rPr>
                        <a:t>R-Square</a:t>
                      </a:r>
                      <a:endParaRPr sz="1600" u="none" strike="noStrike" cap="none" dirty="0">
                        <a:solidFill>
                          <a:srgbClr val="0B5394"/>
                        </a:solidFill>
                      </a:endParaRPr>
                    </a:p>
                    <a:p>
                      <a:pPr marL="0" marR="0" lvl="0" indent="0" algn="l" rtl="0">
                        <a:lnSpc>
                          <a:spcPct val="100000"/>
                        </a:lnSpc>
                        <a:spcBef>
                          <a:spcPts val="0"/>
                        </a:spcBef>
                        <a:spcAft>
                          <a:spcPts val="0"/>
                        </a:spcAft>
                        <a:buClr>
                          <a:srgbClr val="000000"/>
                        </a:buClr>
                        <a:buSzPts val="1400"/>
                        <a:buFont typeface="Arial"/>
                        <a:buNone/>
                      </a:pPr>
                      <a:r>
                        <a:rPr lang="en-US" sz="1600" dirty="0">
                          <a:solidFill>
                            <a:srgbClr val="0B5394"/>
                          </a:solidFill>
                        </a:rPr>
                        <a:t>(Generalized)</a:t>
                      </a:r>
                      <a:endParaRPr sz="1600" dirty="0">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dirty="0">
                          <a:solidFill>
                            <a:srgbClr val="0B5394"/>
                          </a:solidFill>
                        </a:rPr>
                        <a:t>0.559</a:t>
                      </a:r>
                      <a:endParaRPr sz="1600" u="none" strike="noStrike" cap="none" dirty="0">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7"/>
          <p:cNvSpPr txBox="1">
            <a:spLocks noGrp="1"/>
          </p:cNvSpPr>
          <p:nvPr>
            <p:ph type="title"/>
          </p:nvPr>
        </p:nvSpPr>
        <p:spPr>
          <a:xfrm>
            <a:off x="1141425" y="618523"/>
            <a:ext cx="9906000" cy="1053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Twentieth Century"/>
              <a:buNone/>
            </a:pPr>
            <a:r>
              <a:rPr lang="en-US"/>
              <a:t>DATA ANALYSIS: DECISION TREE</a:t>
            </a:r>
            <a:endParaRPr/>
          </a:p>
        </p:txBody>
      </p:sp>
      <p:sp>
        <p:nvSpPr>
          <p:cNvPr id="290" name="Google Shape;290;p7"/>
          <p:cNvSpPr txBox="1">
            <a:spLocks noGrp="1"/>
          </p:cNvSpPr>
          <p:nvPr>
            <p:ph type="body" idx="1"/>
          </p:nvPr>
        </p:nvSpPr>
        <p:spPr>
          <a:xfrm>
            <a:off x="852625" y="1635181"/>
            <a:ext cx="5923500" cy="16905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20000"/>
              </a:lnSpc>
              <a:spcBef>
                <a:spcPts val="0"/>
              </a:spcBef>
              <a:spcAft>
                <a:spcPts val="0"/>
              </a:spcAft>
              <a:buNone/>
            </a:pPr>
            <a:r>
              <a:rPr lang="en-US" sz="2978" dirty="0"/>
              <a:t>Results</a:t>
            </a:r>
            <a:endParaRPr sz="2978" dirty="0"/>
          </a:p>
          <a:p>
            <a:pPr marL="457200" lvl="0" indent="0" algn="l" rtl="0">
              <a:lnSpc>
                <a:spcPct val="120000"/>
              </a:lnSpc>
              <a:spcBef>
                <a:spcPts val="0"/>
              </a:spcBef>
              <a:spcAft>
                <a:spcPts val="0"/>
              </a:spcAft>
              <a:buNone/>
            </a:pPr>
            <a:r>
              <a:rPr lang="en-US" dirty="0"/>
              <a:t>Split History chart shows optimal number of splits at the highest validation model R</a:t>
            </a:r>
            <a:r>
              <a:rPr lang="en-US" baseline="30000" dirty="0"/>
              <a:t>2</a:t>
            </a:r>
            <a:r>
              <a:rPr lang="en-US" dirty="0"/>
              <a:t> value, which was 8 splits.</a:t>
            </a:r>
            <a:endParaRPr dirty="0"/>
          </a:p>
        </p:txBody>
      </p:sp>
      <p:graphicFrame>
        <p:nvGraphicFramePr>
          <p:cNvPr id="291" name="Google Shape;291;p7"/>
          <p:cNvGraphicFramePr/>
          <p:nvPr>
            <p:extLst>
              <p:ext uri="{D42A27DB-BD31-4B8C-83A1-F6EECF244321}">
                <p14:modId xmlns:p14="http://schemas.microsoft.com/office/powerpoint/2010/main" val="1856449542"/>
              </p:ext>
            </p:extLst>
          </p:nvPr>
        </p:nvGraphicFramePr>
        <p:xfrm>
          <a:off x="6881092" y="1681361"/>
          <a:ext cx="4385383" cy="4574655"/>
        </p:xfrm>
        <a:graphic>
          <a:graphicData uri="http://schemas.openxmlformats.org/drawingml/2006/table">
            <a:tbl>
              <a:tblPr>
                <a:noFill/>
                <a:tableStyleId>{568028B3-714B-4049-B080-8FFABE44B245}</a:tableStyleId>
              </a:tblPr>
              <a:tblGrid>
                <a:gridCol w="1686711">
                  <a:extLst>
                    <a:ext uri="{9D8B030D-6E8A-4147-A177-3AD203B41FA5}">
                      <a16:colId xmlns:a16="http://schemas.microsoft.com/office/drawing/2014/main" val="20000"/>
                    </a:ext>
                  </a:extLst>
                </a:gridCol>
                <a:gridCol w="1349336">
                  <a:extLst>
                    <a:ext uri="{9D8B030D-6E8A-4147-A177-3AD203B41FA5}">
                      <a16:colId xmlns:a16="http://schemas.microsoft.com/office/drawing/2014/main" val="20001"/>
                    </a:ext>
                  </a:extLst>
                </a:gridCol>
                <a:gridCol w="1349336">
                  <a:extLst>
                    <a:ext uri="{9D8B030D-6E8A-4147-A177-3AD203B41FA5}">
                      <a16:colId xmlns:a16="http://schemas.microsoft.com/office/drawing/2014/main" val="20002"/>
                    </a:ext>
                  </a:extLst>
                </a:gridCol>
              </a:tblGrid>
              <a:tr h="661725">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rgbClr val="F2F2F2"/>
                          </a:solidFill>
                        </a:rPr>
                        <a:t>Metric</a:t>
                      </a:r>
                      <a:endParaRPr sz="1400" b="1" u="none" strike="noStrike" cap="none" dirty="0">
                        <a:solidFill>
                          <a:srgbClr val="F2F2F2"/>
                        </a:solidFill>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dk2"/>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rgbClr val="F2F2F2"/>
                          </a:solidFill>
                        </a:rPr>
                        <a:t>Value</a:t>
                      </a:r>
                      <a:endParaRPr sz="1400" b="1" u="none" strike="noStrike" cap="none" dirty="0">
                        <a:solidFill>
                          <a:srgbClr val="F2F2F2"/>
                        </a:solidFill>
                      </a:endParaRPr>
                    </a:p>
                    <a:p>
                      <a:pPr marL="0" marR="0" lvl="0" indent="0" algn="ctr" rtl="0">
                        <a:lnSpc>
                          <a:spcPct val="100000"/>
                        </a:lnSpc>
                        <a:spcBef>
                          <a:spcPts val="0"/>
                        </a:spcBef>
                        <a:spcAft>
                          <a:spcPts val="0"/>
                        </a:spcAft>
                        <a:buClr>
                          <a:srgbClr val="000000"/>
                        </a:buClr>
                        <a:buSzPts val="1400"/>
                        <a:buFont typeface="Arial"/>
                        <a:buNone/>
                      </a:pPr>
                      <a:r>
                        <a:rPr lang="en-US" b="1" dirty="0">
                          <a:solidFill>
                            <a:srgbClr val="F2F2F2"/>
                          </a:solidFill>
                        </a:rPr>
                        <a:t>(Training)</a:t>
                      </a:r>
                      <a:endParaRPr b="1" dirty="0">
                        <a:solidFill>
                          <a:srgbClr val="F2F2F2"/>
                        </a:solidFill>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dk2"/>
                    </a:solidFill>
                  </a:tcPr>
                </a:tc>
                <a:tc>
                  <a:txBody>
                    <a:bodyPr/>
                    <a:lstStyle/>
                    <a:p>
                      <a:pPr marL="0" marR="0" lvl="0" indent="0" algn="ctr" rtl="0">
                        <a:lnSpc>
                          <a:spcPct val="100000"/>
                        </a:lnSpc>
                        <a:spcBef>
                          <a:spcPts val="0"/>
                        </a:spcBef>
                        <a:spcAft>
                          <a:spcPts val="0"/>
                        </a:spcAft>
                        <a:buNone/>
                      </a:pPr>
                      <a:r>
                        <a:rPr lang="en-US" b="1" dirty="0">
                          <a:solidFill>
                            <a:srgbClr val="F2F2F2"/>
                          </a:solidFill>
                        </a:rPr>
                        <a:t>Value</a:t>
                      </a:r>
                      <a:endParaRPr b="1" dirty="0">
                        <a:solidFill>
                          <a:srgbClr val="F2F2F2"/>
                        </a:solidFill>
                      </a:endParaRPr>
                    </a:p>
                    <a:p>
                      <a:pPr marL="0" marR="0" lvl="0" indent="0" algn="ctr" rtl="0">
                        <a:lnSpc>
                          <a:spcPct val="100000"/>
                        </a:lnSpc>
                        <a:spcBef>
                          <a:spcPts val="0"/>
                        </a:spcBef>
                        <a:spcAft>
                          <a:spcPts val="0"/>
                        </a:spcAft>
                        <a:buNone/>
                      </a:pPr>
                      <a:r>
                        <a:rPr lang="en-US" b="1" dirty="0">
                          <a:solidFill>
                            <a:srgbClr val="F2F2F2"/>
                          </a:solidFill>
                        </a:rPr>
                        <a:t>(Validation)</a:t>
                      </a:r>
                      <a:endParaRPr b="1" dirty="0">
                        <a:solidFill>
                          <a:srgbClr val="F2F2F2"/>
                        </a:solidFill>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dk2"/>
                    </a:solidFill>
                  </a:tcPr>
                </a:tc>
                <a:extLst>
                  <a:ext uri="{0D108BD9-81ED-4DB2-BD59-A6C34878D82A}">
                    <a16:rowId xmlns:a16="http://schemas.microsoft.com/office/drawing/2014/main" val="10000"/>
                  </a:ext>
                </a:extLst>
              </a:tr>
              <a:tr h="463200">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a:solidFill>
                            <a:srgbClr val="0B5394"/>
                          </a:solidFill>
                        </a:rPr>
                        <a:t>Accuracy</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91.8%</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None/>
                      </a:pPr>
                      <a:r>
                        <a:rPr lang="en-US" sz="1600">
                          <a:solidFill>
                            <a:srgbClr val="0B5394"/>
                          </a:solidFill>
                        </a:rPr>
                        <a:t>92.1%</a:t>
                      </a:r>
                      <a:endParaRPr sz="1600">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1"/>
                  </a:ext>
                </a:extLst>
              </a:tr>
              <a:tr h="463200">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a:solidFill>
                            <a:srgbClr val="0B5394"/>
                          </a:solidFill>
                        </a:rPr>
                        <a:t>Sensitivity</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0.715</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None/>
                      </a:pPr>
                      <a:r>
                        <a:rPr lang="en-US" sz="1600">
                          <a:solidFill>
                            <a:srgbClr val="0B5394"/>
                          </a:solidFill>
                        </a:rPr>
                        <a:t>0.757</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2"/>
                  </a:ext>
                </a:extLst>
              </a:tr>
              <a:tr h="463200">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a:solidFill>
                            <a:srgbClr val="0B5394"/>
                          </a:solidFill>
                        </a:rPr>
                        <a:t>Specificity</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0.948</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None/>
                      </a:pPr>
                      <a:r>
                        <a:rPr lang="en-US" sz="1600">
                          <a:solidFill>
                            <a:srgbClr val="0B5394"/>
                          </a:solidFill>
                        </a:rPr>
                        <a:t>0.947</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3"/>
                  </a:ext>
                </a:extLst>
              </a:tr>
              <a:tr h="463200">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a:solidFill>
                            <a:srgbClr val="0B5394"/>
                          </a:solidFill>
                        </a:rPr>
                        <a:t>Precision</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0.669</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None/>
                      </a:pPr>
                      <a:r>
                        <a:rPr lang="en-US" sz="1600">
                          <a:solidFill>
                            <a:srgbClr val="0B5394"/>
                          </a:solidFill>
                        </a:rPr>
                        <a:t>0.7</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4"/>
                  </a:ext>
                </a:extLst>
              </a:tr>
              <a:tr h="463200">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a:solidFill>
                            <a:srgbClr val="0B5394"/>
                          </a:solidFill>
                        </a:rPr>
                        <a:t>Misclassification</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0.082</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None/>
                      </a:pPr>
                      <a:r>
                        <a:rPr lang="en-US" sz="1600">
                          <a:solidFill>
                            <a:srgbClr val="0B5394"/>
                          </a:solidFill>
                        </a:rPr>
                        <a:t>0.079</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5"/>
                  </a:ext>
                </a:extLst>
              </a:tr>
              <a:tr h="463200">
                <a:tc>
                  <a:txBody>
                    <a:bodyPr/>
                    <a:lstStyle/>
                    <a:p>
                      <a:pPr marL="0" marR="0" lvl="0" indent="0" algn="l" rtl="0">
                        <a:lnSpc>
                          <a:spcPct val="100000"/>
                        </a:lnSpc>
                        <a:spcBef>
                          <a:spcPts val="0"/>
                        </a:spcBef>
                        <a:spcAft>
                          <a:spcPts val="0"/>
                        </a:spcAft>
                        <a:buClr>
                          <a:srgbClr val="000000"/>
                        </a:buClr>
                        <a:buSzPts val="1400"/>
                        <a:buFont typeface="Arial"/>
                        <a:buNone/>
                      </a:pPr>
                      <a:r>
                        <a:rPr lang="en-US" sz="1600">
                          <a:solidFill>
                            <a:srgbClr val="0B5394"/>
                          </a:solidFill>
                        </a:rPr>
                        <a:t>ROC </a:t>
                      </a:r>
                      <a:r>
                        <a:rPr lang="en-US" sz="1600" u="none" strike="noStrike" cap="none">
                          <a:solidFill>
                            <a:srgbClr val="0B5394"/>
                          </a:solidFill>
                        </a:rPr>
                        <a:t>AUC</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0.912</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None/>
                      </a:pPr>
                      <a:r>
                        <a:rPr lang="en-US" sz="1600">
                          <a:solidFill>
                            <a:srgbClr val="0B5394"/>
                          </a:solidFill>
                        </a:rPr>
                        <a:t>0.881</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6"/>
                  </a:ext>
                </a:extLst>
              </a:tr>
              <a:tr h="463200">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a:solidFill>
                            <a:srgbClr val="0B5394"/>
                          </a:solidFill>
                        </a:rPr>
                        <a:t>F1-Score</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0.691</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None/>
                      </a:pPr>
                      <a:r>
                        <a:rPr lang="en-US" sz="1600">
                          <a:solidFill>
                            <a:srgbClr val="0B5394"/>
                          </a:solidFill>
                        </a:rPr>
                        <a:t>0.727</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7"/>
                  </a:ext>
                </a:extLst>
              </a:tr>
              <a:tr h="661725">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dirty="0">
                          <a:solidFill>
                            <a:srgbClr val="0B5394"/>
                          </a:solidFill>
                        </a:rPr>
                        <a:t>R-Square</a:t>
                      </a:r>
                      <a:endParaRPr sz="1600" u="none" strike="noStrike" cap="none" dirty="0">
                        <a:solidFill>
                          <a:srgbClr val="0B5394"/>
                        </a:solidFill>
                      </a:endParaRPr>
                    </a:p>
                    <a:p>
                      <a:pPr marL="0" marR="0" lvl="0" indent="0" algn="l" rtl="0">
                        <a:lnSpc>
                          <a:spcPct val="100000"/>
                        </a:lnSpc>
                        <a:spcBef>
                          <a:spcPts val="0"/>
                        </a:spcBef>
                        <a:spcAft>
                          <a:spcPts val="0"/>
                        </a:spcAft>
                        <a:buClr>
                          <a:srgbClr val="000000"/>
                        </a:buClr>
                        <a:buSzPts val="1400"/>
                        <a:buFont typeface="Arial"/>
                        <a:buNone/>
                      </a:pPr>
                      <a:r>
                        <a:rPr lang="en-US" sz="1600" dirty="0">
                          <a:solidFill>
                            <a:srgbClr val="0B5394"/>
                          </a:solidFill>
                        </a:rPr>
                        <a:t>(Generalized)</a:t>
                      </a:r>
                      <a:endParaRPr sz="1600" dirty="0">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0.541</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None/>
                      </a:pPr>
                      <a:r>
                        <a:rPr lang="en-US" sz="1600" dirty="0">
                          <a:solidFill>
                            <a:srgbClr val="0B5394"/>
                          </a:solidFill>
                        </a:rPr>
                        <a:t>0.518</a:t>
                      </a:r>
                      <a:endParaRPr sz="1600" u="none" strike="noStrike" cap="none" dirty="0">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8"/>
                  </a:ext>
                </a:extLst>
              </a:tr>
            </a:tbl>
          </a:graphicData>
        </a:graphic>
      </p:graphicFrame>
      <p:pic>
        <p:nvPicPr>
          <p:cNvPr id="292" name="Google Shape;292;p7"/>
          <p:cNvPicPr preferRelativeResize="0"/>
          <p:nvPr/>
        </p:nvPicPr>
        <p:blipFill>
          <a:blip r:embed="rId3">
            <a:alphaModFix/>
          </a:blip>
          <a:stretch>
            <a:fillRect/>
          </a:stretch>
        </p:blipFill>
        <p:spPr>
          <a:xfrm>
            <a:off x="1411900" y="3371863"/>
            <a:ext cx="5244689" cy="2875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8"/>
          <p:cNvSpPr txBox="1">
            <a:spLocks noGrp="1"/>
          </p:cNvSpPr>
          <p:nvPr>
            <p:ph type="title"/>
          </p:nvPr>
        </p:nvSpPr>
        <p:spPr>
          <a:xfrm>
            <a:off x="1141425" y="618525"/>
            <a:ext cx="9906000" cy="883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Twentieth Century"/>
              <a:buNone/>
            </a:pPr>
            <a:r>
              <a:rPr lang="en-US"/>
              <a:t>DATA ANALYSIS: *RANDOM FOREST MODELS</a:t>
            </a:r>
            <a:endParaRPr/>
          </a:p>
        </p:txBody>
      </p:sp>
      <p:sp>
        <p:nvSpPr>
          <p:cNvPr id="298" name="Google Shape;298;p8"/>
          <p:cNvSpPr txBox="1">
            <a:spLocks noGrp="1"/>
          </p:cNvSpPr>
          <p:nvPr>
            <p:ph type="body" idx="1"/>
          </p:nvPr>
        </p:nvSpPr>
        <p:spPr>
          <a:xfrm>
            <a:off x="1088977" y="1630850"/>
            <a:ext cx="3140700" cy="19302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20000"/>
              </a:lnSpc>
              <a:spcBef>
                <a:spcPts val="0"/>
              </a:spcBef>
              <a:spcAft>
                <a:spcPts val="0"/>
              </a:spcAft>
              <a:buSzPts val="2250"/>
              <a:buNone/>
            </a:pPr>
            <a:r>
              <a:rPr lang="en-US" sz="1291" b="1" dirty="0">
                <a:solidFill>
                  <a:schemeClr val="dk2"/>
                </a:solidFill>
                <a:latin typeface="Arial"/>
                <a:ea typeface="Arial"/>
                <a:cs typeface="Arial"/>
                <a:sym typeface="Arial"/>
              </a:rPr>
              <a:t>Random Forest w/Standard Partition</a:t>
            </a:r>
            <a:endParaRPr sz="1291" b="1" dirty="0">
              <a:solidFill>
                <a:schemeClr val="dk2"/>
              </a:solidFill>
              <a:latin typeface="Arial"/>
              <a:ea typeface="Arial"/>
              <a:cs typeface="Arial"/>
              <a:sym typeface="Arial"/>
            </a:endParaRPr>
          </a:p>
          <a:p>
            <a:pPr marL="457200" lvl="0" indent="-317500" algn="l" rtl="0">
              <a:lnSpc>
                <a:spcPct val="120000"/>
              </a:lnSpc>
              <a:spcBef>
                <a:spcPts val="0"/>
              </a:spcBef>
              <a:spcAft>
                <a:spcPts val="0"/>
              </a:spcAft>
              <a:buClr>
                <a:schemeClr val="dk2"/>
              </a:buClr>
              <a:buSzPts val="1400"/>
              <a:buChar char="•"/>
            </a:pPr>
            <a:r>
              <a:rPr lang="en-US" sz="1300" i="1" dirty="0">
                <a:solidFill>
                  <a:schemeClr val="dk2"/>
                </a:solidFill>
                <a:latin typeface="Arial"/>
                <a:ea typeface="Arial"/>
                <a:cs typeface="Arial"/>
                <a:sym typeface="Arial"/>
              </a:rPr>
              <a:t>Training Set: 825 cases (55%)</a:t>
            </a:r>
            <a:endParaRPr sz="1300" i="1" dirty="0">
              <a:solidFill>
                <a:schemeClr val="dk2"/>
              </a:solidFill>
              <a:latin typeface="Arial"/>
              <a:ea typeface="Arial"/>
              <a:cs typeface="Arial"/>
              <a:sym typeface="Arial"/>
            </a:endParaRPr>
          </a:p>
          <a:p>
            <a:pPr marL="457200" lvl="0" indent="-311150" algn="l" rtl="0">
              <a:lnSpc>
                <a:spcPct val="120000"/>
              </a:lnSpc>
              <a:spcBef>
                <a:spcPts val="0"/>
              </a:spcBef>
              <a:spcAft>
                <a:spcPts val="0"/>
              </a:spcAft>
              <a:buClr>
                <a:schemeClr val="dk2"/>
              </a:buClr>
              <a:buSzPts val="1300"/>
              <a:buChar char="•"/>
            </a:pPr>
            <a:r>
              <a:rPr lang="en-US" sz="1300" i="1" dirty="0">
                <a:solidFill>
                  <a:schemeClr val="dk2"/>
                </a:solidFill>
                <a:latin typeface="Arial"/>
                <a:ea typeface="Arial"/>
                <a:cs typeface="Arial"/>
                <a:sym typeface="Arial"/>
              </a:rPr>
              <a:t>Validation Set: 225 cases  (15%)</a:t>
            </a:r>
            <a:endParaRPr sz="1300" i="1" dirty="0">
              <a:solidFill>
                <a:schemeClr val="dk2"/>
              </a:solidFill>
              <a:latin typeface="Arial"/>
              <a:ea typeface="Arial"/>
              <a:cs typeface="Arial"/>
              <a:sym typeface="Arial"/>
            </a:endParaRPr>
          </a:p>
          <a:p>
            <a:pPr marL="457200" lvl="0" indent="-307975" algn="l" rtl="0">
              <a:lnSpc>
                <a:spcPct val="120000"/>
              </a:lnSpc>
              <a:spcBef>
                <a:spcPts val="0"/>
              </a:spcBef>
              <a:spcAft>
                <a:spcPts val="0"/>
              </a:spcAft>
              <a:buClr>
                <a:schemeClr val="dk2"/>
              </a:buClr>
              <a:buSzPts val="1250"/>
              <a:buChar char="•"/>
            </a:pPr>
            <a:r>
              <a:rPr lang="en-US" sz="1250" i="1" dirty="0">
                <a:solidFill>
                  <a:schemeClr val="dk2"/>
                </a:solidFill>
                <a:latin typeface="Arial"/>
                <a:ea typeface="Arial"/>
                <a:cs typeface="Arial"/>
                <a:sym typeface="Arial"/>
              </a:rPr>
              <a:t>Test Set:  450 cases (30%)</a:t>
            </a:r>
            <a:endParaRPr sz="1250" i="1" dirty="0">
              <a:solidFill>
                <a:schemeClr val="dk2"/>
              </a:solidFill>
              <a:latin typeface="Arial"/>
              <a:ea typeface="Arial"/>
              <a:cs typeface="Arial"/>
              <a:sym typeface="Arial"/>
            </a:endParaRPr>
          </a:p>
          <a:p>
            <a:pPr marL="0" lvl="0" indent="0" algn="l" rtl="0">
              <a:lnSpc>
                <a:spcPct val="120000"/>
              </a:lnSpc>
              <a:spcBef>
                <a:spcPts val="0"/>
              </a:spcBef>
              <a:spcAft>
                <a:spcPts val="0"/>
              </a:spcAft>
              <a:buSzPts val="2250"/>
              <a:buNone/>
            </a:pPr>
            <a:r>
              <a:rPr lang="en-US" sz="1250" b="1" dirty="0">
                <a:solidFill>
                  <a:schemeClr val="dk2"/>
                </a:solidFill>
                <a:latin typeface="Arial"/>
                <a:ea typeface="Arial"/>
                <a:cs typeface="Arial"/>
                <a:sym typeface="Arial"/>
              </a:rPr>
              <a:t>Random Forest w/Oversampling</a:t>
            </a:r>
            <a:endParaRPr sz="1250" b="1" dirty="0">
              <a:solidFill>
                <a:schemeClr val="dk2"/>
              </a:solidFill>
              <a:latin typeface="Arial"/>
              <a:ea typeface="Arial"/>
              <a:cs typeface="Arial"/>
              <a:sym typeface="Arial"/>
            </a:endParaRPr>
          </a:p>
          <a:p>
            <a:pPr marL="457200" lvl="0" indent="-311150" algn="l" rtl="0">
              <a:lnSpc>
                <a:spcPct val="120000"/>
              </a:lnSpc>
              <a:spcBef>
                <a:spcPts val="0"/>
              </a:spcBef>
              <a:spcAft>
                <a:spcPts val="0"/>
              </a:spcAft>
              <a:buClr>
                <a:schemeClr val="dk2"/>
              </a:buClr>
              <a:buSzPts val="1300"/>
              <a:buChar char="•"/>
            </a:pPr>
            <a:r>
              <a:rPr lang="en-US" sz="1300" i="1" dirty="0">
                <a:solidFill>
                  <a:schemeClr val="dk2"/>
                </a:solidFill>
                <a:latin typeface="Arial"/>
                <a:ea typeface="Arial"/>
                <a:cs typeface="Arial"/>
                <a:sym typeface="Arial"/>
              </a:rPr>
              <a:t>Training Set: 194 cases  (21%)</a:t>
            </a:r>
            <a:endParaRPr sz="1300" i="1" dirty="0">
              <a:solidFill>
                <a:schemeClr val="dk2"/>
              </a:solidFill>
              <a:latin typeface="Arial"/>
              <a:ea typeface="Arial"/>
              <a:cs typeface="Arial"/>
              <a:sym typeface="Arial"/>
            </a:endParaRPr>
          </a:p>
          <a:p>
            <a:pPr marL="457200" lvl="0" indent="-311150" algn="l" rtl="0">
              <a:lnSpc>
                <a:spcPct val="120000"/>
              </a:lnSpc>
              <a:spcBef>
                <a:spcPts val="0"/>
              </a:spcBef>
              <a:spcAft>
                <a:spcPts val="0"/>
              </a:spcAft>
              <a:buClr>
                <a:schemeClr val="dk2"/>
              </a:buClr>
              <a:buSzPts val="1300"/>
              <a:buChar char="•"/>
            </a:pPr>
            <a:r>
              <a:rPr lang="en-US" sz="1300" i="1" dirty="0">
                <a:solidFill>
                  <a:schemeClr val="dk2"/>
                </a:solidFill>
                <a:latin typeface="Arial"/>
                <a:ea typeface="Arial"/>
                <a:cs typeface="Arial"/>
                <a:sym typeface="Arial"/>
              </a:rPr>
              <a:t>Validation Set:  523 cases (55%)</a:t>
            </a:r>
            <a:endParaRPr sz="1300" i="1" dirty="0">
              <a:solidFill>
                <a:schemeClr val="dk2"/>
              </a:solidFill>
              <a:latin typeface="Arial"/>
              <a:ea typeface="Arial"/>
              <a:cs typeface="Arial"/>
              <a:sym typeface="Arial"/>
            </a:endParaRPr>
          </a:p>
          <a:p>
            <a:pPr marL="457200" lvl="0" indent="-311150" algn="l" rtl="0">
              <a:lnSpc>
                <a:spcPct val="120000"/>
              </a:lnSpc>
              <a:spcBef>
                <a:spcPts val="0"/>
              </a:spcBef>
              <a:spcAft>
                <a:spcPts val="0"/>
              </a:spcAft>
              <a:buClr>
                <a:schemeClr val="dk2"/>
              </a:buClr>
              <a:buSzPts val="1300"/>
              <a:buChar char="•"/>
            </a:pPr>
            <a:r>
              <a:rPr lang="en-US" sz="1300" i="1" dirty="0">
                <a:solidFill>
                  <a:schemeClr val="dk2"/>
                </a:solidFill>
                <a:latin typeface="Arial"/>
                <a:ea typeface="Arial"/>
                <a:cs typeface="Arial"/>
                <a:sym typeface="Arial"/>
              </a:rPr>
              <a:t>Test Set:  230 cases  (24%)</a:t>
            </a:r>
            <a:endParaRPr sz="1300" i="1" dirty="0">
              <a:solidFill>
                <a:schemeClr val="dk2"/>
              </a:solidFill>
              <a:latin typeface="Arial"/>
              <a:ea typeface="Arial"/>
              <a:cs typeface="Arial"/>
              <a:sym typeface="Arial"/>
            </a:endParaRPr>
          </a:p>
        </p:txBody>
      </p:sp>
      <p:graphicFrame>
        <p:nvGraphicFramePr>
          <p:cNvPr id="299" name="Google Shape;299;p8"/>
          <p:cNvGraphicFramePr/>
          <p:nvPr>
            <p:extLst>
              <p:ext uri="{D42A27DB-BD31-4B8C-83A1-F6EECF244321}">
                <p14:modId xmlns:p14="http://schemas.microsoft.com/office/powerpoint/2010/main" val="1173515559"/>
              </p:ext>
            </p:extLst>
          </p:nvPr>
        </p:nvGraphicFramePr>
        <p:xfrm>
          <a:off x="4716922" y="1630837"/>
          <a:ext cx="6565647" cy="4391275"/>
        </p:xfrm>
        <a:graphic>
          <a:graphicData uri="http://schemas.openxmlformats.org/drawingml/2006/table">
            <a:tbl>
              <a:tblPr>
                <a:noFill/>
                <a:tableStyleId>{568028B3-714B-4049-B080-8FFABE44B245}</a:tableStyleId>
              </a:tblPr>
              <a:tblGrid>
                <a:gridCol w="2413551">
                  <a:extLst>
                    <a:ext uri="{9D8B030D-6E8A-4147-A177-3AD203B41FA5}">
                      <a16:colId xmlns:a16="http://schemas.microsoft.com/office/drawing/2014/main" val="20000"/>
                    </a:ext>
                  </a:extLst>
                </a:gridCol>
                <a:gridCol w="2170545">
                  <a:extLst>
                    <a:ext uri="{9D8B030D-6E8A-4147-A177-3AD203B41FA5}">
                      <a16:colId xmlns:a16="http://schemas.microsoft.com/office/drawing/2014/main" val="20001"/>
                    </a:ext>
                  </a:extLst>
                </a:gridCol>
                <a:gridCol w="1981551">
                  <a:extLst>
                    <a:ext uri="{9D8B030D-6E8A-4147-A177-3AD203B41FA5}">
                      <a16:colId xmlns:a16="http://schemas.microsoft.com/office/drawing/2014/main" val="20002"/>
                    </a:ext>
                  </a:extLst>
                </a:gridCol>
              </a:tblGrid>
              <a:tr h="1106231">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solidFill>
                          <a:srgbClr val="F2F2F2"/>
                        </a:solidFill>
                      </a:endParaRPr>
                    </a:p>
                    <a:p>
                      <a:pPr marL="0" marR="0" lvl="0" indent="0" algn="l" rtl="0">
                        <a:lnSpc>
                          <a:spcPct val="100000"/>
                        </a:lnSpc>
                        <a:spcBef>
                          <a:spcPts val="0"/>
                        </a:spcBef>
                        <a:spcAft>
                          <a:spcPts val="0"/>
                        </a:spcAft>
                        <a:buClr>
                          <a:srgbClr val="000000"/>
                        </a:buClr>
                        <a:buSzPts val="1400"/>
                        <a:buFont typeface="Arial"/>
                        <a:buNone/>
                      </a:pPr>
                      <a:endParaRPr sz="1400" u="none" strike="noStrike" cap="none" dirty="0">
                        <a:solidFill>
                          <a:srgbClr val="F2F2F2"/>
                        </a:solidFill>
                      </a:endParaRPr>
                    </a:p>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rgbClr val="F2F2F2"/>
                          </a:solidFill>
                        </a:rPr>
                        <a:t>Measure</a:t>
                      </a:r>
                      <a:endParaRPr sz="1400" b="1" u="none" strike="noStrike" cap="none" dirty="0">
                        <a:solidFill>
                          <a:srgbClr val="F2F2F2"/>
                        </a:solidFill>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br>
                        <a:rPr lang="en-US" sz="1400" b="1" u="none" strike="noStrike" cap="none" dirty="0">
                          <a:solidFill>
                            <a:srgbClr val="F2F2F2"/>
                          </a:solidFill>
                        </a:rPr>
                      </a:br>
                      <a:r>
                        <a:rPr lang="en-US" sz="1400" b="1" u="none" strike="noStrike" cap="none" dirty="0">
                          <a:solidFill>
                            <a:srgbClr val="F2F2F2"/>
                          </a:solidFill>
                        </a:rPr>
                        <a:t>Random Forest w/Standard Partition</a:t>
                      </a:r>
                      <a:r>
                        <a:rPr lang="en-US" sz="1400" u="none" strike="noStrike" cap="none" dirty="0">
                          <a:solidFill>
                            <a:srgbClr val="F2F2F2"/>
                          </a:solidFill>
                        </a:rPr>
                        <a:t> </a:t>
                      </a:r>
                      <a:endParaRPr sz="1400" u="none" strike="noStrike" cap="none" dirty="0">
                        <a:solidFill>
                          <a:srgbClr val="F2F2F2"/>
                        </a:solidFill>
                      </a:endParaRPr>
                    </a:p>
                    <a:p>
                      <a:pPr marL="0" marR="0" lvl="0" indent="0" algn="l" rtl="0">
                        <a:lnSpc>
                          <a:spcPct val="100000"/>
                        </a:lnSpc>
                        <a:spcBef>
                          <a:spcPts val="0"/>
                        </a:spcBef>
                        <a:spcAft>
                          <a:spcPts val="0"/>
                        </a:spcAft>
                        <a:buClr>
                          <a:srgbClr val="000000"/>
                        </a:buClr>
                        <a:buSzPts val="1200"/>
                        <a:buFont typeface="Arial"/>
                        <a:buNone/>
                      </a:pPr>
                      <a:r>
                        <a:rPr lang="en-US" sz="1200" i="1" u="none" strike="noStrike" cap="none" dirty="0">
                          <a:solidFill>
                            <a:srgbClr val="F2F2F2"/>
                          </a:solidFill>
                        </a:rPr>
                        <a:t>(Cutoff = 0.13)</a:t>
                      </a:r>
                      <a:endParaRPr sz="1200" i="1" u="none" strike="noStrike" cap="none" dirty="0">
                        <a:solidFill>
                          <a:srgbClr val="F2F2F2"/>
                        </a:solidFill>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solidFill>
                            <a:srgbClr val="F2F2F2"/>
                          </a:solidFill>
                        </a:rPr>
                        <a:t>Random Forest w/Oversampling</a:t>
                      </a:r>
                      <a:r>
                        <a:rPr lang="en-US" sz="1400" u="none" strike="noStrike" cap="none" dirty="0">
                          <a:solidFill>
                            <a:srgbClr val="F2F2F2"/>
                          </a:solidFill>
                        </a:rPr>
                        <a:t> </a:t>
                      </a:r>
                      <a:endParaRPr sz="1400" u="none" strike="noStrike" cap="none" dirty="0">
                        <a:solidFill>
                          <a:srgbClr val="F2F2F2"/>
                        </a:solidFill>
                      </a:endParaRPr>
                    </a:p>
                    <a:p>
                      <a:pPr marL="0" marR="0" lvl="0" indent="0" algn="l" rtl="0">
                        <a:lnSpc>
                          <a:spcPct val="100000"/>
                        </a:lnSpc>
                        <a:spcBef>
                          <a:spcPts val="0"/>
                        </a:spcBef>
                        <a:spcAft>
                          <a:spcPts val="0"/>
                        </a:spcAft>
                        <a:buClr>
                          <a:srgbClr val="000000"/>
                        </a:buClr>
                        <a:buSzPts val="1200"/>
                        <a:buFont typeface="Arial"/>
                        <a:buNone/>
                      </a:pPr>
                      <a:r>
                        <a:rPr lang="en-US" sz="1200" i="1" u="none" strike="noStrike" cap="none" dirty="0">
                          <a:solidFill>
                            <a:srgbClr val="F2F2F2"/>
                          </a:solidFill>
                        </a:rPr>
                        <a:t>(Success Rate = 0.13 </a:t>
                      </a:r>
                      <a:br>
                        <a:rPr lang="en-US" sz="1200" i="1" u="none" strike="noStrike" cap="none" dirty="0">
                          <a:solidFill>
                            <a:srgbClr val="F2F2F2"/>
                          </a:solidFill>
                        </a:rPr>
                      </a:br>
                      <a:r>
                        <a:rPr lang="en-US" sz="1200" i="1" u="none" strike="noStrike" cap="none" dirty="0">
                          <a:solidFill>
                            <a:srgbClr val="F2F2F2"/>
                          </a:solidFill>
                        </a:rPr>
                        <a:t>and Cutoff = 0.5)</a:t>
                      </a:r>
                      <a:endParaRPr sz="1200" i="1" u="none" strike="noStrike" cap="none" dirty="0">
                        <a:solidFill>
                          <a:srgbClr val="F2F2F2"/>
                        </a:solidFill>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dk2"/>
                    </a:solidFill>
                  </a:tcPr>
                </a:tc>
                <a:extLst>
                  <a:ext uri="{0D108BD9-81ED-4DB2-BD59-A6C34878D82A}">
                    <a16:rowId xmlns:a16="http://schemas.microsoft.com/office/drawing/2014/main" val="10000"/>
                  </a:ext>
                </a:extLst>
              </a:tr>
              <a:tr h="469292">
                <a:tc>
                  <a:txBody>
                    <a:bodyPr/>
                    <a:lstStyle/>
                    <a:p>
                      <a:pPr marL="0" marR="0" lvl="0" indent="0" algn="l" rtl="0">
                        <a:lnSpc>
                          <a:spcPct val="100000"/>
                        </a:lnSpc>
                        <a:spcBef>
                          <a:spcPts val="0"/>
                        </a:spcBef>
                        <a:spcAft>
                          <a:spcPts val="0"/>
                        </a:spcAft>
                        <a:buClr>
                          <a:srgbClr val="000000"/>
                        </a:buClr>
                        <a:buSzPts val="1400"/>
                        <a:buFont typeface="Arial"/>
                        <a:buNone/>
                      </a:pPr>
                      <a:r>
                        <a:rPr lang="en-US" sz="1800" u="none" strike="noStrike" cap="none">
                          <a:solidFill>
                            <a:srgbClr val="0B5394"/>
                          </a:solidFill>
                        </a:rPr>
                        <a:t>Accuracy</a:t>
                      </a:r>
                      <a:endParaRPr sz="18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solidFill>
                            <a:srgbClr val="0B5394"/>
                          </a:solidFill>
                        </a:rPr>
                        <a:t>84%  </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solidFill>
                            <a:srgbClr val="0B5394"/>
                          </a:solidFill>
                        </a:rPr>
                        <a:t>76%</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1"/>
                  </a:ext>
                </a:extLst>
              </a:tr>
              <a:tr h="469292">
                <a:tc>
                  <a:txBody>
                    <a:bodyPr/>
                    <a:lstStyle/>
                    <a:p>
                      <a:pPr marL="0" marR="0" lvl="0" indent="0" algn="l" rtl="0">
                        <a:lnSpc>
                          <a:spcPct val="100000"/>
                        </a:lnSpc>
                        <a:spcBef>
                          <a:spcPts val="0"/>
                        </a:spcBef>
                        <a:spcAft>
                          <a:spcPts val="0"/>
                        </a:spcAft>
                        <a:buClr>
                          <a:srgbClr val="000000"/>
                        </a:buClr>
                        <a:buSzPts val="1400"/>
                        <a:buFont typeface="Arial"/>
                        <a:buNone/>
                      </a:pPr>
                      <a:r>
                        <a:rPr lang="en-US" sz="1800" u="none" strike="noStrike" cap="none">
                          <a:solidFill>
                            <a:srgbClr val="0B5394"/>
                          </a:solidFill>
                        </a:rPr>
                        <a:t>Sensitivity</a:t>
                      </a:r>
                      <a:endParaRPr sz="18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solidFill>
                            <a:srgbClr val="0B5394"/>
                          </a:solidFill>
                        </a:rPr>
                        <a:t>0.825</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solidFill>
                            <a:srgbClr val="0B5394"/>
                          </a:solidFill>
                        </a:rPr>
                        <a:t>0.733</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2"/>
                  </a:ext>
                </a:extLst>
              </a:tr>
              <a:tr h="469292">
                <a:tc>
                  <a:txBody>
                    <a:bodyPr/>
                    <a:lstStyle/>
                    <a:p>
                      <a:pPr marL="0" marR="0" lvl="0" indent="0" algn="l" rtl="0">
                        <a:lnSpc>
                          <a:spcPct val="100000"/>
                        </a:lnSpc>
                        <a:spcBef>
                          <a:spcPts val="0"/>
                        </a:spcBef>
                        <a:spcAft>
                          <a:spcPts val="0"/>
                        </a:spcAft>
                        <a:buClr>
                          <a:srgbClr val="000000"/>
                        </a:buClr>
                        <a:buSzPts val="1400"/>
                        <a:buFont typeface="Arial"/>
                        <a:buNone/>
                      </a:pPr>
                      <a:r>
                        <a:rPr lang="en-US" sz="1800" u="none" strike="noStrike" cap="none">
                          <a:solidFill>
                            <a:srgbClr val="0B5394"/>
                          </a:solidFill>
                        </a:rPr>
                        <a:t>Specificity</a:t>
                      </a:r>
                      <a:endParaRPr sz="18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solidFill>
                            <a:srgbClr val="0B5394"/>
                          </a:solidFill>
                        </a:rPr>
                        <a:t>0.842</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solidFill>
                            <a:srgbClr val="0B5394"/>
                          </a:solidFill>
                        </a:rPr>
                        <a:t>0.765</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3"/>
                  </a:ext>
                </a:extLst>
              </a:tr>
              <a:tr h="469292">
                <a:tc>
                  <a:txBody>
                    <a:bodyPr/>
                    <a:lstStyle/>
                    <a:p>
                      <a:pPr marL="0" marR="0" lvl="0" indent="0" algn="l" rtl="0">
                        <a:lnSpc>
                          <a:spcPct val="100000"/>
                        </a:lnSpc>
                        <a:spcBef>
                          <a:spcPts val="0"/>
                        </a:spcBef>
                        <a:spcAft>
                          <a:spcPts val="0"/>
                        </a:spcAft>
                        <a:buClr>
                          <a:srgbClr val="000000"/>
                        </a:buClr>
                        <a:buSzPts val="1400"/>
                        <a:buFont typeface="Arial"/>
                        <a:buNone/>
                      </a:pPr>
                      <a:r>
                        <a:rPr lang="en-US" sz="1800" u="none" strike="noStrike" cap="none">
                          <a:solidFill>
                            <a:srgbClr val="0B5394"/>
                          </a:solidFill>
                        </a:rPr>
                        <a:t>Precision</a:t>
                      </a:r>
                      <a:endParaRPr sz="18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solidFill>
                            <a:srgbClr val="0B5394"/>
                          </a:solidFill>
                        </a:rPr>
                        <a:t>0.431</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solidFill>
                            <a:srgbClr val="0B5394"/>
                          </a:solidFill>
                        </a:rPr>
                        <a:t>0.319</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4"/>
                  </a:ext>
                </a:extLst>
              </a:tr>
              <a:tr h="469292">
                <a:tc>
                  <a:txBody>
                    <a:bodyPr/>
                    <a:lstStyle/>
                    <a:p>
                      <a:pPr marL="0" marR="0" lvl="0" indent="0" algn="l" rtl="0">
                        <a:lnSpc>
                          <a:spcPct val="100000"/>
                        </a:lnSpc>
                        <a:spcBef>
                          <a:spcPts val="0"/>
                        </a:spcBef>
                        <a:spcAft>
                          <a:spcPts val="0"/>
                        </a:spcAft>
                        <a:buClr>
                          <a:srgbClr val="000000"/>
                        </a:buClr>
                        <a:buSzPts val="1400"/>
                        <a:buFont typeface="Arial"/>
                        <a:buNone/>
                      </a:pPr>
                      <a:r>
                        <a:rPr lang="en-US" sz="1800" u="none" strike="noStrike" cap="none">
                          <a:solidFill>
                            <a:srgbClr val="0B5394"/>
                          </a:solidFill>
                        </a:rPr>
                        <a:t>Misclassification</a:t>
                      </a:r>
                      <a:endParaRPr sz="18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solidFill>
                            <a:srgbClr val="0B5394"/>
                          </a:solidFill>
                        </a:rPr>
                        <a:t>0.160</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solidFill>
                            <a:srgbClr val="0B5394"/>
                          </a:solidFill>
                        </a:rPr>
                        <a:t>0.239</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5"/>
                  </a:ext>
                </a:extLst>
              </a:tr>
              <a:tr h="469292">
                <a:tc>
                  <a:txBody>
                    <a:bodyPr/>
                    <a:lstStyle/>
                    <a:p>
                      <a:pPr marL="0" marR="0" lvl="0" indent="0" algn="l" rtl="0">
                        <a:lnSpc>
                          <a:spcPct val="100000"/>
                        </a:lnSpc>
                        <a:spcBef>
                          <a:spcPts val="0"/>
                        </a:spcBef>
                        <a:spcAft>
                          <a:spcPts val="0"/>
                        </a:spcAft>
                        <a:buClr>
                          <a:srgbClr val="000000"/>
                        </a:buClr>
                        <a:buSzPts val="1400"/>
                        <a:buFont typeface="Arial"/>
                        <a:buNone/>
                      </a:pPr>
                      <a:r>
                        <a:rPr lang="en-US" sz="1800" u="none" strike="noStrike" cap="none">
                          <a:solidFill>
                            <a:srgbClr val="0B5394"/>
                          </a:solidFill>
                        </a:rPr>
                        <a:t>AUC</a:t>
                      </a:r>
                      <a:endParaRPr sz="18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solidFill>
                            <a:srgbClr val="0B5394"/>
                          </a:solidFill>
                        </a:rPr>
                        <a:t>0.876</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solidFill>
                            <a:srgbClr val="0B5394"/>
                          </a:solidFill>
                        </a:rPr>
                        <a:t>0.865</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6"/>
                  </a:ext>
                </a:extLst>
              </a:tr>
              <a:tr h="469292">
                <a:tc>
                  <a:txBody>
                    <a:bodyPr/>
                    <a:lstStyle/>
                    <a:p>
                      <a:pPr marL="0" marR="0" lvl="0" indent="0" algn="l" rtl="0">
                        <a:lnSpc>
                          <a:spcPct val="100000"/>
                        </a:lnSpc>
                        <a:spcBef>
                          <a:spcPts val="0"/>
                        </a:spcBef>
                        <a:spcAft>
                          <a:spcPts val="0"/>
                        </a:spcAft>
                        <a:buClr>
                          <a:srgbClr val="000000"/>
                        </a:buClr>
                        <a:buSzPts val="1400"/>
                        <a:buFont typeface="Arial"/>
                        <a:buNone/>
                      </a:pPr>
                      <a:r>
                        <a:rPr lang="en-US" sz="1800" u="none" strike="noStrike" cap="none" dirty="0">
                          <a:solidFill>
                            <a:srgbClr val="0B5394"/>
                          </a:solidFill>
                        </a:rPr>
                        <a:t>F1-Score</a:t>
                      </a:r>
                      <a:endParaRPr sz="1800" u="none" strike="noStrike" cap="none" dirty="0">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solidFill>
                            <a:srgbClr val="0B5394"/>
                          </a:solidFill>
                        </a:rPr>
                        <a:t>0.566</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dirty="0">
                          <a:solidFill>
                            <a:srgbClr val="0B5394"/>
                          </a:solidFill>
                        </a:rPr>
                        <a:t>0.444</a:t>
                      </a:r>
                      <a:endParaRPr sz="1600" u="none" strike="noStrike" cap="none" dirty="0">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7"/>
                  </a:ext>
                </a:extLst>
              </a:tr>
            </a:tbl>
          </a:graphicData>
        </a:graphic>
      </p:graphicFrame>
      <p:sp>
        <p:nvSpPr>
          <p:cNvPr id="300" name="Google Shape;300;p8"/>
          <p:cNvSpPr txBox="1"/>
          <p:nvPr/>
        </p:nvSpPr>
        <p:spPr>
          <a:xfrm>
            <a:off x="5150269" y="5971585"/>
            <a:ext cx="6132300" cy="384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300" b="0" i="1" u="none" strike="noStrike" cap="none" dirty="0">
                <a:solidFill>
                  <a:srgbClr val="B3FFFF"/>
                </a:solidFill>
                <a:latin typeface="Twentieth Century"/>
                <a:ea typeface="Twentieth Century"/>
                <a:cs typeface="Twentieth Century"/>
                <a:sym typeface="Twentieth Century"/>
              </a:rPr>
              <a:t>*Random Forest Models were run using Excel with Analytic Solver software.</a:t>
            </a:r>
            <a:endParaRPr sz="1300" b="0" i="1" u="none" strike="noStrike" cap="none" dirty="0">
              <a:solidFill>
                <a:srgbClr val="B3FFFF"/>
              </a:solidFill>
              <a:latin typeface="Twentieth Century"/>
              <a:ea typeface="Twentieth Century"/>
              <a:cs typeface="Twentieth Century"/>
              <a:sym typeface="Twentieth Century"/>
            </a:endParaRPr>
          </a:p>
        </p:txBody>
      </p:sp>
      <p:sp>
        <p:nvSpPr>
          <p:cNvPr id="301" name="Google Shape;301;p8"/>
          <p:cNvSpPr txBox="1"/>
          <p:nvPr/>
        </p:nvSpPr>
        <p:spPr>
          <a:xfrm>
            <a:off x="1216699" y="3816616"/>
            <a:ext cx="2627100" cy="46163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800" b="0" i="0" u="none" strike="noStrike" cap="none" dirty="0">
                <a:solidFill>
                  <a:schemeClr val="lt1"/>
                </a:solidFill>
                <a:latin typeface="Arial"/>
                <a:ea typeface="Arial"/>
                <a:cs typeface="Arial"/>
                <a:sym typeface="Arial"/>
              </a:rPr>
              <a:t>Important Features:</a:t>
            </a:r>
            <a:endParaRPr sz="1800" b="0" i="0" u="none" strike="noStrike" cap="none" dirty="0">
              <a:solidFill>
                <a:schemeClr val="lt1"/>
              </a:solidFill>
              <a:latin typeface="Arial"/>
              <a:ea typeface="Arial"/>
              <a:cs typeface="Arial"/>
              <a:sym typeface="Arial"/>
            </a:endParaRPr>
          </a:p>
        </p:txBody>
      </p:sp>
      <p:sp>
        <p:nvSpPr>
          <p:cNvPr id="302" name="Google Shape;302;p8"/>
          <p:cNvSpPr txBox="1"/>
          <p:nvPr/>
        </p:nvSpPr>
        <p:spPr>
          <a:xfrm>
            <a:off x="960582" y="4121284"/>
            <a:ext cx="3756341" cy="1415742"/>
          </a:xfrm>
          <a:prstGeom prst="rect">
            <a:avLst/>
          </a:prstGeom>
          <a:noFill/>
          <a:ln>
            <a:noFill/>
          </a:ln>
        </p:spPr>
        <p:txBody>
          <a:bodyPr spcFirstLastPara="1" wrap="square" lIns="91425" tIns="91425" rIns="91425" bIns="91425" anchor="t" anchorCtr="0">
            <a:spAutoFit/>
          </a:bodyPr>
          <a:lstStyle/>
          <a:p>
            <a:pPr marL="457200" marR="0" lvl="0" indent="-311150" algn="l" rtl="0">
              <a:lnSpc>
                <a:spcPct val="100000"/>
              </a:lnSpc>
              <a:spcBef>
                <a:spcPts val="0"/>
              </a:spcBef>
              <a:spcAft>
                <a:spcPts val="0"/>
              </a:spcAft>
              <a:buClr>
                <a:schemeClr val="lt1"/>
              </a:buClr>
              <a:buSzPts val="1300"/>
              <a:buFont typeface="Arial"/>
              <a:buAutoNum type="arabicPeriod"/>
            </a:pPr>
            <a:r>
              <a:rPr lang="en-US" sz="1600" b="0" i="0" u="none" strike="noStrike" cap="none" dirty="0">
                <a:solidFill>
                  <a:schemeClr val="lt1"/>
                </a:solidFill>
                <a:latin typeface="Arial"/>
                <a:ea typeface="Arial"/>
                <a:cs typeface="Arial"/>
                <a:sym typeface="Arial"/>
              </a:rPr>
              <a:t>ROA (0.53)</a:t>
            </a:r>
            <a:endParaRPr sz="1600" b="0" i="0" u="none" strike="noStrike" cap="none" dirty="0">
              <a:solidFill>
                <a:schemeClr val="lt1"/>
              </a:solidFill>
              <a:latin typeface="Arial"/>
              <a:ea typeface="Arial"/>
              <a:cs typeface="Arial"/>
              <a:sym typeface="Arial"/>
            </a:endParaRPr>
          </a:p>
          <a:p>
            <a:pPr marL="457200" marR="0" lvl="0" indent="-311150" algn="l" rtl="0">
              <a:lnSpc>
                <a:spcPct val="100000"/>
              </a:lnSpc>
              <a:spcBef>
                <a:spcPts val="0"/>
              </a:spcBef>
              <a:spcAft>
                <a:spcPts val="0"/>
              </a:spcAft>
              <a:buClr>
                <a:schemeClr val="lt1"/>
              </a:buClr>
              <a:buSzPts val="1300"/>
              <a:buFont typeface="Arial"/>
              <a:buAutoNum type="arabicPeriod"/>
            </a:pPr>
            <a:r>
              <a:rPr lang="en-US" sz="1600" b="0" i="0" u="none" strike="noStrike" cap="none" dirty="0">
                <a:solidFill>
                  <a:schemeClr val="lt1"/>
                </a:solidFill>
                <a:latin typeface="Arial"/>
                <a:ea typeface="Arial"/>
                <a:cs typeface="Arial"/>
                <a:sym typeface="Arial"/>
              </a:rPr>
              <a:t>Total Debt/Total Net Worth (0.32)</a:t>
            </a:r>
            <a:endParaRPr sz="1600" b="0" i="0" u="none" strike="noStrike" cap="none" dirty="0">
              <a:solidFill>
                <a:schemeClr val="lt1"/>
              </a:solidFill>
              <a:latin typeface="Arial"/>
              <a:ea typeface="Arial"/>
              <a:cs typeface="Arial"/>
              <a:sym typeface="Arial"/>
            </a:endParaRPr>
          </a:p>
          <a:p>
            <a:pPr marL="457200" marR="0" lvl="0" indent="-311150" algn="l" rtl="0">
              <a:lnSpc>
                <a:spcPct val="100000"/>
              </a:lnSpc>
              <a:spcBef>
                <a:spcPts val="0"/>
              </a:spcBef>
              <a:spcAft>
                <a:spcPts val="0"/>
              </a:spcAft>
              <a:buClr>
                <a:schemeClr val="lt1"/>
              </a:buClr>
              <a:buSzPts val="1300"/>
              <a:buFont typeface="Arial"/>
              <a:buAutoNum type="arabicPeriod"/>
            </a:pPr>
            <a:r>
              <a:rPr lang="en-US" sz="1600" b="0" i="0" u="none" strike="noStrike" cap="none" dirty="0">
                <a:solidFill>
                  <a:schemeClr val="lt1"/>
                </a:solidFill>
                <a:latin typeface="Arial"/>
                <a:ea typeface="Arial"/>
                <a:cs typeface="Arial"/>
                <a:sym typeface="Arial"/>
              </a:rPr>
              <a:t>Total Asset Turnover (0.30)</a:t>
            </a:r>
            <a:endParaRPr sz="1600" b="0" i="0" u="none" strike="noStrike" cap="none" dirty="0">
              <a:solidFill>
                <a:schemeClr val="lt1"/>
              </a:solidFill>
              <a:latin typeface="Arial"/>
              <a:ea typeface="Arial"/>
              <a:cs typeface="Arial"/>
              <a:sym typeface="Arial"/>
            </a:endParaRPr>
          </a:p>
          <a:p>
            <a:pPr marL="457200" marR="0" lvl="0" indent="-311150" algn="l" rtl="0">
              <a:lnSpc>
                <a:spcPct val="100000"/>
              </a:lnSpc>
              <a:spcBef>
                <a:spcPts val="0"/>
              </a:spcBef>
              <a:spcAft>
                <a:spcPts val="0"/>
              </a:spcAft>
              <a:buClr>
                <a:schemeClr val="lt1"/>
              </a:buClr>
              <a:buSzPts val="1300"/>
              <a:buFont typeface="Arial"/>
              <a:buAutoNum type="arabicPeriod"/>
            </a:pPr>
            <a:r>
              <a:rPr lang="en-US" sz="1600" b="0" i="0" u="none" strike="noStrike" cap="none" dirty="0">
                <a:solidFill>
                  <a:schemeClr val="lt1"/>
                </a:solidFill>
                <a:latin typeface="Arial"/>
                <a:ea typeface="Arial"/>
                <a:cs typeface="Arial"/>
                <a:sym typeface="Arial"/>
              </a:rPr>
              <a:t>Persistent EPS 4Q (0.28)</a:t>
            </a:r>
            <a:endParaRPr sz="1600" b="0" i="0" u="none" strike="noStrike" cap="none" dirty="0">
              <a:solidFill>
                <a:schemeClr val="lt1"/>
              </a:solidFill>
              <a:latin typeface="Arial"/>
              <a:ea typeface="Arial"/>
              <a:cs typeface="Arial"/>
              <a:sym typeface="Arial"/>
            </a:endParaRPr>
          </a:p>
          <a:p>
            <a:pPr marL="457200" marR="0" lvl="0" indent="-311150" algn="l" rtl="0">
              <a:lnSpc>
                <a:spcPct val="100000"/>
              </a:lnSpc>
              <a:spcBef>
                <a:spcPts val="0"/>
              </a:spcBef>
              <a:spcAft>
                <a:spcPts val="0"/>
              </a:spcAft>
              <a:buClr>
                <a:schemeClr val="lt1"/>
              </a:buClr>
              <a:buSzPts val="1300"/>
              <a:buFont typeface="Arial"/>
              <a:buAutoNum type="arabicPeriod"/>
            </a:pPr>
            <a:r>
              <a:rPr lang="en-US" sz="1600" b="0" i="0" u="none" strike="noStrike" cap="none" dirty="0">
                <a:solidFill>
                  <a:schemeClr val="lt1"/>
                </a:solidFill>
                <a:latin typeface="Arial"/>
                <a:ea typeface="Arial"/>
                <a:cs typeface="Arial"/>
                <a:sym typeface="Arial"/>
              </a:rPr>
              <a:t>Cash/Total Assets (0.26)</a:t>
            </a:r>
            <a:endParaRPr sz="1600" b="0" i="0" u="none" strike="noStrike" cap="none" dirty="0">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9"/>
          <p:cNvSpPr txBox="1">
            <a:spLocks noGrp="1"/>
          </p:cNvSpPr>
          <p:nvPr>
            <p:ph type="title"/>
          </p:nvPr>
        </p:nvSpPr>
        <p:spPr>
          <a:xfrm>
            <a:off x="1141425" y="618525"/>
            <a:ext cx="9906000" cy="883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Twentieth Century"/>
              <a:buNone/>
            </a:pPr>
            <a:r>
              <a:rPr lang="en-US"/>
              <a:t>DATA ANALYSIS: *BOOTSTRAP FOREST MODELS</a:t>
            </a:r>
            <a:endParaRPr/>
          </a:p>
        </p:txBody>
      </p:sp>
      <p:sp>
        <p:nvSpPr>
          <p:cNvPr id="308" name="Google Shape;308;p9"/>
          <p:cNvSpPr txBox="1">
            <a:spLocks noGrp="1"/>
          </p:cNvSpPr>
          <p:nvPr>
            <p:ph type="body" idx="1"/>
          </p:nvPr>
        </p:nvSpPr>
        <p:spPr>
          <a:xfrm>
            <a:off x="969819" y="1843286"/>
            <a:ext cx="3388615" cy="2442387"/>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SzPts val="2250"/>
              <a:buNone/>
            </a:pPr>
            <a:r>
              <a:rPr lang="en-US" sz="1600" b="1" dirty="0">
                <a:solidFill>
                  <a:schemeClr val="dk2"/>
                </a:solidFill>
                <a:latin typeface="Arial"/>
                <a:ea typeface="Arial"/>
                <a:cs typeface="Arial"/>
                <a:sym typeface="Arial"/>
              </a:rPr>
              <a:t>Bootstrap Forest w/SMOTE Sampling</a:t>
            </a:r>
            <a:endParaRPr sz="1600" b="1" dirty="0">
              <a:solidFill>
                <a:schemeClr val="dk2"/>
              </a:solidFill>
              <a:latin typeface="Arial"/>
              <a:ea typeface="Arial"/>
              <a:cs typeface="Arial"/>
              <a:sym typeface="Arial"/>
            </a:endParaRPr>
          </a:p>
          <a:p>
            <a:pPr marL="457200" lvl="0" indent="-317500" algn="l" rtl="0">
              <a:lnSpc>
                <a:spcPct val="120000"/>
              </a:lnSpc>
              <a:spcBef>
                <a:spcPts val="600"/>
              </a:spcBef>
              <a:spcAft>
                <a:spcPts val="0"/>
              </a:spcAft>
              <a:buClr>
                <a:schemeClr val="dk2"/>
              </a:buClr>
              <a:buSzPts val="1400"/>
              <a:buChar char="•"/>
            </a:pPr>
            <a:r>
              <a:rPr lang="en-US" sz="1600" i="1" dirty="0">
                <a:solidFill>
                  <a:schemeClr val="dk2"/>
                </a:solidFill>
                <a:latin typeface="Arial"/>
                <a:ea typeface="Arial"/>
                <a:cs typeface="Arial"/>
                <a:sym typeface="Arial"/>
              </a:rPr>
              <a:t>Training Set: 1,050 cases </a:t>
            </a:r>
            <a:endParaRPr sz="1600" i="1" dirty="0">
              <a:solidFill>
                <a:schemeClr val="dk2"/>
              </a:solidFill>
              <a:latin typeface="Arial"/>
              <a:ea typeface="Arial"/>
              <a:cs typeface="Arial"/>
              <a:sym typeface="Arial"/>
            </a:endParaRPr>
          </a:p>
          <a:p>
            <a:pPr marL="457200" lvl="0" indent="-311150" algn="l" rtl="0">
              <a:lnSpc>
                <a:spcPct val="120000"/>
              </a:lnSpc>
              <a:spcBef>
                <a:spcPts val="300"/>
              </a:spcBef>
              <a:spcAft>
                <a:spcPts val="0"/>
              </a:spcAft>
              <a:buClr>
                <a:schemeClr val="dk2"/>
              </a:buClr>
              <a:buSzPts val="1300"/>
              <a:buChar char="•"/>
            </a:pPr>
            <a:r>
              <a:rPr lang="en-US" sz="1600" i="1" dirty="0">
                <a:solidFill>
                  <a:schemeClr val="dk2"/>
                </a:solidFill>
                <a:latin typeface="Arial"/>
                <a:ea typeface="Arial"/>
                <a:cs typeface="Arial"/>
                <a:sym typeface="Arial"/>
              </a:rPr>
              <a:t>Test Set:  450 cases </a:t>
            </a:r>
            <a:endParaRPr sz="2800" dirty="0"/>
          </a:p>
          <a:p>
            <a:pPr marL="0" lvl="0" indent="0" algn="l" rtl="0">
              <a:lnSpc>
                <a:spcPct val="120000"/>
              </a:lnSpc>
              <a:spcBef>
                <a:spcPts val="900"/>
              </a:spcBef>
              <a:spcAft>
                <a:spcPts val="0"/>
              </a:spcAft>
              <a:buSzPts val="2250"/>
              <a:buNone/>
            </a:pPr>
            <a:r>
              <a:rPr lang="en-US" sz="1600" b="1" dirty="0">
                <a:solidFill>
                  <a:schemeClr val="dk2"/>
                </a:solidFill>
                <a:latin typeface="Arial"/>
                <a:ea typeface="Arial"/>
                <a:cs typeface="Arial"/>
                <a:sym typeface="Arial"/>
              </a:rPr>
              <a:t>Bootstrap Forest w/SMOTE &amp; Tomek Sampling</a:t>
            </a:r>
            <a:endParaRPr sz="1600" b="1" dirty="0">
              <a:solidFill>
                <a:schemeClr val="dk2"/>
              </a:solidFill>
              <a:latin typeface="Arial"/>
              <a:ea typeface="Arial"/>
              <a:cs typeface="Arial"/>
              <a:sym typeface="Arial"/>
            </a:endParaRPr>
          </a:p>
          <a:p>
            <a:pPr marL="457200" lvl="0" indent="-311150" algn="l" rtl="0">
              <a:lnSpc>
                <a:spcPct val="120000"/>
              </a:lnSpc>
              <a:spcBef>
                <a:spcPts val="600"/>
              </a:spcBef>
              <a:spcAft>
                <a:spcPts val="0"/>
              </a:spcAft>
              <a:buClr>
                <a:schemeClr val="dk2"/>
              </a:buClr>
              <a:buSzPts val="1300"/>
              <a:buChar char="•"/>
            </a:pPr>
            <a:r>
              <a:rPr lang="en-US" sz="1600" i="1" dirty="0">
                <a:solidFill>
                  <a:schemeClr val="dk2"/>
                </a:solidFill>
                <a:latin typeface="Arial"/>
                <a:ea typeface="Arial"/>
                <a:cs typeface="Arial"/>
                <a:sym typeface="Arial"/>
              </a:rPr>
              <a:t>Training Set: 1,050 cases </a:t>
            </a:r>
            <a:endParaRPr sz="1600" i="1" dirty="0">
              <a:solidFill>
                <a:schemeClr val="dk2"/>
              </a:solidFill>
              <a:latin typeface="Arial"/>
              <a:ea typeface="Arial"/>
              <a:cs typeface="Arial"/>
              <a:sym typeface="Arial"/>
            </a:endParaRPr>
          </a:p>
          <a:p>
            <a:pPr marL="457200" lvl="0" indent="-311150" algn="l" rtl="0">
              <a:lnSpc>
                <a:spcPct val="120000"/>
              </a:lnSpc>
              <a:spcBef>
                <a:spcPts val="300"/>
              </a:spcBef>
              <a:spcAft>
                <a:spcPts val="300"/>
              </a:spcAft>
              <a:buClr>
                <a:schemeClr val="dk2"/>
              </a:buClr>
              <a:buSzPts val="1300"/>
              <a:buChar char="•"/>
            </a:pPr>
            <a:r>
              <a:rPr lang="en-US" sz="1600" i="1" dirty="0">
                <a:solidFill>
                  <a:schemeClr val="dk2"/>
                </a:solidFill>
                <a:latin typeface="Arial"/>
                <a:ea typeface="Arial"/>
                <a:cs typeface="Arial"/>
                <a:sym typeface="Arial"/>
              </a:rPr>
              <a:t>Test Set:  450 cases</a:t>
            </a:r>
            <a:endParaRPr sz="1600" i="1" dirty="0">
              <a:solidFill>
                <a:schemeClr val="dk2"/>
              </a:solidFill>
              <a:latin typeface="Arial"/>
              <a:ea typeface="Arial"/>
              <a:cs typeface="Arial"/>
              <a:sym typeface="Arial"/>
            </a:endParaRPr>
          </a:p>
        </p:txBody>
      </p:sp>
      <p:graphicFrame>
        <p:nvGraphicFramePr>
          <p:cNvPr id="309" name="Google Shape;309;p9"/>
          <p:cNvGraphicFramePr/>
          <p:nvPr>
            <p:extLst>
              <p:ext uri="{D42A27DB-BD31-4B8C-83A1-F6EECF244321}">
                <p14:modId xmlns:p14="http://schemas.microsoft.com/office/powerpoint/2010/main" val="1478084783"/>
              </p:ext>
            </p:extLst>
          </p:nvPr>
        </p:nvGraphicFramePr>
        <p:xfrm>
          <a:off x="4430600" y="1630838"/>
          <a:ext cx="6149250" cy="4023120"/>
        </p:xfrm>
        <a:graphic>
          <a:graphicData uri="http://schemas.openxmlformats.org/drawingml/2006/table">
            <a:tbl>
              <a:tblPr>
                <a:noFill/>
                <a:tableStyleId>{568028B3-714B-4049-B080-8FFABE44B245}</a:tableStyleId>
              </a:tblPr>
              <a:tblGrid>
                <a:gridCol w="2176350">
                  <a:extLst>
                    <a:ext uri="{9D8B030D-6E8A-4147-A177-3AD203B41FA5}">
                      <a16:colId xmlns:a16="http://schemas.microsoft.com/office/drawing/2014/main" val="20000"/>
                    </a:ext>
                  </a:extLst>
                </a:gridCol>
                <a:gridCol w="1969475">
                  <a:extLst>
                    <a:ext uri="{9D8B030D-6E8A-4147-A177-3AD203B41FA5}">
                      <a16:colId xmlns:a16="http://schemas.microsoft.com/office/drawing/2014/main" val="20001"/>
                    </a:ext>
                  </a:extLst>
                </a:gridCol>
                <a:gridCol w="2003425">
                  <a:extLst>
                    <a:ext uri="{9D8B030D-6E8A-4147-A177-3AD203B41FA5}">
                      <a16:colId xmlns:a16="http://schemas.microsoft.com/office/drawing/2014/main" val="20002"/>
                    </a:ext>
                  </a:extLst>
                </a:gridCol>
              </a:tblGrid>
              <a:tr h="38100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solidFill>
                          <a:srgbClr val="F2F2F2"/>
                        </a:solidFill>
                      </a:endParaRPr>
                    </a:p>
                    <a:p>
                      <a:pPr marL="0" marR="0" lvl="0" indent="0" algn="l" rtl="0">
                        <a:lnSpc>
                          <a:spcPct val="100000"/>
                        </a:lnSpc>
                        <a:spcBef>
                          <a:spcPts val="0"/>
                        </a:spcBef>
                        <a:spcAft>
                          <a:spcPts val="0"/>
                        </a:spcAft>
                        <a:buClr>
                          <a:srgbClr val="000000"/>
                        </a:buClr>
                        <a:buSzPts val="1400"/>
                        <a:buFont typeface="Arial"/>
                        <a:buNone/>
                      </a:pPr>
                      <a:endParaRPr sz="1400" u="none" strike="noStrike" cap="none" dirty="0">
                        <a:solidFill>
                          <a:srgbClr val="F2F2F2"/>
                        </a:solidFill>
                      </a:endParaRPr>
                    </a:p>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rgbClr val="F2F2F2"/>
                          </a:solidFill>
                        </a:rPr>
                        <a:t>Measure</a:t>
                      </a:r>
                      <a:endParaRPr sz="1400" b="1" u="none" strike="noStrike" cap="none" dirty="0">
                        <a:solidFill>
                          <a:srgbClr val="F2F2F2"/>
                        </a:solidFill>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br>
                        <a:rPr lang="en-US" sz="1400" b="1" u="none" strike="noStrike" cap="none" dirty="0">
                          <a:solidFill>
                            <a:srgbClr val="F2F2F2"/>
                          </a:solidFill>
                        </a:rPr>
                      </a:br>
                      <a:r>
                        <a:rPr lang="en-US" sz="1400" b="1" u="none" strike="noStrike" cap="none" dirty="0">
                          <a:solidFill>
                            <a:srgbClr val="F2F2F2"/>
                          </a:solidFill>
                        </a:rPr>
                        <a:t>Bootstrap Forest w/SMOTE Sampling</a:t>
                      </a:r>
                      <a:endParaRPr sz="1200" i="1" u="none" strike="noStrike" cap="none" dirty="0">
                        <a:solidFill>
                          <a:srgbClr val="F2F2F2"/>
                        </a:solidFill>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solidFill>
                            <a:srgbClr val="F2F2F2"/>
                          </a:solidFill>
                        </a:rPr>
                        <a:t>Bootstrap Forest w/SMOTE plus Tomek Sampling</a:t>
                      </a:r>
                      <a:endParaRPr sz="1200" i="1" u="none" strike="noStrike" cap="none" dirty="0">
                        <a:solidFill>
                          <a:srgbClr val="F2F2F2"/>
                        </a:solidFill>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dk2"/>
                    </a:solidFill>
                  </a:tcPr>
                </a:tc>
                <a:extLst>
                  <a:ext uri="{0D108BD9-81ED-4DB2-BD59-A6C34878D82A}">
                    <a16:rowId xmlns:a16="http://schemas.microsoft.com/office/drawing/2014/main" val="10000"/>
                  </a:ext>
                </a:extLst>
              </a:tr>
              <a:tr h="333300">
                <a:tc>
                  <a:txBody>
                    <a:bodyPr/>
                    <a:lstStyle/>
                    <a:p>
                      <a:pPr marL="0" marR="0" lvl="0" indent="0" algn="l" rtl="0">
                        <a:lnSpc>
                          <a:spcPct val="100000"/>
                        </a:lnSpc>
                        <a:spcBef>
                          <a:spcPts val="0"/>
                        </a:spcBef>
                        <a:spcAft>
                          <a:spcPts val="0"/>
                        </a:spcAft>
                        <a:buClr>
                          <a:srgbClr val="000000"/>
                        </a:buClr>
                        <a:buSzPts val="1400"/>
                        <a:buFont typeface="Arial"/>
                        <a:buNone/>
                      </a:pPr>
                      <a:r>
                        <a:rPr lang="en-US" sz="1800" u="none" strike="noStrike" cap="none">
                          <a:solidFill>
                            <a:srgbClr val="0B5394"/>
                          </a:solidFill>
                        </a:rPr>
                        <a:t>Accuracy</a:t>
                      </a:r>
                      <a:endParaRPr sz="18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800" b="0" u="none" strike="noStrike" cap="none">
                          <a:solidFill>
                            <a:srgbClr val="0B5394"/>
                          </a:solidFill>
                        </a:rPr>
                        <a:t>87%  </a:t>
                      </a:r>
                      <a:endParaRPr sz="1800" b="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800" b="0" u="none" strike="noStrike" cap="none">
                          <a:solidFill>
                            <a:srgbClr val="0B5394"/>
                          </a:solidFill>
                        </a:rPr>
                        <a:t>88%</a:t>
                      </a:r>
                      <a:endParaRPr sz="1800" b="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1"/>
                  </a:ext>
                </a:extLst>
              </a:tr>
              <a:tr h="316325">
                <a:tc>
                  <a:txBody>
                    <a:bodyPr/>
                    <a:lstStyle/>
                    <a:p>
                      <a:pPr marL="0" marR="0" lvl="0" indent="0" algn="l" rtl="0">
                        <a:lnSpc>
                          <a:spcPct val="100000"/>
                        </a:lnSpc>
                        <a:spcBef>
                          <a:spcPts val="0"/>
                        </a:spcBef>
                        <a:spcAft>
                          <a:spcPts val="0"/>
                        </a:spcAft>
                        <a:buClr>
                          <a:srgbClr val="000000"/>
                        </a:buClr>
                        <a:buSzPts val="1400"/>
                        <a:buFont typeface="Arial"/>
                        <a:buNone/>
                      </a:pPr>
                      <a:r>
                        <a:rPr lang="en-US" sz="1800" u="none" strike="noStrike" cap="none">
                          <a:solidFill>
                            <a:srgbClr val="0B5394"/>
                          </a:solidFill>
                        </a:rPr>
                        <a:t>Sensitivity</a:t>
                      </a:r>
                      <a:endParaRPr sz="18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800" b="0" u="none" strike="noStrike" cap="none">
                          <a:solidFill>
                            <a:srgbClr val="0B5394"/>
                          </a:solidFill>
                        </a:rPr>
                        <a:t>0.831</a:t>
                      </a:r>
                      <a:endParaRPr sz="1800" b="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800" b="0" u="none" strike="noStrike" cap="none">
                          <a:solidFill>
                            <a:srgbClr val="0B5394"/>
                          </a:solidFill>
                        </a:rPr>
                        <a:t>0.759</a:t>
                      </a:r>
                      <a:endParaRPr sz="1800" b="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2"/>
                  </a:ext>
                </a:extLst>
              </a:tr>
              <a:tr h="350275">
                <a:tc>
                  <a:txBody>
                    <a:bodyPr/>
                    <a:lstStyle/>
                    <a:p>
                      <a:pPr marL="0" marR="0" lvl="0" indent="0" algn="l" rtl="0">
                        <a:lnSpc>
                          <a:spcPct val="100000"/>
                        </a:lnSpc>
                        <a:spcBef>
                          <a:spcPts val="0"/>
                        </a:spcBef>
                        <a:spcAft>
                          <a:spcPts val="0"/>
                        </a:spcAft>
                        <a:buClr>
                          <a:srgbClr val="000000"/>
                        </a:buClr>
                        <a:buSzPts val="1400"/>
                        <a:buFont typeface="Arial"/>
                        <a:buNone/>
                      </a:pPr>
                      <a:r>
                        <a:rPr lang="en-US" sz="1800" u="none" strike="noStrike" cap="none">
                          <a:solidFill>
                            <a:srgbClr val="0B5394"/>
                          </a:solidFill>
                        </a:rPr>
                        <a:t>Specificity</a:t>
                      </a:r>
                      <a:endParaRPr sz="18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800" b="0" u="none" strike="noStrike" cap="none">
                          <a:solidFill>
                            <a:srgbClr val="0B5394"/>
                          </a:solidFill>
                        </a:rPr>
                        <a:t>0.880</a:t>
                      </a:r>
                      <a:endParaRPr sz="1800" b="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800" b="0" u="none" strike="noStrike" cap="none">
                          <a:solidFill>
                            <a:srgbClr val="0B5394"/>
                          </a:solidFill>
                        </a:rPr>
                        <a:t>0.898</a:t>
                      </a:r>
                      <a:endParaRPr sz="1800" b="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800" u="none" strike="noStrike" cap="none">
                          <a:solidFill>
                            <a:srgbClr val="0B5394"/>
                          </a:solidFill>
                        </a:rPr>
                        <a:t>Precision</a:t>
                      </a:r>
                      <a:endParaRPr sz="18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800" b="0" u="none" strike="noStrike" cap="none">
                          <a:solidFill>
                            <a:srgbClr val="0B5394"/>
                          </a:solidFill>
                        </a:rPr>
                        <a:t>0.510</a:t>
                      </a:r>
                      <a:endParaRPr sz="1800" b="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800" b="0" u="none" strike="noStrike" cap="none">
                          <a:solidFill>
                            <a:srgbClr val="0B5394"/>
                          </a:solidFill>
                        </a:rPr>
                        <a:t>0.534</a:t>
                      </a:r>
                      <a:endParaRPr sz="1800" b="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4"/>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800" u="none" strike="noStrike" cap="none">
                          <a:solidFill>
                            <a:srgbClr val="0B5394"/>
                          </a:solidFill>
                        </a:rPr>
                        <a:t>Misclassification</a:t>
                      </a:r>
                      <a:endParaRPr sz="18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800" b="0" u="none" strike="noStrike" cap="none">
                          <a:solidFill>
                            <a:srgbClr val="0B5394"/>
                          </a:solidFill>
                        </a:rPr>
                        <a:t>0.127</a:t>
                      </a:r>
                      <a:endParaRPr sz="1800" b="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800" b="0" u="none" strike="noStrike" cap="none">
                          <a:solidFill>
                            <a:srgbClr val="0B5394"/>
                          </a:solidFill>
                        </a:rPr>
                        <a:t>0.120</a:t>
                      </a:r>
                      <a:endParaRPr sz="1800" b="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5"/>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800" u="none" strike="noStrike" cap="none">
                          <a:solidFill>
                            <a:srgbClr val="0B5394"/>
                          </a:solidFill>
                        </a:rPr>
                        <a:t>AUC</a:t>
                      </a:r>
                      <a:endParaRPr sz="18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800" b="0" u="none" strike="noStrike" cap="none">
                          <a:solidFill>
                            <a:srgbClr val="0B5394"/>
                          </a:solidFill>
                        </a:rPr>
                        <a:t>0.930</a:t>
                      </a:r>
                      <a:endParaRPr sz="1800" b="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800" b="0" u="none" strike="noStrike" cap="none">
                          <a:solidFill>
                            <a:srgbClr val="0B5394"/>
                          </a:solidFill>
                        </a:rPr>
                        <a:t>0.916</a:t>
                      </a:r>
                      <a:endParaRPr sz="1800" b="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6"/>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800" u="none" strike="noStrike" cap="none">
                          <a:solidFill>
                            <a:srgbClr val="0B5394"/>
                          </a:solidFill>
                        </a:rPr>
                        <a:t>F1-Score</a:t>
                      </a:r>
                      <a:endParaRPr sz="18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800" b="0" u="none" strike="noStrike" cap="none">
                          <a:solidFill>
                            <a:srgbClr val="0B5394"/>
                          </a:solidFill>
                        </a:rPr>
                        <a:t>0.632</a:t>
                      </a:r>
                      <a:endParaRPr sz="1800" b="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800" b="0" u="none" strike="noStrike" cap="none" dirty="0">
                          <a:solidFill>
                            <a:srgbClr val="0B5394"/>
                          </a:solidFill>
                        </a:rPr>
                        <a:t>0.620</a:t>
                      </a:r>
                      <a:endParaRPr sz="1800" b="0" u="none" strike="noStrike" cap="none" dirty="0">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7"/>
                  </a:ext>
                </a:extLst>
              </a:tr>
            </a:tbl>
          </a:graphicData>
        </a:graphic>
      </p:graphicFrame>
      <p:sp>
        <p:nvSpPr>
          <p:cNvPr id="310" name="Google Shape;310;p9"/>
          <p:cNvSpPr txBox="1"/>
          <p:nvPr/>
        </p:nvSpPr>
        <p:spPr>
          <a:xfrm>
            <a:off x="4358435" y="5596819"/>
            <a:ext cx="6293580" cy="38469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300" b="0" i="1" u="none" strike="noStrike" cap="none" dirty="0">
                <a:solidFill>
                  <a:srgbClr val="B3FFFF"/>
                </a:solidFill>
                <a:latin typeface="Twentieth Century"/>
                <a:ea typeface="Twentieth Century"/>
                <a:cs typeface="Twentieth Century"/>
                <a:sym typeface="Twentieth Century"/>
              </a:rPr>
              <a:t>*Bootstrap Forest Models were run using JMP’s Imbalanced Classification Add-In software.</a:t>
            </a:r>
            <a:endParaRPr sz="1300" b="0" i="1" u="none" strike="noStrike" cap="none" dirty="0">
              <a:solidFill>
                <a:srgbClr val="B3FFFF"/>
              </a:solidFill>
              <a:latin typeface="Twentieth Century"/>
              <a:ea typeface="Twentieth Century"/>
              <a:cs typeface="Twentieth Century"/>
              <a:sym typeface="Twentieth Century"/>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23c5bc98459_0_0"/>
          <p:cNvSpPr txBox="1">
            <a:spLocks noGrp="1"/>
          </p:cNvSpPr>
          <p:nvPr>
            <p:ph type="title"/>
          </p:nvPr>
        </p:nvSpPr>
        <p:spPr>
          <a:xfrm>
            <a:off x="1098975" y="526225"/>
            <a:ext cx="9906000" cy="8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Twentieth Century"/>
              <a:buNone/>
            </a:pPr>
            <a:r>
              <a:rPr lang="en-US"/>
              <a:t>DATA ANALYSIS: NEURAL NETWORK</a:t>
            </a:r>
            <a:endParaRPr/>
          </a:p>
        </p:txBody>
      </p:sp>
      <p:sp>
        <p:nvSpPr>
          <p:cNvPr id="316" name="Google Shape;316;g23c5bc98459_0_0"/>
          <p:cNvSpPr txBox="1">
            <a:spLocks noGrp="1"/>
          </p:cNvSpPr>
          <p:nvPr>
            <p:ph type="body" idx="1"/>
          </p:nvPr>
        </p:nvSpPr>
        <p:spPr>
          <a:xfrm>
            <a:off x="2034525" y="6300025"/>
            <a:ext cx="3622500" cy="441300"/>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20000"/>
              </a:lnSpc>
              <a:spcBef>
                <a:spcPts val="0"/>
              </a:spcBef>
              <a:spcAft>
                <a:spcPts val="0"/>
              </a:spcAft>
              <a:buSzPts val="1018"/>
              <a:buNone/>
            </a:pPr>
            <a:r>
              <a:rPr lang="en-US" sz="1927"/>
              <a:t>Neural Network Structure Diagram</a:t>
            </a:r>
            <a:endParaRPr sz="1927"/>
          </a:p>
        </p:txBody>
      </p:sp>
      <p:graphicFrame>
        <p:nvGraphicFramePr>
          <p:cNvPr id="317" name="Google Shape;317;g23c5bc98459_0_0"/>
          <p:cNvGraphicFramePr/>
          <p:nvPr>
            <p:extLst>
              <p:ext uri="{D42A27DB-BD31-4B8C-83A1-F6EECF244321}">
                <p14:modId xmlns:p14="http://schemas.microsoft.com/office/powerpoint/2010/main" val="497049819"/>
              </p:ext>
            </p:extLst>
          </p:nvPr>
        </p:nvGraphicFramePr>
        <p:xfrm>
          <a:off x="7003530" y="1632669"/>
          <a:ext cx="4292545" cy="4497555"/>
        </p:xfrm>
        <a:graphic>
          <a:graphicData uri="http://schemas.openxmlformats.org/drawingml/2006/table">
            <a:tbl>
              <a:tblPr>
                <a:noFill/>
                <a:tableStyleId>{568028B3-714B-4049-B080-8FFABE44B245}</a:tableStyleId>
              </a:tblPr>
              <a:tblGrid>
                <a:gridCol w="1650987">
                  <a:extLst>
                    <a:ext uri="{9D8B030D-6E8A-4147-A177-3AD203B41FA5}">
                      <a16:colId xmlns:a16="http://schemas.microsoft.com/office/drawing/2014/main" val="20000"/>
                    </a:ext>
                  </a:extLst>
                </a:gridCol>
                <a:gridCol w="1320779">
                  <a:extLst>
                    <a:ext uri="{9D8B030D-6E8A-4147-A177-3AD203B41FA5}">
                      <a16:colId xmlns:a16="http://schemas.microsoft.com/office/drawing/2014/main" val="20001"/>
                    </a:ext>
                  </a:extLst>
                </a:gridCol>
                <a:gridCol w="1320779">
                  <a:extLst>
                    <a:ext uri="{9D8B030D-6E8A-4147-A177-3AD203B41FA5}">
                      <a16:colId xmlns:a16="http://schemas.microsoft.com/office/drawing/2014/main" val="20002"/>
                    </a:ext>
                  </a:extLst>
                </a:gridCol>
              </a:tblGrid>
              <a:tr h="648675">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rgbClr val="F2F2F2"/>
                          </a:solidFill>
                        </a:rPr>
                        <a:t>Metric</a:t>
                      </a:r>
                      <a:endParaRPr sz="1400" b="1" u="none" strike="noStrike" cap="none" dirty="0">
                        <a:solidFill>
                          <a:srgbClr val="F2F2F2"/>
                        </a:solidFill>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dk2"/>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rgbClr val="F2F2F2"/>
                          </a:solidFill>
                        </a:rPr>
                        <a:t>Value</a:t>
                      </a:r>
                      <a:endParaRPr sz="1400" b="1" u="none" strike="noStrike" cap="none" dirty="0">
                        <a:solidFill>
                          <a:srgbClr val="F2F2F2"/>
                        </a:solidFill>
                      </a:endParaRPr>
                    </a:p>
                    <a:p>
                      <a:pPr marL="0" marR="0" lvl="0" indent="0" algn="ctr" rtl="0">
                        <a:lnSpc>
                          <a:spcPct val="100000"/>
                        </a:lnSpc>
                        <a:spcBef>
                          <a:spcPts val="0"/>
                        </a:spcBef>
                        <a:spcAft>
                          <a:spcPts val="0"/>
                        </a:spcAft>
                        <a:buClr>
                          <a:srgbClr val="000000"/>
                        </a:buClr>
                        <a:buSzPts val="1400"/>
                        <a:buFont typeface="Arial"/>
                        <a:buNone/>
                      </a:pPr>
                      <a:r>
                        <a:rPr lang="en-US" b="1" dirty="0">
                          <a:solidFill>
                            <a:srgbClr val="F2F2F2"/>
                          </a:solidFill>
                        </a:rPr>
                        <a:t>(Training)</a:t>
                      </a:r>
                      <a:endParaRPr b="1" dirty="0">
                        <a:solidFill>
                          <a:srgbClr val="F2F2F2"/>
                        </a:solidFill>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dk2"/>
                    </a:solidFill>
                  </a:tcPr>
                </a:tc>
                <a:tc>
                  <a:txBody>
                    <a:bodyPr/>
                    <a:lstStyle/>
                    <a:p>
                      <a:pPr marL="0" marR="0" lvl="0" indent="0" algn="ctr" rtl="0">
                        <a:lnSpc>
                          <a:spcPct val="100000"/>
                        </a:lnSpc>
                        <a:spcBef>
                          <a:spcPts val="0"/>
                        </a:spcBef>
                        <a:spcAft>
                          <a:spcPts val="0"/>
                        </a:spcAft>
                        <a:buNone/>
                      </a:pPr>
                      <a:r>
                        <a:rPr lang="en-US" b="1" dirty="0">
                          <a:solidFill>
                            <a:srgbClr val="F2F2F2"/>
                          </a:solidFill>
                        </a:rPr>
                        <a:t>Value</a:t>
                      </a:r>
                      <a:endParaRPr b="1" dirty="0">
                        <a:solidFill>
                          <a:srgbClr val="F2F2F2"/>
                        </a:solidFill>
                      </a:endParaRPr>
                    </a:p>
                    <a:p>
                      <a:pPr marL="0" marR="0" lvl="0" indent="0" algn="ctr" rtl="0">
                        <a:lnSpc>
                          <a:spcPct val="100000"/>
                        </a:lnSpc>
                        <a:spcBef>
                          <a:spcPts val="0"/>
                        </a:spcBef>
                        <a:spcAft>
                          <a:spcPts val="0"/>
                        </a:spcAft>
                        <a:buNone/>
                      </a:pPr>
                      <a:r>
                        <a:rPr lang="en-US" b="1" dirty="0">
                          <a:solidFill>
                            <a:srgbClr val="F2F2F2"/>
                          </a:solidFill>
                        </a:rPr>
                        <a:t>(Validation)</a:t>
                      </a:r>
                      <a:endParaRPr b="1" dirty="0">
                        <a:solidFill>
                          <a:srgbClr val="F2F2F2"/>
                        </a:solidFill>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dk2"/>
                    </a:solidFill>
                  </a:tcPr>
                </a:tc>
                <a:extLst>
                  <a:ext uri="{0D108BD9-81ED-4DB2-BD59-A6C34878D82A}">
                    <a16:rowId xmlns:a16="http://schemas.microsoft.com/office/drawing/2014/main" val="10000"/>
                  </a:ext>
                </a:extLst>
              </a:tr>
              <a:tr h="454050">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a:solidFill>
                            <a:srgbClr val="0B5394"/>
                          </a:solidFill>
                        </a:rPr>
                        <a:t>Accuracy</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92.6%</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None/>
                      </a:pPr>
                      <a:r>
                        <a:rPr lang="en-US" sz="1600">
                          <a:solidFill>
                            <a:srgbClr val="0B5394"/>
                          </a:solidFill>
                        </a:rPr>
                        <a:t>90.8%</a:t>
                      </a:r>
                      <a:endParaRPr sz="1600">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1"/>
                  </a:ext>
                </a:extLst>
              </a:tr>
              <a:tr h="454050">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a:solidFill>
                            <a:srgbClr val="0B5394"/>
                          </a:solidFill>
                        </a:rPr>
                        <a:t>Sensitivity</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0.708</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None/>
                      </a:pPr>
                      <a:r>
                        <a:rPr lang="en-US" sz="1600">
                          <a:solidFill>
                            <a:srgbClr val="0B5394"/>
                          </a:solidFill>
                        </a:rPr>
                        <a:t>0.646</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2"/>
                  </a:ext>
                </a:extLst>
              </a:tr>
              <a:tr h="454050">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a:solidFill>
                            <a:srgbClr val="0B5394"/>
                          </a:solidFill>
                        </a:rPr>
                        <a:t>Specificity</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0.959</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None/>
                      </a:pPr>
                      <a:r>
                        <a:rPr lang="en-US" sz="1600">
                          <a:solidFill>
                            <a:srgbClr val="0B5394"/>
                          </a:solidFill>
                        </a:rPr>
                        <a:t>0.947</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3"/>
                  </a:ext>
                </a:extLst>
              </a:tr>
              <a:tr h="454050">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dirty="0">
                          <a:solidFill>
                            <a:srgbClr val="0B5394"/>
                          </a:solidFill>
                        </a:rPr>
                        <a:t>Precision</a:t>
                      </a:r>
                      <a:endParaRPr sz="1600" u="none" strike="noStrike" cap="none" dirty="0">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0.719</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None/>
                      </a:pPr>
                      <a:r>
                        <a:rPr lang="en-US" sz="1600">
                          <a:solidFill>
                            <a:srgbClr val="0B5394"/>
                          </a:solidFill>
                        </a:rPr>
                        <a:t>0.646</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4"/>
                  </a:ext>
                </a:extLst>
              </a:tr>
              <a:tr h="454050">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a:solidFill>
                            <a:srgbClr val="0B5394"/>
                          </a:solidFill>
                        </a:rPr>
                        <a:t>Misclassification</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0.074</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None/>
                      </a:pPr>
                      <a:r>
                        <a:rPr lang="en-US" sz="1600">
                          <a:solidFill>
                            <a:srgbClr val="0B5394"/>
                          </a:solidFill>
                        </a:rPr>
                        <a:t>0.092</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5"/>
                  </a:ext>
                </a:extLst>
              </a:tr>
              <a:tr h="454050">
                <a:tc>
                  <a:txBody>
                    <a:bodyPr/>
                    <a:lstStyle/>
                    <a:p>
                      <a:pPr marL="0" marR="0" lvl="0" indent="0" algn="l" rtl="0">
                        <a:lnSpc>
                          <a:spcPct val="100000"/>
                        </a:lnSpc>
                        <a:spcBef>
                          <a:spcPts val="0"/>
                        </a:spcBef>
                        <a:spcAft>
                          <a:spcPts val="0"/>
                        </a:spcAft>
                        <a:buClr>
                          <a:srgbClr val="000000"/>
                        </a:buClr>
                        <a:buSzPts val="1400"/>
                        <a:buFont typeface="Arial"/>
                        <a:buNone/>
                      </a:pPr>
                      <a:r>
                        <a:rPr lang="en-US" sz="1600">
                          <a:solidFill>
                            <a:srgbClr val="0B5394"/>
                          </a:solidFill>
                        </a:rPr>
                        <a:t>ROC </a:t>
                      </a:r>
                      <a:r>
                        <a:rPr lang="en-US" sz="1600" u="none" strike="noStrike" cap="none">
                          <a:solidFill>
                            <a:srgbClr val="0B5394"/>
                          </a:solidFill>
                        </a:rPr>
                        <a:t>AUC</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0.955</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None/>
                      </a:pPr>
                      <a:r>
                        <a:rPr lang="en-US" sz="1600">
                          <a:solidFill>
                            <a:srgbClr val="0B5394"/>
                          </a:solidFill>
                        </a:rPr>
                        <a:t>0.912</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6"/>
                  </a:ext>
                </a:extLst>
              </a:tr>
              <a:tr h="454050">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a:solidFill>
                            <a:srgbClr val="0B5394"/>
                          </a:solidFill>
                        </a:rPr>
                        <a:t>F1-Score</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0.713</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None/>
                      </a:pPr>
                      <a:r>
                        <a:rPr lang="en-US" sz="1600">
                          <a:solidFill>
                            <a:srgbClr val="0B5394"/>
                          </a:solidFill>
                        </a:rPr>
                        <a:t>0.646</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7"/>
                  </a:ext>
                </a:extLst>
              </a:tr>
              <a:tr h="648675">
                <a:tc>
                  <a:txBody>
                    <a:bodyPr/>
                    <a:lstStyle/>
                    <a:p>
                      <a:pPr marL="0" marR="0" lvl="0" indent="0" algn="l" rtl="0">
                        <a:lnSpc>
                          <a:spcPct val="100000"/>
                        </a:lnSpc>
                        <a:spcBef>
                          <a:spcPts val="0"/>
                        </a:spcBef>
                        <a:spcAft>
                          <a:spcPts val="0"/>
                        </a:spcAft>
                        <a:buClr>
                          <a:srgbClr val="000000"/>
                        </a:buClr>
                        <a:buSzPts val="1400"/>
                        <a:buFont typeface="Arial"/>
                        <a:buNone/>
                      </a:pPr>
                      <a:r>
                        <a:rPr lang="en-US" sz="1600" u="none" strike="noStrike" cap="none" dirty="0">
                          <a:solidFill>
                            <a:srgbClr val="0B5394"/>
                          </a:solidFill>
                        </a:rPr>
                        <a:t>R-Square</a:t>
                      </a:r>
                      <a:endParaRPr sz="1600" u="none" strike="noStrike" cap="none" dirty="0">
                        <a:solidFill>
                          <a:srgbClr val="0B5394"/>
                        </a:solidFill>
                      </a:endParaRPr>
                    </a:p>
                    <a:p>
                      <a:pPr marL="0" marR="0" lvl="0" indent="0" algn="l" rtl="0">
                        <a:lnSpc>
                          <a:spcPct val="100000"/>
                        </a:lnSpc>
                        <a:spcBef>
                          <a:spcPts val="0"/>
                        </a:spcBef>
                        <a:spcAft>
                          <a:spcPts val="0"/>
                        </a:spcAft>
                        <a:buClr>
                          <a:srgbClr val="000000"/>
                        </a:buClr>
                        <a:buSzPts val="1400"/>
                        <a:buFont typeface="Arial"/>
                        <a:buNone/>
                      </a:pPr>
                      <a:r>
                        <a:rPr lang="en-US" sz="1600" dirty="0">
                          <a:solidFill>
                            <a:srgbClr val="0B5394"/>
                          </a:solidFill>
                        </a:rPr>
                        <a:t>(Generalized)</a:t>
                      </a:r>
                      <a:endParaRPr sz="1600" dirty="0">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a:solidFill>
                            <a:srgbClr val="0B5394"/>
                          </a:solidFill>
                        </a:rPr>
                        <a:t>0.639</a:t>
                      </a:r>
                      <a:endParaRPr sz="1600" u="none" strike="noStrike" cap="none">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tc>
                  <a:txBody>
                    <a:bodyPr/>
                    <a:lstStyle/>
                    <a:p>
                      <a:pPr marL="0" marR="0" lvl="0" indent="0" algn="ctr" rtl="0">
                        <a:lnSpc>
                          <a:spcPct val="100000"/>
                        </a:lnSpc>
                        <a:spcBef>
                          <a:spcPts val="0"/>
                        </a:spcBef>
                        <a:spcAft>
                          <a:spcPts val="0"/>
                        </a:spcAft>
                        <a:buNone/>
                      </a:pPr>
                      <a:r>
                        <a:rPr lang="en-US" sz="1600" dirty="0">
                          <a:solidFill>
                            <a:srgbClr val="0B5394"/>
                          </a:solidFill>
                        </a:rPr>
                        <a:t>0.479</a:t>
                      </a:r>
                      <a:endParaRPr sz="1600" u="none" strike="noStrike" cap="none" dirty="0">
                        <a:solidFill>
                          <a:srgbClr val="0B5394"/>
                        </a:solidFil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B3FFFF">
                        <a:alpha val="60000"/>
                      </a:srgbClr>
                    </a:solidFill>
                  </a:tcPr>
                </a:tc>
                <a:extLst>
                  <a:ext uri="{0D108BD9-81ED-4DB2-BD59-A6C34878D82A}">
                    <a16:rowId xmlns:a16="http://schemas.microsoft.com/office/drawing/2014/main" val="10008"/>
                  </a:ext>
                </a:extLst>
              </a:tr>
            </a:tbl>
          </a:graphicData>
        </a:graphic>
      </p:graphicFrame>
      <p:pic>
        <p:nvPicPr>
          <p:cNvPr id="318" name="Google Shape;318;g23c5bc98459_0_0"/>
          <p:cNvPicPr preferRelativeResize="0"/>
          <p:nvPr/>
        </p:nvPicPr>
        <p:blipFill>
          <a:blip r:embed="rId3">
            <a:alphaModFix/>
          </a:blip>
          <a:stretch>
            <a:fillRect/>
          </a:stretch>
        </p:blipFill>
        <p:spPr>
          <a:xfrm>
            <a:off x="1410600" y="2550675"/>
            <a:ext cx="4870350" cy="3749350"/>
          </a:xfrm>
          <a:prstGeom prst="rect">
            <a:avLst/>
          </a:prstGeom>
          <a:noFill/>
          <a:ln>
            <a:noFill/>
          </a:ln>
        </p:spPr>
      </p:pic>
      <p:sp>
        <p:nvSpPr>
          <p:cNvPr id="319" name="Google Shape;319;g23c5bc98459_0_0"/>
          <p:cNvSpPr txBox="1">
            <a:spLocks noGrp="1"/>
          </p:cNvSpPr>
          <p:nvPr>
            <p:ph type="body" idx="1"/>
          </p:nvPr>
        </p:nvSpPr>
        <p:spPr>
          <a:xfrm>
            <a:off x="1295302" y="1261092"/>
            <a:ext cx="5604261" cy="1223489"/>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None/>
            </a:pPr>
            <a:r>
              <a:rPr lang="en-US" sz="2000" dirty="0"/>
              <a:t>Neural Network Model, Random Holdback</a:t>
            </a:r>
            <a:endParaRPr sz="2000" dirty="0"/>
          </a:p>
          <a:p>
            <a:pPr marL="0" lvl="0" indent="0" algn="l" rtl="0">
              <a:lnSpc>
                <a:spcPct val="120000"/>
              </a:lnSpc>
              <a:spcBef>
                <a:spcPts val="0"/>
              </a:spcBef>
              <a:spcAft>
                <a:spcPts val="0"/>
              </a:spcAft>
              <a:buNone/>
            </a:pPr>
            <a:r>
              <a:rPr lang="en-US" sz="2000" dirty="0"/>
              <a:t>Holdback Proportion: 0.33</a:t>
            </a:r>
            <a:endParaRPr sz="2000" dirty="0"/>
          </a:p>
          <a:p>
            <a:pPr marL="0" lvl="0" indent="0" algn="l" rtl="0">
              <a:lnSpc>
                <a:spcPct val="120000"/>
              </a:lnSpc>
              <a:spcBef>
                <a:spcPts val="0"/>
              </a:spcBef>
              <a:spcAft>
                <a:spcPts val="0"/>
              </a:spcAft>
              <a:buNone/>
            </a:pPr>
            <a:r>
              <a:rPr lang="en-US" sz="2000" dirty="0"/>
              <a:t>    Training set: </a:t>
            </a:r>
            <a:r>
              <a:rPr lang="en-US" sz="2000" b="1" dirty="0"/>
              <a:t>1000 </a:t>
            </a:r>
            <a:r>
              <a:rPr lang="en-US" sz="2000" dirty="0"/>
              <a:t>cases, Validation set: </a:t>
            </a:r>
            <a:r>
              <a:rPr lang="en-US" sz="2000" b="1" dirty="0"/>
              <a:t>500 </a:t>
            </a:r>
            <a:r>
              <a:rPr lang="en-US" sz="2000" dirty="0"/>
              <a:t>cases</a:t>
            </a:r>
            <a:endParaRPr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30"/>
          <p:cNvSpPr txBox="1">
            <a:spLocks noGrp="1"/>
          </p:cNvSpPr>
          <p:nvPr>
            <p:ph type="title"/>
          </p:nvPr>
        </p:nvSpPr>
        <p:spPr>
          <a:xfrm>
            <a:off x="1143000" y="364518"/>
            <a:ext cx="9906000" cy="838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Twentieth Century"/>
              <a:buNone/>
            </a:pPr>
            <a:r>
              <a:rPr lang="en-US"/>
              <a:t>*MODEL COMPARISON</a:t>
            </a:r>
            <a:endParaRPr/>
          </a:p>
        </p:txBody>
      </p:sp>
      <p:graphicFrame>
        <p:nvGraphicFramePr>
          <p:cNvPr id="325" name="Google Shape;325;p30"/>
          <p:cNvGraphicFramePr/>
          <p:nvPr>
            <p:extLst>
              <p:ext uri="{D42A27DB-BD31-4B8C-83A1-F6EECF244321}">
                <p14:modId xmlns:p14="http://schemas.microsoft.com/office/powerpoint/2010/main" val="3871158523"/>
              </p:ext>
            </p:extLst>
          </p:nvPr>
        </p:nvGraphicFramePr>
        <p:xfrm>
          <a:off x="1220085" y="1202717"/>
          <a:ext cx="9945350" cy="4709217"/>
        </p:xfrm>
        <a:graphic>
          <a:graphicData uri="http://schemas.openxmlformats.org/drawingml/2006/table">
            <a:tbl>
              <a:tblPr firstRow="1" bandRow="1">
                <a:noFill/>
                <a:tableStyleId>{17CEC147-B328-4171-AE45-03AFC541AE51}</a:tableStyleId>
              </a:tblPr>
              <a:tblGrid>
                <a:gridCol w="1942850">
                  <a:extLst>
                    <a:ext uri="{9D8B030D-6E8A-4147-A177-3AD203B41FA5}">
                      <a16:colId xmlns:a16="http://schemas.microsoft.com/office/drawing/2014/main" val="20000"/>
                    </a:ext>
                  </a:extLst>
                </a:gridCol>
                <a:gridCol w="883625">
                  <a:extLst>
                    <a:ext uri="{9D8B030D-6E8A-4147-A177-3AD203B41FA5}">
                      <a16:colId xmlns:a16="http://schemas.microsoft.com/office/drawing/2014/main" val="20001"/>
                    </a:ext>
                  </a:extLst>
                </a:gridCol>
                <a:gridCol w="956925">
                  <a:extLst>
                    <a:ext uri="{9D8B030D-6E8A-4147-A177-3AD203B41FA5}">
                      <a16:colId xmlns:a16="http://schemas.microsoft.com/office/drawing/2014/main" val="20002"/>
                    </a:ext>
                  </a:extLst>
                </a:gridCol>
                <a:gridCol w="940775">
                  <a:extLst>
                    <a:ext uri="{9D8B030D-6E8A-4147-A177-3AD203B41FA5}">
                      <a16:colId xmlns:a16="http://schemas.microsoft.com/office/drawing/2014/main" val="20003"/>
                    </a:ext>
                  </a:extLst>
                </a:gridCol>
                <a:gridCol w="897125">
                  <a:extLst>
                    <a:ext uri="{9D8B030D-6E8A-4147-A177-3AD203B41FA5}">
                      <a16:colId xmlns:a16="http://schemas.microsoft.com/office/drawing/2014/main" val="20004"/>
                    </a:ext>
                  </a:extLst>
                </a:gridCol>
                <a:gridCol w="1423225">
                  <a:extLst>
                    <a:ext uri="{9D8B030D-6E8A-4147-A177-3AD203B41FA5}">
                      <a16:colId xmlns:a16="http://schemas.microsoft.com/office/drawing/2014/main" val="20005"/>
                    </a:ext>
                  </a:extLst>
                </a:gridCol>
                <a:gridCol w="1055100">
                  <a:extLst>
                    <a:ext uri="{9D8B030D-6E8A-4147-A177-3AD203B41FA5}">
                      <a16:colId xmlns:a16="http://schemas.microsoft.com/office/drawing/2014/main" val="20006"/>
                    </a:ext>
                  </a:extLst>
                </a:gridCol>
                <a:gridCol w="828250">
                  <a:extLst>
                    <a:ext uri="{9D8B030D-6E8A-4147-A177-3AD203B41FA5}">
                      <a16:colId xmlns:a16="http://schemas.microsoft.com/office/drawing/2014/main" val="20007"/>
                    </a:ext>
                  </a:extLst>
                </a:gridCol>
                <a:gridCol w="1017475">
                  <a:extLst>
                    <a:ext uri="{9D8B030D-6E8A-4147-A177-3AD203B41FA5}">
                      <a16:colId xmlns:a16="http://schemas.microsoft.com/office/drawing/2014/main" val="20008"/>
                    </a:ext>
                  </a:extLst>
                </a:gridCol>
              </a:tblGrid>
              <a:tr h="602373">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dirty="0">
                          <a:solidFill>
                            <a:schemeClr val="lt1"/>
                          </a:solidFill>
                          <a:latin typeface="Twentieth Century"/>
                          <a:ea typeface="Twentieth Century"/>
                          <a:cs typeface="Twentieth Century"/>
                          <a:sym typeface="Twentieth Century"/>
                        </a:rPr>
                        <a:t>Model</a:t>
                      </a:r>
                      <a:endParaRPr sz="1400" u="none" strike="noStrike" cap="none" dirty="0">
                        <a:solidFill>
                          <a:schemeClr val="lt1"/>
                        </a:solidFill>
                        <a:latin typeface="Twentieth Century"/>
                        <a:ea typeface="Twentieth Century"/>
                        <a:cs typeface="Twentieth Century"/>
                        <a:sym typeface="Twentieth Century"/>
                      </a:endParaRPr>
                    </a:p>
                  </a:txBody>
                  <a:tcPr marL="91450" marR="91450" marT="45725" marB="45725">
                    <a:lnL w="9525" cap="flat" cmpd="sng">
                      <a:solidFill>
                        <a:srgbClr val="000000">
                          <a:alpha val="0"/>
                        </a:srgbClr>
                      </a:solidFill>
                      <a:prstDash val="solid"/>
                      <a:round/>
                      <a:headEnd type="none" w="sm" len="sm"/>
                      <a:tailEnd type="none" w="sm" len="sm"/>
                    </a:lnL>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u="none" strike="noStrike" cap="none">
                          <a:solidFill>
                            <a:schemeClr val="lt1"/>
                          </a:solidFill>
                          <a:latin typeface="Twentieth Century"/>
                          <a:ea typeface="Twentieth Century"/>
                          <a:cs typeface="Twentieth Century"/>
                          <a:sym typeface="Twentieth Century"/>
                        </a:rPr>
                        <a:t>Accuracy</a:t>
                      </a:r>
                      <a:endParaRPr sz="1600" u="none" strike="noStrike" cap="none"/>
                    </a:p>
                  </a:txBody>
                  <a:tcPr marL="91450" marR="91450" marT="45725" marB="45725">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u="none" strike="noStrike" cap="none">
                          <a:solidFill>
                            <a:schemeClr val="lt1"/>
                          </a:solidFill>
                          <a:latin typeface="Twentieth Century"/>
                          <a:ea typeface="Twentieth Century"/>
                          <a:cs typeface="Twentieth Century"/>
                          <a:sym typeface="Twentieth Century"/>
                        </a:rPr>
                        <a:t>Sensitivity</a:t>
                      </a:r>
                      <a:endParaRPr sz="1600" u="none" strike="noStrike" cap="none"/>
                    </a:p>
                  </a:txBody>
                  <a:tcPr marL="91450" marR="91450" marT="45725" marB="45725">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u="none" strike="noStrike" cap="none">
                          <a:solidFill>
                            <a:schemeClr val="lt1"/>
                          </a:solidFill>
                          <a:latin typeface="Twentieth Century"/>
                          <a:ea typeface="Twentieth Century"/>
                          <a:cs typeface="Twentieth Century"/>
                          <a:sym typeface="Twentieth Century"/>
                        </a:rPr>
                        <a:t>Specificity</a:t>
                      </a:r>
                      <a:endParaRPr sz="1600" u="none" strike="noStrike" cap="none"/>
                    </a:p>
                  </a:txBody>
                  <a:tcPr marL="91450" marR="91450" marT="45725" marB="45725">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u="none" strike="noStrike" cap="none">
                          <a:solidFill>
                            <a:schemeClr val="lt1"/>
                          </a:solidFill>
                          <a:latin typeface="Twentieth Century"/>
                          <a:ea typeface="Twentieth Century"/>
                          <a:cs typeface="Twentieth Century"/>
                          <a:sym typeface="Twentieth Century"/>
                        </a:rPr>
                        <a:t>Precision</a:t>
                      </a:r>
                      <a:endParaRPr sz="1600" u="none" strike="noStrike" cap="none"/>
                    </a:p>
                  </a:txBody>
                  <a:tcPr marL="91450" marR="91450" marT="45725" marB="45725">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u="none" strike="noStrike" cap="none">
                          <a:solidFill>
                            <a:schemeClr val="lt1"/>
                          </a:solidFill>
                          <a:latin typeface="Twentieth Century"/>
                          <a:ea typeface="Twentieth Century"/>
                          <a:cs typeface="Twentieth Century"/>
                          <a:sym typeface="Twentieth Century"/>
                        </a:rPr>
                        <a:t>Misclassification</a:t>
                      </a:r>
                      <a:endParaRPr sz="1600" u="none" strike="noStrike" cap="none"/>
                    </a:p>
                  </a:txBody>
                  <a:tcPr marL="91450" marR="91450" marT="45725" marB="45725">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u="none" strike="noStrike" cap="none">
                          <a:solidFill>
                            <a:schemeClr val="lt1"/>
                          </a:solidFill>
                          <a:latin typeface="Twentieth Century"/>
                          <a:ea typeface="Twentieth Century"/>
                          <a:cs typeface="Twentieth Century"/>
                          <a:sym typeface="Twentieth Century"/>
                        </a:rPr>
                        <a:t>AUC </a:t>
                      </a:r>
                      <a:endParaRPr sz="1600" u="none" strike="noStrike" cap="none"/>
                    </a:p>
                    <a:p>
                      <a:pPr marL="0" marR="0" lvl="0" indent="0" algn="ctr" rtl="0">
                        <a:lnSpc>
                          <a:spcPct val="100000"/>
                        </a:lnSpc>
                        <a:spcBef>
                          <a:spcPts val="0"/>
                        </a:spcBef>
                        <a:spcAft>
                          <a:spcPts val="0"/>
                        </a:spcAft>
                        <a:buClr>
                          <a:srgbClr val="000000"/>
                        </a:buClr>
                        <a:buSzPts val="1200"/>
                        <a:buFont typeface="Arial"/>
                        <a:buNone/>
                      </a:pPr>
                      <a:r>
                        <a:rPr lang="en-US" sz="1300" u="none" strike="noStrike" cap="none">
                          <a:solidFill>
                            <a:schemeClr val="lt1"/>
                          </a:solidFill>
                          <a:latin typeface="Twentieth Century"/>
                          <a:ea typeface="Twentieth Century"/>
                          <a:cs typeface="Twentieth Century"/>
                          <a:sym typeface="Twentieth Century"/>
                        </a:rPr>
                        <a:t>(ROC </a:t>
                      </a:r>
                      <a:r>
                        <a:rPr lang="en-US" sz="1300">
                          <a:latin typeface="Twentieth Century"/>
                          <a:ea typeface="Twentieth Century"/>
                          <a:cs typeface="Twentieth Century"/>
                          <a:sym typeface="Twentieth Century"/>
                        </a:rPr>
                        <a:t>C</a:t>
                      </a:r>
                      <a:r>
                        <a:rPr lang="en-US" sz="1300" u="none" strike="noStrike" cap="none">
                          <a:solidFill>
                            <a:schemeClr val="lt1"/>
                          </a:solidFill>
                          <a:latin typeface="Twentieth Century"/>
                          <a:ea typeface="Twentieth Century"/>
                          <a:cs typeface="Twentieth Century"/>
                          <a:sym typeface="Twentieth Century"/>
                        </a:rPr>
                        <a:t>urve)</a:t>
                      </a:r>
                      <a:endParaRPr sz="1500" u="none" strike="noStrike" cap="none"/>
                    </a:p>
                  </a:txBody>
                  <a:tcPr marL="91450" marR="91450" marT="45725" marB="45725">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u="none" strike="noStrike" cap="none">
                          <a:solidFill>
                            <a:schemeClr val="lt1"/>
                          </a:solidFill>
                          <a:latin typeface="Twentieth Century"/>
                          <a:ea typeface="Twentieth Century"/>
                          <a:cs typeface="Twentieth Century"/>
                          <a:sym typeface="Twentieth Century"/>
                        </a:rPr>
                        <a:t>F1 Score</a:t>
                      </a:r>
                      <a:endParaRPr sz="1600" u="none" strike="noStrike" cap="none"/>
                    </a:p>
                  </a:txBody>
                  <a:tcPr marL="91450" marR="91450" marT="45725" marB="45725">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u="none" strike="noStrike" cap="none">
                          <a:solidFill>
                            <a:schemeClr val="lt1"/>
                          </a:solidFill>
                          <a:latin typeface="Twentieth Century"/>
                          <a:ea typeface="Twentieth Century"/>
                          <a:cs typeface="Twentieth Century"/>
                          <a:sym typeface="Twentieth Century"/>
                        </a:rPr>
                        <a:t>RSquare</a:t>
                      </a:r>
                      <a:endParaRPr u="none" strike="noStrike" cap="none">
                        <a:solidFill>
                          <a:schemeClr val="lt1"/>
                        </a:solidFill>
                        <a:latin typeface="Twentieth Century"/>
                        <a:ea typeface="Twentieth Century"/>
                        <a:cs typeface="Twentieth Century"/>
                        <a:sym typeface="Twentieth Century"/>
                      </a:endParaRPr>
                    </a:p>
                    <a:p>
                      <a:pPr marL="0" marR="0" lvl="0" indent="0" algn="ctr" rtl="0">
                        <a:lnSpc>
                          <a:spcPct val="100000"/>
                        </a:lnSpc>
                        <a:spcBef>
                          <a:spcPts val="0"/>
                        </a:spcBef>
                        <a:spcAft>
                          <a:spcPts val="0"/>
                        </a:spcAft>
                        <a:buClr>
                          <a:srgbClr val="000000"/>
                        </a:buClr>
                        <a:buSzPts val="1200"/>
                        <a:buFont typeface="Arial"/>
                        <a:buNone/>
                      </a:pPr>
                      <a:r>
                        <a:rPr lang="en-US">
                          <a:latin typeface="Twentieth Century"/>
                          <a:ea typeface="Twentieth Century"/>
                          <a:cs typeface="Twentieth Century"/>
                          <a:sym typeface="Twentieth Century"/>
                        </a:rPr>
                        <a:t>(Gen.)</a:t>
                      </a:r>
                      <a:endParaRPr>
                        <a:latin typeface="Twentieth Century"/>
                        <a:ea typeface="Twentieth Century"/>
                        <a:cs typeface="Twentieth Century"/>
                        <a:sym typeface="Twentieth Century"/>
                      </a:endParaRPr>
                    </a:p>
                  </a:txBody>
                  <a:tcPr marL="91450" marR="91450" marT="45725" marB="45725">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556925">
                <a:tc>
                  <a:txBody>
                    <a:bodyPr/>
                    <a:lstStyle/>
                    <a:p>
                      <a:pPr marL="0" marR="0" lvl="0" indent="0" algn="l" rtl="0">
                        <a:lnSpc>
                          <a:spcPct val="100000"/>
                        </a:lnSpc>
                        <a:spcBef>
                          <a:spcPts val="0"/>
                        </a:spcBef>
                        <a:spcAft>
                          <a:spcPts val="0"/>
                        </a:spcAft>
                        <a:buClr>
                          <a:srgbClr val="000000"/>
                        </a:buClr>
                        <a:buSzPts val="1400"/>
                        <a:buFont typeface="Arial"/>
                        <a:buNone/>
                      </a:pPr>
                      <a:r>
                        <a:rPr lang="en-US" b="1" u="none" strike="noStrike" cap="none">
                          <a:solidFill>
                            <a:schemeClr val="dk2"/>
                          </a:solidFill>
                          <a:latin typeface="Twentieth Century"/>
                          <a:ea typeface="Twentieth Century"/>
                          <a:cs typeface="Twentieth Century"/>
                          <a:sym typeface="Twentieth Century"/>
                        </a:rPr>
                        <a:t>Logistic Regression</a:t>
                      </a:r>
                      <a:endParaRPr u="none" strike="noStrike" cap="none">
                        <a:solidFill>
                          <a:schemeClr val="dk2"/>
                        </a:solidFill>
                      </a:endParaRPr>
                    </a:p>
                  </a:txBody>
                  <a:tcPr marL="91450" marR="91450" marT="45725" marB="45725">
                    <a:lnT w="9525" cap="flat" cmpd="sng">
                      <a:solidFill>
                        <a:srgbClr val="000000">
                          <a:alpha val="0"/>
                        </a:srgbClr>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2"/>
                          </a:solidFill>
                        </a:rPr>
                        <a:t>91.5%</a:t>
                      </a:r>
                      <a:endParaRPr sz="1400" u="none" strike="noStrike" cap="none">
                        <a:solidFill>
                          <a:schemeClr val="dk2"/>
                        </a:solidFill>
                      </a:endParaRPr>
                    </a:p>
                  </a:txBody>
                  <a:tcPr marL="91450" marR="91450" marT="45725" marB="45725">
                    <a:lnT w="9525" cap="flat" cmpd="sng">
                      <a:solidFill>
                        <a:srgbClr val="000000">
                          <a:alpha val="0"/>
                        </a:srgbClr>
                      </a:solidFill>
                      <a:prstDash val="solid"/>
                      <a:round/>
                      <a:headEnd type="none" w="sm" len="sm"/>
                      <a:tailEnd type="none" w="sm" len="sm"/>
                    </a:lnT>
                  </a:tcPr>
                </a:tc>
                <a:tc>
                  <a:txBody>
                    <a:bodyPr/>
                    <a:lstStyle/>
                    <a:p>
                      <a:pPr marL="0" lvl="0" indent="0" algn="ctr" rtl="0">
                        <a:spcBef>
                          <a:spcPts val="0"/>
                        </a:spcBef>
                        <a:spcAft>
                          <a:spcPts val="0"/>
                        </a:spcAft>
                        <a:buClr>
                          <a:schemeClr val="dk1"/>
                        </a:buClr>
                        <a:buSzPts val="1400"/>
                        <a:buFont typeface="Arial"/>
                        <a:buNone/>
                      </a:pPr>
                      <a:r>
                        <a:rPr lang="en-US">
                          <a:solidFill>
                            <a:schemeClr val="dk2"/>
                          </a:solidFill>
                        </a:rPr>
                        <a:t>0.544</a:t>
                      </a:r>
                      <a:endParaRPr sz="1400" u="none" strike="noStrike" cap="none">
                        <a:solidFill>
                          <a:schemeClr val="dk2"/>
                        </a:solidFill>
                      </a:endParaRPr>
                    </a:p>
                  </a:txBody>
                  <a:tcPr marL="91450" marR="91450" marT="45725" marB="45725">
                    <a:lnT w="9525" cap="flat" cmpd="sng">
                      <a:solidFill>
                        <a:srgbClr val="000000">
                          <a:alpha val="0"/>
                        </a:srgbClr>
                      </a:solidFill>
                      <a:prstDash val="solid"/>
                      <a:round/>
                      <a:headEnd type="none" w="sm" len="sm"/>
                      <a:tailEnd type="none" w="sm" len="sm"/>
                    </a:lnT>
                  </a:tcPr>
                </a:tc>
                <a:tc>
                  <a:txBody>
                    <a:bodyPr/>
                    <a:lstStyle/>
                    <a:p>
                      <a:pPr marL="0" lvl="0" indent="0" algn="ctr" rtl="0">
                        <a:spcBef>
                          <a:spcPts val="0"/>
                        </a:spcBef>
                        <a:spcAft>
                          <a:spcPts val="0"/>
                        </a:spcAft>
                        <a:buClr>
                          <a:schemeClr val="dk1"/>
                        </a:buClr>
                        <a:buSzPts val="1400"/>
                        <a:buFont typeface="Arial"/>
                        <a:buNone/>
                      </a:pPr>
                      <a:r>
                        <a:rPr lang="en-US">
                          <a:solidFill>
                            <a:schemeClr val="dk2"/>
                          </a:solidFill>
                        </a:rPr>
                        <a:t>0.970</a:t>
                      </a:r>
                      <a:endParaRPr sz="1400" u="none" strike="noStrike" cap="none">
                        <a:solidFill>
                          <a:schemeClr val="dk2"/>
                        </a:solidFill>
                      </a:endParaRPr>
                    </a:p>
                  </a:txBody>
                  <a:tcPr marL="91450" marR="91450" marT="45725" marB="45725">
                    <a:lnT w="9525" cap="flat" cmpd="sng">
                      <a:solidFill>
                        <a:srgbClr val="000000">
                          <a:alpha val="0"/>
                        </a:srgbClr>
                      </a:solidFill>
                      <a:prstDash val="solid"/>
                      <a:round/>
                      <a:headEnd type="none" w="sm" len="sm"/>
                      <a:tailEnd type="none" w="sm" len="sm"/>
                    </a:lnT>
                  </a:tcPr>
                </a:tc>
                <a:tc>
                  <a:txBody>
                    <a:bodyPr/>
                    <a:lstStyle/>
                    <a:p>
                      <a:pPr marL="0" lvl="0" indent="0" algn="ctr" rtl="0">
                        <a:spcBef>
                          <a:spcPts val="0"/>
                        </a:spcBef>
                        <a:spcAft>
                          <a:spcPts val="0"/>
                        </a:spcAft>
                        <a:buClr>
                          <a:schemeClr val="dk1"/>
                        </a:buClr>
                        <a:buSzPts val="1400"/>
                        <a:buFont typeface="Arial"/>
                        <a:buNone/>
                      </a:pPr>
                      <a:r>
                        <a:rPr lang="en-US">
                          <a:solidFill>
                            <a:schemeClr val="dk2"/>
                          </a:solidFill>
                        </a:rPr>
                        <a:t>0.731</a:t>
                      </a:r>
                      <a:endParaRPr sz="1400" u="none" strike="noStrike" cap="none">
                        <a:solidFill>
                          <a:schemeClr val="dk2"/>
                        </a:solidFill>
                      </a:endParaRPr>
                    </a:p>
                  </a:txBody>
                  <a:tcPr marL="91450" marR="91450" marT="45725" marB="45725">
                    <a:lnT w="9525" cap="flat" cmpd="sng">
                      <a:solidFill>
                        <a:srgbClr val="000000">
                          <a:alpha val="0"/>
                        </a:srgbClr>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2"/>
                          </a:solidFill>
                        </a:rPr>
                        <a:t>0.085</a:t>
                      </a:r>
                      <a:endParaRPr sz="1400" u="none" strike="noStrike" cap="none">
                        <a:solidFill>
                          <a:schemeClr val="dk2"/>
                        </a:solidFill>
                      </a:endParaRPr>
                    </a:p>
                  </a:txBody>
                  <a:tcPr marL="91450" marR="91450" marT="45725" marB="45725">
                    <a:lnT w="9525" cap="flat" cmpd="sng">
                      <a:solidFill>
                        <a:srgbClr val="000000">
                          <a:alpha val="0"/>
                        </a:srgbClr>
                      </a:solidFill>
                      <a:prstDash val="solid"/>
                      <a:round/>
                      <a:headEnd type="none" w="sm" len="sm"/>
                      <a:tailEnd type="none" w="sm" len="sm"/>
                    </a:lnT>
                  </a:tcPr>
                </a:tc>
                <a:tc>
                  <a:txBody>
                    <a:bodyPr/>
                    <a:lstStyle/>
                    <a:p>
                      <a:pPr marL="0" lvl="0" indent="0" algn="ctr" rtl="0">
                        <a:spcBef>
                          <a:spcPts val="0"/>
                        </a:spcBef>
                        <a:spcAft>
                          <a:spcPts val="0"/>
                        </a:spcAft>
                        <a:buClr>
                          <a:schemeClr val="dk1"/>
                        </a:buClr>
                        <a:buSzPts val="1400"/>
                        <a:buFont typeface="Arial"/>
                        <a:buNone/>
                      </a:pPr>
                      <a:r>
                        <a:rPr lang="en-US">
                          <a:solidFill>
                            <a:schemeClr val="dk2"/>
                          </a:solidFill>
                        </a:rPr>
                        <a:t>0.936</a:t>
                      </a:r>
                      <a:endParaRPr sz="1400" u="none" strike="noStrike" cap="none">
                        <a:solidFill>
                          <a:schemeClr val="dk2"/>
                        </a:solidFill>
                      </a:endParaRPr>
                    </a:p>
                  </a:txBody>
                  <a:tcPr marL="91450" marR="91450" marT="45725" marB="45725">
                    <a:lnT w="9525" cap="flat" cmpd="sng">
                      <a:solidFill>
                        <a:srgbClr val="000000">
                          <a:alpha val="0"/>
                        </a:srgbClr>
                      </a:solidFill>
                      <a:prstDash val="solid"/>
                      <a:round/>
                      <a:headEnd type="none" w="sm" len="sm"/>
                      <a:tailEnd type="none" w="sm" len="sm"/>
                    </a:lnT>
                  </a:tcPr>
                </a:tc>
                <a:tc>
                  <a:txBody>
                    <a:bodyPr/>
                    <a:lstStyle/>
                    <a:p>
                      <a:pPr marL="0" lvl="0" indent="0" algn="ctr" rtl="0">
                        <a:spcBef>
                          <a:spcPts val="0"/>
                        </a:spcBef>
                        <a:spcAft>
                          <a:spcPts val="0"/>
                        </a:spcAft>
                        <a:buClr>
                          <a:schemeClr val="dk1"/>
                        </a:buClr>
                        <a:buSzPts val="1400"/>
                        <a:buFont typeface="Arial"/>
                        <a:buNone/>
                      </a:pPr>
                      <a:r>
                        <a:rPr lang="en-US">
                          <a:solidFill>
                            <a:schemeClr val="dk2"/>
                          </a:solidFill>
                        </a:rPr>
                        <a:t>0.624</a:t>
                      </a:r>
                      <a:endParaRPr sz="1400" u="none" strike="noStrike" cap="none">
                        <a:solidFill>
                          <a:schemeClr val="dk2"/>
                        </a:solidFill>
                      </a:endParaRPr>
                    </a:p>
                  </a:txBody>
                  <a:tcPr marL="91450" marR="91450" marT="45725" marB="45725">
                    <a:lnT w="9525" cap="flat" cmpd="sng">
                      <a:solidFill>
                        <a:srgbClr val="000000">
                          <a:alpha val="0"/>
                        </a:srgbClr>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2"/>
                          </a:solidFill>
                        </a:rPr>
                        <a:t>0.559</a:t>
                      </a:r>
                      <a:endParaRPr sz="1400" u="none" strike="noStrike" cap="none">
                        <a:solidFill>
                          <a:schemeClr val="dk2"/>
                        </a:solidFill>
                      </a:endParaRPr>
                    </a:p>
                  </a:txBody>
                  <a:tcPr marL="91450" marR="91450" marT="45725" marB="45725">
                    <a:lnT w="9525" cap="flat" cmpd="sng">
                      <a:solidFill>
                        <a:srgbClr val="000000">
                          <a:alpha val="0"/>
                        </a:srgbClr>
                      </a:solidFill>
                      <a:prstDash val="solid"/>
                      <a:round/>
                      <a:headEnd type="none" w="sm" len="sm"/>
                      <a:tailEnd type="none" w="sm" len="sm"/>
                    </a:lnT>
                  </a:tcPr>
                </a:tc>
                <a:extLst>
                  <a:ext uri="{0D108BD9-81ED-4DB2-BD59-A6C34878D82A}">
                    <a16:rowId xmlns:a16="http://schemas.microsoft.com/office/drawing/2014/main" val="10001"/>
                  </a:ext>
                </a:extLst>
              </a:tr>
              <a:tr h="49136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chemeClr val="dk2"/>
                          </a:solidFill>
                          <a:latin typeface="Twentieth Century"/>
                          <a:ea typeface="Twentieth Century"/>
                          <a:cs typeface="Twentieth Century"/>
                          <a:sym typeface="Twentieth Century"/>
                        </a:rPr>
                        <a:t>Decision Tree</a:t>
                      </a:r>
                      <a:endParaRPr sz="1400" u="none" strike="noStrike" cap="none"/>
                    </a:p>
                  </a:txBody>
                  <a:tcPr marL="91450" marR="91450" marT="45725" marB="45725"/>
                </a:tc>
                <a:tc>
                  <a:txBody>
                    <a:bodyPr/>
                    <a:lstStyle/>
                    <a:p>
                      <a:pPr marL="0" lvl="0" indent="0" algn="ctr" rtl="0">
                        <a:spcBef>
                          <a:spcPts val="0"/>
                        </a:spcBef>
                        <a:spcAft>
                          <a:spcPts val="0"/>
                        </a:spcAft>
                        <a:buClr>
                          <a:schemeClr val="dk1"/>
                        </a:buClr>
                        <a:buSzPts val="1400"/>
                        <a:buFont typeface="Arial"/>
                        <a:buNone/>
                      </a:pPr>
                      <a:r>
                        <a:rPr lang="en-US">
                          <a:solidFill>
                            <a:schemeClr val="dk2"/>
                          </a:solidFill>
                        </a:rPr>
                        <a:t>92.1%</a:t>
                      </a:r>
                      <a:endParaRPr/>
                    </a:p>
                  </a:txBody>
                  <a:tcPr marL="91450" marR="91450" marT="45725" marB="45725"/>
                </a:tc>
                <a:tc>
                  <a:txBody>
                    <a:bodyPr/>
                    <a:lstStyle/>
                    <a:p>
                      <a:pPr marL="0" lvl="0" indent="0" algn="ctr" rtl="0">
                        <a:spcBef>
                          <a:spcPts val="0"/>
                        </a:spcBef>
                        <a:spcAft>
                          <a:spcPts val="0"/>
                        </a:spcAft>
                        <a:buClr>
                          <a:schemeClr val="dk1"/>
                        </a:buClr>
                        <a:buSzPts val="1400"/>
                        <a:buFont typeface="Arial"/>
                        <a:buNone/>
                      </a:pPr>
                      <a:r>
                        <a:rPr lang="en-US">
                          <a:solidFill>
                            <a:schemeClr val="dk2"/>
                          </a:solidFill>
                        </a:rPr>
                        <a:t>0.757</a:t>
                      </a:r>
                      <a:endParaRPr sz="1400" u="none" strike="noStrike" cap="none">
                        <a:solidFill>
                          <a:schemeClr val="dk2"/>
                        </a:solidFill>
                      </a:endParaRPr>
                    </a:p>
                  </a:txBody>
                  <a:tcPr marL="91450" marR="91450" marT="45725" marB="45725"/>
                </a:tc>
                <a:tc>
                  <a:txBody>
                    <a:bodyPr/>
                    <a:lstStyle/>
                    <a:p>
                      <a:pPr marL="0" lvl="0" indent="0" algn="ctr" rtl="0">
                        <a:spcBef>
                          <a:spcPts val="0"/>
                        </a:spcBef>
                        <a:spcAft>
                          <a:spcPts val="0"/>
                        </a:spcAft>
                        <a:buClr>
                          <a:schemeClr val="dk1"/>
                        </a:buClr>
                        <a:buSzPts val="1400"/>
                        <a:buFont typeface="Arial"/>
                        <a:buNone/>
                      </a:pPr>
                      <a:r>
                        <a:rPr lang="en-US">
                          <a:solidFill>
                            <a:schemeClr val="dk2"/>
                          </a:solidFill>
                        </a:rPr>
                        <a:t>0.947</a:t>
                      </a:r>
                      <a:endParaRPr sz="1400" u="none" strike="noStrike" cap="none">
                        <a:solidFill>
                          <a:schemeClr val="dk2"/>
                        </a:solidFill>
                      </a:endParaRPr>
                    </a:p>
                  </a:txBody>
                  <a:tcPr marL="91450" marR="91450" marT="45725" marB="45725"/>
                </a:tc>
                <a:tc>
                  <a:txBody>
                    <a:bodyPr/>
                    <a:lstStyle/>
                    <a:p>
                      <a:pPr marL="0" lvl="0" indent="0" algn="ctr" rtl="0">
                        <a:spcBef>
                          <a:spcPts val="0"/>
                        </a:spcBef>
                        <a:spcAft>
                          <a:spcPts val="0"/>
                        </a:spcAft>
                        <a:buClr>
                          <a:schemeClr val="dk1"/>
                        </a:buClr>
                        <a:buSzPts val="1400"/>
                        <a:buFont typeface="Arial"/>
                        <a:buNone/>
                      </a:pPr>
                      <a:r>
                        <a:rPr lang="en-US">
                          <a:solidFill>
                            <a:schemeClr val="dk2"/>
                          </a:solidFill>
                        </a:rPr>
                        <a:t>0.7</a:t>
                      </a:r>
                      <a:endParaRPr sz="1400" u="none" strike="noStrike" cap="none">
                        <a:solidFill>
                          <a:schemeClr val="dk2"/>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2"/>
                          </a:solidFill>
                        </a:rPr>
                        <a:t>0.079</a:t>
                      </a:r>
                      <a:endParaRPr sz="1400" u="none" strike="noStrike" cap="none">
                        <a:solidFill>
                          <a:schemeClr val="dk2"/>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2"/>
                          </a:solidFill>
                        </a:rPr>
                        <a:t>0.881</a:t>
                      </a:r>
                      <a:endParaRPr sz="1400" u="none" strike="noStrike" cap="none">
                        <a:solidFill>
                          <a:schemeClr val="dk2"/>
                        </a:solidFill>
                      </a:endParaRPr>
                    </a:p>
                  </a:txBody>
                  <a:tcPr marL="91450" marR="91450" marT="45725" marB="45725"/>
                </a:tc>
                <a:tc>
                  <a:txBody>
                    <a:bodyPr/>
                    <a:lstStyle/>
                    <a:p>
                      <a:pPr marL="0" lvl="0" indent="0" algn="ctr" rtl="0">
                        <a:spcBef>
                          <a:spcPts val="0"/>
                        </a:spcBef>
                        <a:spcAft>
                          <a:spcPts val="0"/>
                        </a:spcAft>
                        <a:buClr>
                          <a:schemeClr val="dk1"/>
                        </a:buClr>
                        <a:buSzPts val="1400"/>
                        <a:buFont typeface="Arial"/>
                        <a:buNone/>
                      </a:pPr>
                      <a:r>
                        <a:rPr lang="en-US">
                          <a:solidFill>
                            <a:schemeClr val="dk2"/>
                          </a:solidFill>
                        </a:rPr>
                        <a:t>0.727</a:t>
                      </a:r>
                      <a:endParaRPr sz="1400" u="none" strike="noStrike" cap="none">
                        <a:solidFill>
                          <a:schemeClr val="dk2"/>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2"/>
                          </a:solidFill>
                        </a:rPr>
                        <a:t>0.518</a:t>
                      </a:r>
                      <a:endParaRPr sz="1400" u="none" strike="noStrike" cap="none">
                        <a:solidFill>
                          <a:schemeClr val="dk2"/>
                        </a:solidFill>
                      </a:endParaRPr>
                    </a:p>
                  </a:txBody>
                  <a:tcPr marL="91450" marR="91450" marT="45725" marB="45725"/>
                </a:tc>
                <a:extLst>
                  <a:ext uri="{0D108BD9-81ED-4DB2-BD59-A6C34878D82A}">
                    <a16:rowId xmlns:a16="http://schemas.microsoft.com/office/drawing/2014/main" val="10002"/>
                  </a:ext>
                </a:extLst>
              </a:tr>
              <a:tr h="604821">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chemeClr val="dk2"/>
                          </a:solidFill>
                          <a:latin typeface="Twentieth Century"/>
                          <a:ea typeface="Twentieth Century"/>
                          <a:cs typeface="Twentieth Century"/>
                          <a:sym typeface="Twentieth Century"/>
                        </a:rPr>
                        <a:t>Random Forest w/Std Partition</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84.0%</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0.825</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0.842</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0.431</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0.160</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0.876</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0.566</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 --</a:t>
                      </a:r>
                      <a:endParaRPr sz="1400" u="none" strike="noStrike" cap="none"/>
                    </a:p>
                  </a:txBody>
                  <a:tcPr marL="91450" marR="91450" marT="45725" marB="45725"/>
                </a:tc>
                <a:extLst>
                  <a:ext uri="{0D108BD9-81ED-4DB2-BD59-A6C34878D82A}">
                    <a16:rowId xmlns:a16="http://schemas.microsoft.com/office/drawing/2014/main" val="10003"/>
                  </a:ext>
                </a:extLst>
              </a:tr>
              <a:tr h="690526">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chemeClr val="dk2"/>
                          </a:solidFill>
                          <a:latin typeface="Twentieth Century"/>
                          <a:ea typeface="Twentieth Century"/>
                          <a:cs typeface="Twentieth Century"/>
                          <a:sym typeface="Twentieth Century"/>
                        </a:rPr>
                        <a:t>Random Forest w/Oversampling</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76.1%</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0.733</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0.765</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0.319</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0.239</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0.865</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0.444</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a:t>
                      </a:r>
                      <a:endParaRPr sz="1400" u="none" strike="noStrike" cap="none"/>
                    </a:p>
                  </a:txBody>
                  <a:tcPr marL="91450" marR="91450" marT="45725" marB="45725"/>
                </a:tc>
                <a:extLst>
                  <a:ext uri="{0D108BD9-81ED-4DB2-BD59-A6C34878D82A}">
                    <a16:rowId xmlns:a16="http://schemas.microsoft.com/office/drawing/2014/main" val="10004"/>
                  </a:ext>
                </a:extLst>
              </a:tr>
              <a:tr h="56694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chemeClr val="dk2"/>
                          </a:solidFill>
                          <a:latin typeface="Twentieth Century"/>
                          <a:ea typeface="Twentieth Century"/>
                          <a:cs typeface="Twentieth Century"/>
                          <a:sym typeface="Twentieth Century"/>
                        </a:rPr>
                        <a:t>Bootstrap Forest </a:t>
                      </a:r>
                      <a:r>
                        <a:rPr lang="en-US" sz="1200" b="1" i="1" u="none" strike="noStrike" cap="none">
                          <a:solidFill>
                            <a:schemeClr val="dk2"/>
                          </a:solidFill>
                          <a:latin typeface="Twentieth Century"/>
                          <a:ea typeface="Twentieth Century"/>
                          <a:cs typeface="Twentieth Century"/>
                          <a:sym typeface="Twentieth Century"/>
                        </a:rPr>
                        <a:t>(SMOTE)</a:t>
                      </a:r>
                      <a:endParaRPr sz="1400" b="1" i="1" u="none" strike="noStrike" cap="none">
                        <a:solidFill>
                          <a:schemeClr val="dk2"/>
                        </a:solidFill>
                        <a:latin typeface="Twentieth Century"/>
                        <a:ea typeface="Twentieth Century"/>
                        <a:cs typeface="Twentieth Century"/>
                        <a:sym typeface="Twentieth Century"/>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87.3%</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0.831</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0.880</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0.510</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0.127</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0.930</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0.632</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0.380</a:t>
                      </a:r>
                      <a:endParaRPr sz="1400" u="none" strike="noStrike" cap="none"/>
                    </a:p>
                  </a:txBody>
                  <a:tcPr marL="91450" marR="91450" marT="45725" marB="45725"/>
                </a:tc>
                <a:extLst>
                  <a:ext uri="{0D108BD9-81ED-4DB2-BD59-A6C34878D82A}">
                    <a16:rowId xmlns:a16="http://schemas.microsoft.com/office/drawing/2014/main" val="10005"/>
                  </a:ext>
                </a:extLst>
              </a:tr>
              <a:tr h="692938">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chemeClr val="dk2"/>
                          </a:solidFill>
                          <a:latin typeface="Twentieth Century"/>
                          <a:ea typeface="Twentieth Century"/>
                          <a:cs typeface="Twentieth Century"/>
                          <a:sym typeface="Twentieth Century"/>
                        </a:rPr>
                        <a:t>Bootstrap Forest </a:t>
                      </a:r>
                      <a:r>
                        <a:rPr lang="en-US" sz="1200" b="1" i="1" u="none" strike="noStrike" cap="none">
                          <a:solidFill>
                            <a:schemeClr val="dk2"/>
                          </a:solidFill>
                          <a:latin typeface="Twentieth Century"/>
                          <a:ea typeface="Twentieth Century"/>
                          <a:cs typeface="Twentieth Century"/>
                          <a:sym typeface="Twentieth Century"/>
                        </a:rPr>
                        <a:t>(SMOTE plus Tomek)</a:t>
                      </a:r>
                      <a:endParaRPr sz="1400" b="1" i="1" u="none" strike="noStrike" cap="none">
                        <a:solidFill>
                          <a:schemeClr val="dk2"/>
                        </a:solidFill>
                        <a:latin typeface="Twentieth Century"/>
                        <a:ea typeface="Twentieth Century"/>
                        <a:cs typeface="Twentieth Century"/>
                        <a:sym typeface="Twentieth Century"/>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88.0%</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0.759</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0.898</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0.524</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0.120</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0.916</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0.620</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0.364</a:t>
                      </a:r>
                      <a:endParaRPr sz="1400" u="none" strike="noStrike" cap="none"/>
                    </a:p>
                  </a:txBody>
                  <a:tcPr marL="91450" marR="91450" marT="45725" marB="45725"/>
                </a:tc>
                <a:extLst>
                  <a:ext uri="{0D108BD9-81ED-4DB2-BD59-A6C34878D82A}">
                    <a16:rowId xmlns:a16="http://schemas.microsoft.com/office/drawing/2014/main" val="10006"/>
                  </a:ext>
                </a:extLst>
              </a:tr>
              <a:tr h="503334">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chemeClr val="dk2"/>
                          </a:solidFill>
                          <a:latin typeface="Twentieth Century"/>
                          <a:ea typeface="Twentieth Century"/>
                          <a:cs typeface="Twentieth Century"/>
                          <a:sym typeface="Twentieth Century"/>
                        </a:rPr>
                        <a:t>Neural Networks</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2"/>
                          </a:solidFill>
                        </a:rPr>
                        <a:t>90.8%</a:t>
                      </a:r>
                      <a:endParaRPr>
                        <a:solidFill>
                          <a:schemeClr val="dk2"/>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2"/>
                          </a:solidFill>
                        </a:rPr>
                        <a:t>0.646</a:t>
                      </a:r>
                      <a:endParaRPr sz="1400" u="none" strike="noStrike" cap="none">
                        <a:solidFill>
                          <a:schemeClr val="dk2"/>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2"/>
                          </a:solidFill>
                        </a:rPr>
                        <a:t>0.947</a:t>
                      </a:r>
                      <a:endParaRPr sz="1400" u="none" strike="noStrike" cap="none">
                        <a:solidFill>
                          <a:schemeClr val="dk2"/>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2"/>
                          </a:solidFill>
                        </a:rPr>
                        <a:t>0.646</a:t>
                      </a:r>
                      <a:endParaRPr sz="1400" u="none" strike="noStrike" cap="none">
                        <a:solidFill>
                          <a:schemeClr val="dk2"/>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2"/>
                          </a:solidFill>
                        </a:rPr>
                        <a:t>0.092</a:t>
                      </a:r>
                      <a:endParaRPr sz="1400" u="none" strike="noStrike" cap="none">
                        <a:solidFill>
                          <a:schemeClr val="dk2"/>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2"/>
                          </a:solidFill>
                        </a:rPr>
                        <a:t>0.912</a:t>
                      </a:r>
                      <a:endParaRPr sz="1400" u="none" strike="noStrike" cap="none">
                        <a:solidFill>
                          <a:schemeClr val="dk2"/>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2"/>
                          </a:solidFill>
                        </a:rPr>
                        <a:t>0.646</a:t>
                      </a:r>
                      <a:endParaRPr sz="1400" u="none" strike="noStrike" cap="none">
                        <a:solidFill>
                          <a:schemeClr val="dk2"/>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solidFill>
                            <a:schemeClr val="dk2"/>
                          </a:solidFill>
                        </a:rPr>
                        <a:t>0.479</a:t>
                      </a:r>
                      <a:endParaRPr sz="1400" u="none" strike="noStrike" cap="none" dirty="0">
                        <a:solidFill>
                          <a:schemeClr val="dk2"/>
                        </a:solidFill>
                      </a:endParaRPr>
                    </a:p>
                  </a:txBody>
                  <a:tcPr marL="91450" marR="91450" marT="45725" marB="45725"/>
                </a:tc>
                <a:extLst>
                  <a:ext uri="{0D108BD9-81ED-4DB2-BD59-A6C34878D82A}">
                    <a16:rowId xmlns:a16="http://schemas.microsoft.com/office/drawing/2014/main" val="10007"/>
                  </a:ext>
                </a:extLst>
              </a:tr>
            </a:tbl>
          </a:graphicData>
        </a:graphic>
      </p:graphicFrame>
      <p:sp>
        <p:nvSpPr>
          <p:cNvPr id="326" name="Google Shape;326;p30"/>
          <p:cNvSpPr txBox="1"/>
          <p:nvPr/>
        </p:nvSpPr>
        <p:spPr>
          <a:xfrm>
            <a:off x="1220063" y="5911935"/>
            <a:ext cx="9706556"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b="0" i="1" u="none" strike="noStrike" cap="none" dirty="0">
                <a:solidFill>
                  <a:srgbClr val="B3FFFF"/>
                </a:solidFill>
                <a:latin typeface="Twentieth Century"/>
                <a:ea typeface="Twentieth Century"/>
                <a:cs typeface="Twentieth Century"/>
                <a:sym typeface="Twentieth Century"/>
              </a:rPr>
              <a:t>*</a:t>
            </a:r>
            <a:r>
              <a:rPr lang="en-US" i="1" dirty="0">
                <a:solidFill>
                  <a:srgbClr val="B3FFFF"/>
                </a:solidFill>
                <a:latin typeface="Twentieth Century"/>
                <a:ea typeface="Twentieth Century"/>
                <a:cs typeface="Twentieth Century"/>
                <a:sym typeface="Twentieth Century"/>
              </a:rPr>
              <a:t>Model Comparison shows each modeling technique’s respective validation or test model, if applicable.</a:t>
            </a:r>
            <a:endParaRPr b="0" i="1" u="none" strike="noStrike" cap="none" dirty="0">
              <a:solidFill>
                <a:srgbClr val="B3FFFF"/>
              </a:solidFill>
              <a:latin typeface="Twentieth Century"/>
              <a:ea typeface="Twentieth Century"/>
              <a:cs typeface="Twentieth Century"/>
              <a:sym typeface="Twentieth Century"/>
            </a:endParaRPr>
          </a:p>
        </p:txBody>
      </p:sp>
      <p:sp>
        <p:nvSpPr>
          <p:cNvPr id="327" name="Google Shape;327;p30"/>
          <p:cNvSpPr/>
          <p:nvPr/>
        </p:nvSpPr>
        <p:spPr>
          <a:xfrm>
            <a:off x="305400" y="1655075"/>
            <a:ext cx="837600" cy="704400"/>
          </a:xfrm>
          <a:prstGeom prst="rightArrow">
            <a:avLst>
              <a:gd name="adj1" fmla="val 50000"/>
              <a:gd name="adj2" fmla="val 50000"/>
            </a:avLst>
          </a:prstGeom>
          <a:solidFill>
            <a:srgbClr val="96CB4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100" b="1">
                <a:solidFill>
                  <a:schemeClr val="dk2"/>
                </a:solidFill>
              </a:rPr>
              <a:t>Best Overall </a:t>
            </a:r>
            <a:endParaRPr sz="1100" b="1">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10"/>
          <p:cNvSpPr txBox="1">
            <a:spLocks noGrp="1"/>
          </p:cNvSpPr>
          <p:nvPr>
            <p:ph type="title"/>
          </p:nvPr>
        </p:nvSpPr>
        <p:spPr>
          <a:xfrm>
            <a:off x="1219200" y="463197"/>
            <a:ext cx="9906000" cy="773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Twentieth Century"/>
              <a:buNone/>
            </a:pPr>
            <a:r>
              <a:rPr lang="en-US"/>
              <a:t>FINDINGS AND RECOMMENDATIONS</a:t>
            </a:r>
            <a:endParaRPr/>
          </a:p>
        </p:txBody>
      </p:sp>
      <mc:AlternateContent xmlns:mc="http://schemas.openxmlformats.org/markup-compatibility/2006">
        <mc:Choice xmlns:a14="http://schemas.microsoft.com/office/drawing/2010/main" Requires="a14">
          <p:sp>
            <p:nvSpPr>
              <p:cNvPr id="333" name="Google Shape;333;p10"/>
              <p:cNvSpPr txBox="1">
                <a:spLocks noGrp="1"/>
              </p:cNvSpPr>
              <p:nvPr>
                <p:ph type="body" idx="1"/>
              </p:nvPr>
            </p:nvSpPr>
            <p:spPr>
              <a:xfrm>
                <a:off x="738725" y="1128450"/>
                <a:ext cx="10767000" cy="5602800"/>
              </a:xfrm>
              <a:prstGeom prst="rect">
                <a:avLst/>
              </a:prstGeom>
              <a:noFill/>
              <a:ln>
                <a:noFill/>
              </a:ln>
            </p:spPr>
            <p:txBody>
              <a:bodyPr spcFirstLastPara="1" wrap="square" lIns="91425" tIns="45700" rIns="91425" bIns="45700" anchor="t" anchorCtr="0">
                <a:normAutofit fontScale="70000" lnSpcReduction="20000"/>
              </a:bodyPr>
              <a:lstStyle/>
              <a:p>
                <a:pPr marL="457200" lvl="0" indent="-356840" algn="l" rtl="0">
                  <a:lnSpc>
                    <a:spcPct val="115000"/>
                  </a:lnSpc>
                  <a:spcBef>
                    <a:spcPts val="0"/>
                  </a:spcBef>
                  <a:spcAft>
                    <a:spcPts val="0"/>
                  </a:spcAft>
                  <a:buSzPct val="100000"/>
                  <a:buChar char="●"/>
                </a:pPr>
                <a:r>
                  <a:rPr lang="en-US" sz="3200" dirty="0"/>
                  <a:t>Our team conducted many models looking at the data for the best overall model for the Taiwanese Bankruptcy Courts (TBC): Logistic Regression, Decision Tree, Random Forest (with STD Partition and with Oversampling), Bootstrap Forest SMOTE (and SMOTE with Tomek) and Neural Network. </a:t>
                </a:r>
              </a:p>
              <a:p>
                <a:pPr marL="457200" lvl="0" indent="-356840" algn="l" rtl="0">
                  <a:lnSpc>
                    <a:spcPct val="115000"/>
                  </a:lnSpc>
                  <a:spcBef>
                    <a:spcPts val="0"/>
                  </a:spcBef>
                  <a:spcAft>
                    <a:spcPts val="0"/>
                  </a:spcAft>
                  <a:buSzPct val="100000"/>
                  <a:buChar char="●"/>
                </a:pPr>
                <a:r>
                  <a:rPr lang="en-US" sz="3200" dirty="0"/>
                  <a:t>We performed descriptive statistics on the dataset looking at bankruptcy factors.</a:t>
                </a:r>
              </a:p>
              <a:p>
                <a:pPr marL="457200" lvl="0" indent="-356840" algn="l" rtl="0">
                  <a:lnSpc>
                    <a:spcPct val="115000"/>
                  </a:lnSpc>
                  <a:spcBef>
                    <a:spcPts val="0"/>
                  </a:spcBef>
                  <a:spcAft>
                    <a:spcPts val="0"/>
                  </a:spcAft>
                  <a:buSzPct val="100000"/>
                  <a:buChar char="●"/>
                </a:pPr>
                <a:r>
                  <a:rPr lang="en-US" sz="3200" dirty="0"/>
                  <a:t>We recommend that the TBC ultimately deploy our best model, the Logistic Regression model.  This model had the strongest metrics overall including the highest R</a:t>
                </a:r>
                <a14:m>
                  <m:oMath xmlns:m="http://schemas.openxmlformats.org/officeDocument/2006/math">
                    <m:r>
                      <a:rPr lang="en-US" sz="3200" b="0" i="1" baseline="30000" dirty="0" smtClean="0">
                        <a:latin typeface="Cambria Math" panose="02040503050406030204" pitchFamily="18" charset="0"/>
                      </a:rPr>
                      <m:t>2</m:t>
                    </m:r>
                  </m:oMath>
                </a14:m>
                <a:r>
                  <a:rPr lang="en-US" sz="3200" dirty="0"/>
                  <a:t> value of all of our models at 0.559, an Accuracy of 91.5%, a Misclassification Rate of 0.085 and an F1-Score of 0.624. </a:t>
                </a:r>
              </a:p>
              <a:p>
                <a:pPr marL="457200" lvl="0" indent="-356840" algn="l" rtl="0">
                  <a:lnSpc>
                    <a:spcPct val="115000"/>
                  </a:lnSpc>
                  <a:spcBef>
                    <a:spcPts val="0"/>
                  </a:spcBef>
                  <a:spcAft>
                    <a:spcPts val="0"/>
                  </a:spcAft>
                  <a:buSzPct val="100000"/>
                  <a:buChar char="●"/>
                </a:pPr>
                <a:r>
                  <a:rPr lang="en-US" sz="3200" dirty="0"/>
                  <a:t>We found that the following variables showed the highest correlation in companies declaring bankruptcy (in order of importance): </a:t>
                </a:r>
                <a:r>
                  <a:rPr lang="en-US" sz="3200" i="1" dirty="0">
                    <a:solidFill>
                      <a:srgbClr val="FFFFFF"/>
                    </a:solidFill>
                  </a:rPr>
                  <a:t>ROA, Total Debt/Total Net Worth, Total Asset Turnover, Persistent EPS 4Q</a:t>
                </a:r>
                <a:r>
                  <a:rPr lang="en-US" sz="3200" dirty="0">
                    <a:solidFill>
                      <a:srgbClr val="FFFFFF"/>
                    </a:solidFill>
                  </a:rPr>
                  <a:t> and </a:t>
                </a:r>
                <a:r>
                  <a:rPr lang="en-US" sz="3200" i="1" dirty="0">
                    <a:solidFill>
                      <a:srgbClr val="FFFFFF"/>
                    </a:solidFill>
                  </a:rPr>
                  <a:t>Cash/Total Assets</a:t>
                </a:r>
                <a:r>
                  <a:rPr lang="en-US" sz="3200" dirty="0">
                    <a:solidFill>
                      <a:srgbClr val="FFFFFF"/>
                    </a:solidFill>
                  </a:rPr>
                  <a:t>.</a:t>
                </a:r>
                <a:r>
                  <a:rPr lang="en-US" sz="3200" dirty="0"/>
                  <a:t>  We recommend that TBC look at those variables with new data going forward to identify at-risk companies.</a:t>
                </a:r>
              </a:p>
              <a:p>
                <a:pPr marL="457200" lvl="0" indent="-356840" algn="l" rtl="0">
                  <a:lnSpc>
                    <a:spcPct val="115000"/>
                  </a:lnSpc>
                  <a:spcBef>
                    <a:spcPts val="0"/>
                  </a:spcBef>
                  <a:spcAft>
                    <a:spcPts val="0"/>
                  </a:spcAft>
                  <a:buSzPct val="100000"/>
                  <a:buChar char="●"/>
                </a:pPr>
                <a:r>
                  <a:rPr lang="en-US" sz="3200" dirty="0"/>
                  <a:t>If the TBC is able to acquire this data on current companies of various sizes in Taiwan, they will be able to deduce which companies are in jeopardy of declaring bankruptcy and be able to reach out to help them before they do.  This can be very beneficial for their country and their entire economy to keep these companies in business.</a:t>
                </a:r>
                <a:endParaRPr lang="en-US" sz="3200" dirty="0">
                  <a:solidFill>
                    <a:schemeClr val="dk1"/>
                  </a:solidFill>
                  <a:latin typeface="Arial"/>
                  <a:ea typeface="Arial"/>
                  <a:cs typeface="Arial"/>
                  <a:sym typeface="Arial"/>
                </a:endParaRPr>
              </a:p>
            </p:txBody>
          </p:sp>
        </mc:Choice>
        <mc:Fallback>
          <p:sp>
            <p:nvSpPr>
              <p:cNvPr id="333" name="Google Shape;333;p10"/>
              <p:cNvSpPr txBox="1">
                <a:spLocks noGrp="1" noRot="1" noChangeAspect="1" noMove="1" noResize="1" noEditPoints="1" noAdjustHandles="1" noChangeArrowheads="1" noChangeShapeType="1" noTextEdit="1"/>
              </p:cNvSpPr>
              <p:nvPr>
                <p:ph type="body" idx="1"/>
              </p:nvPr>
            </p:nvSpPr>
            <p:spPr>
              <a:xfrm>
                <a:off x="738725" y="1128450"/>
                <a:ext cx="10767000" cy="5602800"/>
              </a:xfrm>
              <a:prstGeom prst="rect">
                <a:avLst/>
              </a:prstGeom>
              <a:blipFill>
                <a:blip r:embed="rId3"/>
                <a:stretch>
                  <a:fillRect t="-1088" r="-1019" b="-653"/>
                </a:stretch>
              </a:blipFill>
              <a:ln>
                <a:noFill/>
              </a:ln>
            </p:spPr>
            <p:txBody>
              <a:bodyPr/>
              <a:lstStyle/>
              <a:p>
                <a:r>
                  <a:rPr lang="en-US">
                    <a:noFill/>
                  </a:rPr>
                  <a:t> </a:t>
                </a:r>
              </a:p>
            </p:txBody>
          </p:sp>
        </mc:Fallback>
      </mc:AlternateContent>
    </p:spTree>
  </p:cSld>
  <p:clrMapOvr>
    <a:masterClrMapping/>
  </p:clrMapOvr>
</p:sld>
</file>

<file path=ppt/theme/theme1.xml><?xml version="1.0" encoding="utf-8"?>
<a:theme xmlns:a="http://schemas.openxmlformats.org/drawingml/2006/main" name="Circuit">
  <a:themeElements>
    <a:clrScheme name="Circuit">
      <a:dk1>
        <a:srgbClr val="000000"/>
      </a:dk1>
      <a:lt1>
        <a:srgbClr val="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TotalTime>
  <Words>3831</Words>
  <Application>Microsoft Office PowerPoint</Application>
  <PresentationFormat>Widescreen</PresentationFormat>
  <Paragraphs>420</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Cambria Math</vt:lpstr>
      <vt:lpstr>Twentieth Century</vt:lpstr>
      <vt:lpstr>Circuit</vt:lpstr>
      <vt:lpstr>PREDICTING COMPANY BANKRUPTCY</vt:lpstr>
      <vt:lpstr>BUSINESS PROBLEM</vt:lpstr>
      <vt:lpstr>OUR ANALYSIS PROCESS</vt:lpstr>
      <vt:lpstr>DATA PREPARATION</vt:lpstr>
      <vt:lpstr>UNDERSTANDING THE DATASET</vt:lpstr>
      <vt:lpstr>DATA ANALYSIS: LOGISTIC REGRESSION MODEL</vt:lpstr>
      <vt:lpstr>DATA ANALYSIS: DECISION TREE</vt:lpstr>
      <vt:lpstr>DATA ANALYSIS: *RANDOM FOREST MODELS</vt:lpstr>
      <vt:lpstr>DATA ANALYSIS: *BOOTSTRAP FOREST MODELS</vt:lpstr>
      <vt:lpstr>DATA ANALYSIS: NEURAL NETWORK</vt:lpstr>
      <vt:lpstr>*MODEL COMPARISON</vt:lpstr>
      <vt:lpstr>FINDINGS AND RECOMMENDATIONS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PREDICTING COMPANY BANKRUPTCY</dc:title>
  <dc:creator>Donna Lekang</dc:creator>
  <cp:lastModifiedBy>Brian LeMaster</cp:lastModifiedBy>
  <cp:revision>1</cp:revision>
  <dcterms:modified xsi:type="dcterms:W3CDTF">2023-05-03T21:49:15Z</dcterms:modified>
</cp:coreProperties>
</file>