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8" r:id="rId11"/>
    <p:sldId id="266" r:id="rId12"/>
    <p:sldId id="267"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034"/>
    <p:restoredTop sz="94754"/>
  </p:normalViewPr>
  <p:slideViewPr>
    <p:cSldViewPr snapToGrid="0" snapToObjects="1">
      <p:cViewPr varScale="1">
        <p:scale>
          <a:sx n="99" d="100"/>
          <a:sy n="99" d="100"/>
        </p:scale>
        <p:origin x="272" y="184"/>
      </p:cViewPr>
      <p:guideLst/>
    </p:cSldViewPr>
  </p:slideViewPr>
  <p:notesTextViewPr>
    <p:cViewPr>
      <p:scale>
        <a:sx n="1" d="1"/>
        <a:sy n="1" d="1"/>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diagrams/_rels/data1.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svg"/><Relationship Id="rId1" Type="http://schemas.openxmlformats.org/officeDocument/2006/relationships/image" Target="../media/image3.png"/><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6.svg"/></Relationships>
</file>

<file path=ppt/diagrams/_rels/drawing1.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svg"/><Relationship Id="rId1" Type="http://schemas.openxmlformats.org/officeDocument/2006/relationships/image" Target="../media/image3.png"/><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6.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6941738-810C-4F20-A771-04A93368C2C6}" type="doc">
      <dgm:prSet loTypeId="urn:microsoft.com/office/officeart/2018/2/layout/IconCircleList" loCatId="icon" qsTypeId="urn:microsoft.com/office/officeart/2005/8/quickstyle/simple1" qsCatId="simple" csTypeId="urn:microsoft.com/office/officeart/2005/8/colors/accent1_2" csCatId="accent1" phldr="1"/>
      <dgm:spPr/>
      <dgm:t>
        <a:bodyPr/>
        <a:lstStyle/>
        <a:p>
          <a:endParaRPr lang="en-US"/>
        </a:p>
      </dgm:t>
    </dgm:pt>
    <dgm:pt modelId="{360D4477-1F58-494A-9FE2-CCB9A7D7557D}">
      <dgm:prSet/>
      <dgm:spPr/>
      <dgm:t>
        <a:bodyPr/>
        <a:lstStyle/>
        <a:p>
          <a:pPr>
            <a:lnSpc>
              <a:spcPct val="100000"/>
            </a:lnSpc>
          </a:pPr>
          <a:r>
            <a:rPr lang="en-US" dirty="0"/>
            <a:t>We collected the data from Kaggle website. There were 7,385 observations in the dataset. There were no missing values in the dataset.</a:t>
          </a:r>
        </a:p>
      </dgm:t>
    </dgm:pt>
    <dgm:pt modelId="{410F2172-ADB1-486B-AED8-CD2AE2628E80}" type="parTrans" cxnId="{0ECFD607-5D0D-4617-9C60-7378957D85C8}">
      <dgm:prSet/>
      <dgm:spPr/>
      <dgm:t>
        <a:bodyPr/>
        <a:lstStyle/>
        <a:p>
          <a:endParaRPr lang="en-US"/>
        </a:p>
      </dgm:t>
    </dgm:pt>
    <dgm:pt modelId="{805CFE42-DFE8-40CD-864A-0549547D1109}" type="sibTrans" cxnId="{0ECFD607-5D0D-4617-9C60-7378957D85C8}">
      <dgm:prSet/>
      <dgm:spPr/>
      <dgm:t>
        <a:bodyPr/>
        <a:lstStyle/>
        <a:p>
          <a:pPr>
            <a:lnSpc>
              <a:spcPct val="100000"/>
            </a:lnSpc>
          </a:pPr>
          <a:endParaRPr lang="en-US"/>
        </a:p>
      </dgm:t>
    </dgm:pt>
    <dgm:pt modelId="{94CB6A6B-E755-4339-96DE-9D272D497A09}">
      <dgm:prSet/>
      <dgm:spPr/>
      <dgm:t>
        <a:bodyPr/>
        <a:lstStyle/>
        <a:p>
          <a:pPr>
            <a:lnSpc>
              <a:spcPct val="100000"/>
            </a:lnSpc>
          </a:pPr>
          <a:r>
            <a:rPr lang="en-US"/>
            <a:t>Target – Continuous variable CO2Emissions</a:t>
          </a:r>
        </a:p>
      </dgm:t>
    </dgm:pt>
    <dgm:pt modelId="{00D9D38A-6539-4496-AAFC-BA7236FF5298}" type="parTrans" cxnId="{C2870EE8-F4EF-437D-AD6A-E63EAF2C479D}">
      <dgm:prSet/>
      <dgm:spPr/>
      <dgm:t>
        <a:bodyPr/>
        <a:lstStyle/>
        <a:p>
          <a:endParaRPr lang="en-US"/>
        </a:p>
      </dgm:t>
    </dgm:pt>
    <dgm:pt modelId="{0D20CD08-A137-45A6-BC50-92C105E21F8D}" type="sibTrans" cxnId="{C2870EE8-F4EF-437D-AD6A-E63EAF2C479D}">
      <dgm:prSet/>
      <dgm:spPr/>
      <dgm:t>
        <a:bodyPr/>
        <a:lstStyle/>
        <a:p>
          <a:pPr>
            <a:lnSpc>
              <a:spcPct val="100000"/>
            </a:lnSpc>
          </a:pPr>
          <a:endParaRPr lang="en-US"/>
        </a:p>
      </dgm:t>
    </dgm:pt>
    <dgm:pt modelId="{C1B663B3-F680-4EE8-B70F-6D9D8A0A09AE}">
      <dgm:prSet/>
      <dgm:spPr/>
      <dgm:t>
        <a:bodyPr/>
        <a:lstStyle/>
        <a:p>
          <a:pPr>
            <a:lnSpc>
              <a:spcPct val="100000"/>
            </a:lnSpc>
          </a:pPr>
          <a:r>
            <a:rPr lang="en-US"/>
            <a:t>Independent variables – Make, model, Vehicle Class, Engine Size, Cylinders, Transmission, Fuel Type and four Fuel Consumption variables for city, highway, combined in liters and combined in mpg.</a:t>
          </a:r>
        </a:p>
      </dgm:t>
    </dgm:pt>
    <dgm:pt modelId="{2AEB5B01-DB3C-4850-80E3-00C740955685}" type="parTrans" cxnId="{B521D3FD-DC5C-446F-B313-D879B76950A5}">
      <dgm:prSet/>
      <dgm:spPr/>
      <dgm:t>
        <a:bodyPr/>
        <a:lstStyle/>
        <a:p>
          <a:endParaRPr lang="en-US"/>
        </a:p>
      </dgm:t>
    </dgm:pt>
    <dgm:pt modelId="{EBC17211-1D84-44F0-944F-D7CBE659AE52}" type="sibTrans" cxnId="{B521D3FD-DC5C-446F-B313-D879B76950A5}">
      <dgm:prSet/>
      <dgm:spPr/>
      <dgm:t>
        <a:bodyPr/>
        <a:lstStyle/>
        <a:p>
          <a:pPr>
            <a:lnSpc>
              <a:spcPct val="100000"/>
            </a:lnSpc>
          </a:pPr>
          <a:endParaRPr lang="en-US"/>
        </a:p>
      </dgm:t>
    </dgm:pt>
    <dgm:pt modelId="{1CCC46E0-29D9-47C2-A5FA-D7F5BD00FB3A}">
      <dgm:prSet/>
      <dgm:spPr/>
      <dgm:t>
        <a:bodyPr/>
        <a:lstStyle/>
        <a:p>
          <a:pPr>
            <a:lnSpc>
              <a:spcPct val="100000"/>
            </a:lnSpc>
          </a:pPr>
          <a:r>
            <a:rPr lang="en-US"/>
            <a:t>We split the dataset into 75% training dataset and 25% validation dataset.</a:t>
          </a:r>
        </a:p>
      </dgm:t>
    </dgm:pt>
    <dgm:pt modelId="{4D03C5D3-CF95-488B-ABE1-33D77E1CFA6E}" type="parTrans" cxnId="{BBDAD814-E183-4B5A-85C7-C1FFAD7CABF0}">
      <dgm:prSet/>
      <dgm:spPr/>
      <dgm:t>
        <a:bodyPr/>
        <a:lstStyle/>
        <a:p>
          <a:endParaRPr lang="en-US"/>
        </a:p>
      </dgm:t>
    </dgm:pt>
    <dgm:pt modelId="{78041308-580F-442B-AE1F-57FA256D30E3}" type="sibTrans" cxnId="{BBDAD814-E183-4B5A-85C7-C1FFAD7CABF0}">
      <dgm:prSet/>
      <dgm:spPr/>
      <dgm:t>
        <a:bodyPr/>
        <a:lstStyle/>
        <a:p>
          <a:endParaRPr lang="en-US"/>
        </a:p>
      </dgm:t>
    </dgm:pt>
    <dgm:pt modelId="{A085995B-046A-4671-864A-869AED753A94}" type="pres">
      <dgm:prSet presAssocID="{D6941738-810C-4F20-A771-04A93368C2C6}" presName="root" presStyleCnt="0">
        <dgm:presLayoutVars>
          <dgm:dir/>
          <dgm:resizeHandles val="exact"/>
        </dgm:presLayoutVars>
      </dgm:prSet>
      <dgm:spPr/>
    </dgm:pt>
    <dgm:pt modelId="{0CB18444-0459-4019-B2BA-E82E5A2F54B4}" type="pres">
      <dgm:prSet presAssocID="{D6941738-810C-4F20-A771-04A93368C2C6}" presName="container" presStyleCnt="0">
        <dgm:presLayoutVars>
          <dgm:dir/>
          <dgm:resizeHandles val="exact"/>
        </dgm:presLayoutVars>
      </dgm:prSet>
      <dgm:spPr/>
    </dgm:pt>
    <dgm:pt modelId="{5F398AC3-24CC-4474-81EF-64C898FA24D6}" type="pres">
      <dgm:prSet presAssocID="{360D4477-1F58-494A-9FE2-CCB9A7D7557D}" presName="compNode" presStyleCnt="0"/>
      <dgm:spPr/>
    </dgm:pt>
    <dgm:pt modelId="{B5A0227F-8A48-4C9A-8D71-9E66C20AB2C2}" type="pres">
      <dgm:prSet presAssocID="{360D4477-1F58-494A-9FE2-CCB9A7D7557D}" presName="iconBgRect" presStyleLbl="bgShp" presStyleIdx="0" presStyleCnt="4"/>
      <dgm:spPr/>
    </dgm:pt>
    <dgm:pt modelId="{8AC6D329-ED7A-4ABD-949B-D801E97F91AE}" type="pres">
      <dgm:prSet presAssocID="{360D4477-1F58-494A-9FE2-CCB9A7D7557D}"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Statistics"/>
        </a:ext>
      </dgm:extLst>
    </dgm:pt>
    <dgm:pt modelId="{0B46148E-9856-4056-903C-C5A1AAFD34C5}" type="pres">
      <dgm:prSet presAssocID="{360D4477-1F58-494A-9FE2-CCB9A7D7557D}" presName="spaceRect" presStyleCnt="0"/>
      <dgm:spPr/>
    </dgm:pt>
    <dgm:pt modelId="{9DA55B38-7514-4B32-983D-B20B46453116}" type="pres">
      <dgm:prSet presAssocID="{360D4477-1F58-494A-9FE2-CCB9A7D7557D}" presName="textRect" presStyleLbl="revTx" presStyleIdx="0" presStyleCnt="4">
        <dgm:presLayoutVars>
          <dgm:chMax val="1"/>
          <dgm:chPref val="1"/>
        </dgm:presLayoutVars>
      </dgm:prSet>
      <dgm:spPr/>
    </dgm:pt>
    <dgm:pt modelId="{671FA6DB-F094-41FC-BDEC-DE8D0BCBED3D}" type="pres">
      <dgm:prSet presAssocID="{805CFE42-DFE8-40CD-864A-0549547D1109}" presName="sibTrans" presStyleLbl="sibTrans2D1" presStyleIdx="0" presStyleCnt="0"/>
      <dgm:spPr/>
    </dgm:pt>
    <dgm:pt modelId="{56A27707-278C-4243-9C64-77065B8D2207}" type="pres">
      <dgm:prSet presAssocID="{94CB6A6B-E755-4339-96DE-9D272D497A09}" presName="compNode" presStyleCnt="0"/>
      <dgm:spPr/>
    </dgm:pt>
    <dgm:pt modelId="{FAFD1A27-0DBE-4644-A585-A273E252D9E3}" type="pres">
      <dgm:prSet presAssocID="{94CB6A6B-E755-4339-96DE-9D272D497A09}" presName="iconBgRect" presStyleLbl="bgShp" presStyleIdx="1" presStyleCnt="4"/>
      <dgm:spPr/>
    </dgm:pt>
    <dgm:pt modelId="{7BF1557C-9AB7-47C3-8951-45CDAD2DAF6B}" type="pres">
      <dgm:prSet presAssocID="{94CB6A6B-E755-4339-96DE-9D272D497A09}"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Bullseye"/>
        </a:ext>
      </dgm:extLst>
    </dgm:pt>
    <dgm:pt modelId="{47657384-1DCE-49A3-9FB0-20D16A64896D}" type="pres">
      <dgm:prSet presAssocID="{94CB6A6B-E755-4339-96DE-9D272D497A09}" presName="spaceRect" presStyleCnt="0"/>
      <dgm:spPr/>
    </dgm:pt>
    <dgm:pt modelId="{73B7D650-0716-411B-9672-54B80EADC867}" type="pres">
      <dgm:prSet presAssocID="{94CB6A6B-E755-4339-96DE-9D272D497A09}" presName="textRect" presStyleLbl="revTx" presStyleIdx="1" presStyleCnt="4">
        <dgm:presLayoutVars>
          <dgm:chMax val="1"/>
          <dgm:chPref val="1"/>
        </dgm:presLayoutVars>
      </dgm:prSet>
      <dgm:spPr/>
    </dgm:pt>
    <dgm:pt modelId="{3663C750-E293-4BA8-B405-940FA71EBCEE}" type="pres">
      <dgm:prSet presAssocID="{0D20CD08-A137-45A6-BC50-92C105E21F8D}" presName="sibTrans" presStyleLbl="sibTrans2D1" presStyleIdx="0" presStyleCnt="0"/>
      <dgm:spPr/>
    </dgm:pt>
    <dgm:pt modelId="{50F3F0B9-EE47-4FA2-92C6-106973765FAE}" type="pres">
      <dgm:prSet presAssocID="{C1B663B3-F680-4EE8-B70F-6D9D8A0A09AE}" presName="compNode" presStyleCnt="0"/>
      <dgm:spPr/>
    </dgm:pt>
    <dgm:pt modelId="{9E986D2A-C65C-4A7E-B81F-5B132F9B8DDE}" type="pres">
      <dgm:prSet presAssocID="{C1B663B3-F680-4EE8-B70F-6D9D8A0A09AE}" presName="iconBgRect" presStyleLbl="bgShp" presStyleIdx="2" presStyleCnt="4"/>
      <dgm:spPr/>
    </dgm:pt>
    <dgm:pt modelId="{E40C0E53-B67D-4ABB-8110-F1A01A84D2B0}" type="pres">
      <dgm:prSet presAssocID="{C1B663B3-F680-4EE8-B70F-6D9D8A0A09AE}"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Beaker"/>
        </a:ext>
      </dgm:extLst>
    </dgm:pt>
    <dgm:pt modelId="{9B02B5B3-A393-4541-BF13-84CD12CE5732}" type="pres">
      <dgm:prSet presAssocID="{C1B663B3-F680-4EE8-B70F-6D9D8A0A09AE}" presName="spaceRect" presStyleCnt="0"/>
      <dgm:spPr/>
    </dgm:pt>
    <dgm:pt modelId="{EE47727A-2D99-4114-850E-8073285BA064}" type="pres">
      <dgm:prSet presAssocID="{C1B663B3-F680-4EE8-B70F-6D9D8A0A09AE}" presName="textRect" presStyleLbl="revTx" presStyleIdx="2" presStyleCnt="4">
        <dgm:presLayoutVars>
          <dgm:chMax val="1"/>
          <dgm:chPref val="1"/>
        </dgm:presLayoutVars>
      </dgm:prSet>
      <dgm:spPr/>
    </dgm:pt>
    <dgm:pt modelId="{CF860C7F-2336-4CF8-8B1D-6879437548FA}" type="pres">
      <dgm:prSet presAssocID="{EBC17211-1D84-44F0-944F-D7CBE659AE52}" presName="sibTrans" presStyleLbl="sibTrans2D1" presStyleIdx="0" presStyleCnt="0"/>
      <dgm:spPr/>
    </dgm:pt>
    <dgm:pt modelId="{E7C268C2-7CF0-400D-A56B-37E9AE7280D0}" type="pres">
      <dgm:prSet presAssocID="{1CCC46E0-29D9-47C2-A5FA-D7F5BD00FB3A}" presName="compNode" presStyleCnt="0"/>
      <dgm:spPr/>
    </dgm:pt>
    <dgm:pt modelId="{F66C51ED-8C99-4BE8-B866-8809C9697DC8}" type="pres">
      <dgm:prSet presAssocID="{1CCC46E0-29D9-47C2-A5FA-D7F5BD00FB3A}" presName="iconBgRect" presStyleLbl="bgShp" presStyleIdx="3" presStyleCnt="4"/>
      <dgm:spPr/>
    </dgm:pt>
    <dgm:pt modelId="{C91A873D-A143-4C38-B5F0-BEED41213555}" type="pres">
      <dgm:prSet presAssocID="{1CCC46E0-29D9-47C2-A5FA-D7F5BD00FB3A}"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Database"/>
        </a:ext>
      </dgm:extLst>
    </dgm:pt>
    <dgm:pt modelId="{BE324F73-FDB2-468E-B1C0-337344B8A9F9}" type="pres">
      <dgm:prSet presAssocID="{1CCC46E0-29D9-47C2-A5FA-D7F5BD00FB3A}" presName="spaceRect" presStyleCnt="0"/>
      <dgm:spPr/>
    </dgm:pt>
    <dgm:pt modelId="{9B054A1F-0D26-404A-AE66-8CEF34364D7F}" type="pres">
      <dgm:prSet presAssocID="{1CCC46E0-29D9-47C2-A5FA-D7F5BD00FB3A}" presName="textRect" presStyleLbl="revTx" presStyleIdx="3" presStyleCnt="4">
        <dgm:presLayoutVars>
          <dgm:chMax val="1"/>
          <dgm:chPref val="1"/>
        </dgm:presLayoutVars>
      </dgm:prSet>
      <dgm:spPr/>
    </dgm:pt>
  </dgm:ptLst>
  <dgm:cxnLst>
    <dgm:cxn modelId="{0ECFD607-5D0D-4617-9C60-7378957D85C8}" srcId="{D6941738-810C-4F20-A771-04A93368C2C6}" destId="{360D4477-1F58-494A-9FE2-CCB9A7D7557D}" srcOrd="0" destOrd="0" parTransId="{410F2172-ADB1-486B-AED8-CD2AE2628E80}" sibTransId="{805CFE42-DFE8-40CD-864A-0549547D1109}"/>
    <dgm:cxn modelId="{BBDAD814-E183-4B5A-85C7-C1FFAD7CABF0}" srcId="{D6941738-810C-4F20-A771-04A93368C2C6}" destId="{1CCC46E0-29D9-47C2-A5FA-D7F5BD00FB3A}" srcOrd="3" destOrd="0" parTransId="{4D03C5D3-CF95-488B-ABE1-33D77E1CFA6E}" sibTransId="{78041308-580F-442B-AE1F-57FA256D30E3}"/>
    <dgm:cxn modelId="{332DD81A-216E-452D-B487-BB8EE8A10436}" type="presOf" srcId="{C1B663B3-F680-4EE8-B70F-6D9D8A0A09AE}" destId="{EE47727A-2D99-4114-850E-8073285BA064}" srcOrd="0" destOrd="0" presId="urn:microsoft.com/office/officeart/2018/2/layout/IconCircleList"/>
    <dgm:cxn modelId="{941DDA24-1855-43CB-A964-CA30C5387263}" type="presOf" srcId="{1CCC46E0-29D9-47C2-A5FA-D7F5BD00FB3A}" destId="{9B054A1F-0D26-404A-AE66-8CEF34364D7F}" srcOrd="0" destOrd="0" presId="urn:microsoft.com/office/officeart/2018/2/layout/IconCircleList"/>
    <dgm:cxn modelId="{291B6555-DCC7-41CC-9EC3-5B356814D158}" type="presOf" srcId="{94CB6A6B-E755-4339-96DE-9D272D497A09}" destId="{73B7D650-0716-411B-9672-54B80EADC867}" srcOrd="0" destOrd="0" presId="urn:microsoft.com/office/officeart/2018/2/layout/IconCircleList"/>
    <dgm:cxn modelId="{BE6AA869-3CCE-48E0-8764-712BBB12B588}" type="presOf" srcId="{D6941738-810C-4F20-A771-04A93368C2C6}" destId="{A085995B-046A-4671-864A-869AED753A94}" srcOrd="0" destOrd="0" presId="urn:microsoft.com/office/officeart/2018/2/layout/IconCircleList"/>
    <dgm:cxn modelId="{9624A184-22C5-49E9-A973-03BCD2991008}" type="presOf" srcId="{0D20CD08-A137-45A6-BC50-92C105E21F8D}" destId="{3663C750-E293-4BA8-B405-940FA71EBCEE}" srcOrd="0" destOrd="0" presId="urn:microsoft.com/office/officeart/2018/2/layout/IconCircleList"/>
    <dgm:cxn modelId="{0512158E-D21B-4F36-8D5D-8350189E1581}" type="presOf" srcId="{EBC17211-1D84-44F0-944F-D7CBE659AE52}" destId="{CF860C7F-2336-4CF8-8B1D-6879437548FA}" srcOrd="0" destOrd="0" presId="urn:microsoft.com/office/officeart/2018/2/layout/IconCircleList"/>
    <dgm:cxn modelId="{C2870EE8-F4EF-437D-AD6A-E63EAF2C479D}" srcId="{D6941738-810C-4F20-A771-04A93368C2C6}" destId="{94CB6A6B-E755-4339-96DE-9D272D497A09}" srcOrd="1" destOrd="0" parTransId="{00D9D38A-6539-4496-AAFC-BA7236FF5298}" sibTransId="{0D20CD08-A137-45A6-BC50-92C105E21F8D}"/>
    <dgm:cxn modelId="{43D582F2-1E59-4723-9144-8F25F71EE16D}" type="presOf" srcId="{360D4477-1F58-494A-9FE2-CCB9A7D7557D}" destId="{9DA55B38-7514-4B32-983D-B20B46453116}" srcOrd="0" destOrd="0" presId="urn:microsoft.com/office/officeart/2018/2/layout/IconCircleList"/>
    <dgm:cxn modelId="{B521D3FD-DC5C-446F-B313-D879B76950A5}" srcId="{D6941738-810C-4F20-A771-04A93368C2C6}" destId="{C1B663B3-F680-4EE8-B70F-6D9D8A0A09AE}" srcOrd="2" destOrd="0" parTransId="{2AEB5B01-DB3C-4850-80E3-00C740955685}" sibTransId="{EBC17211-1D84-44F0-944F-D7CBE659AE52}"/>
    <dgm:cxn modelId="{FDAAF5FE-DCDD-4BBB-8C24-1F142514822A}" type="presOf" srcId="{805CFE42-DFE8-40CD-864A-0549547D1109}" destId="{671FA6DB-F094-41FC-BDEC-DE8D0BCBED3D}" srcOrd="0" destOrd="0" presId="urn:microsoft.com/office/officeart/2018/2/layout/IconCircleList"/>
    <dgm:cxn modelId="{CA916B61-FFC7-4E40-872A-20B921EC7C88}" type="presParOf" srcId="{A085995B-046A-4671-864A-869AED753A94}" destId="{0CB18444-0459-4019-B2BA-E82E5A2F54B4}" srcOrd="0" destOrd="0" presId="urn:microsoft.com/office/officeart/2018/2/layout/IconCircleList"/>
    <dgm:cxn modelId="{605375B7-1D12-4FCB-AC8E-BACB8B879194}" type="presParOf" srcId="{0CB18444-0459-4019-B2BA-E82E5A2F54B4}" destId="{5F398AC3-24CC-4474-81EF-64C898FA24D6}" srcOrd="0" destOrd="0" presId="urn:microsoft.com/office/officeart/2018/2/layout/IconCircleList"/>
    <dgm:cxn modelId="{F42E1406-BB04-4E91-85A8-9C703EF10EAD}" type="presParOf" srcId="{5F398AC3-24CC-4474-81EF-64C898FA24D6}" destId="{B5A0227F-8A48-4C9A-8D71-9E66C20AB2C2}" srcOrd="0" destOrd="0" presId="urn:microsoft.com/office/officeart/2018/2/layout/IconCircleList"/>
    <dgm:cxn modelId="{D158D97D-5520-45D9-9C15-F7F951B4244D}" type="presParOf" srcId="{5F398AC3-24CC-4474-81EF-64C898FA24D6}" destId="{8AC6D329-ED7A-4ABD-949B-D801E97F91AE}" srcOrd="1" destOrd="0" presId="urn:microsoft.com/office/officeart/2018/2/layout/IconCircleList"/>
    <dgm:cxn modelId="{B7D1C070-0BDB-479F-8088-C8B802899DED}" type="presParOf" srcId="{5F398AC3-24CC-4474-81EF-64C898FA24D6}" destId="{0B46148E-9856-4056-903C-C5A1AAFD34C5}" srcOrd="2" destOrd="0" presId="urn:microsoft.com/office/officeart/2018/2/layout/IconCircleList"/>
    <dgm:cxn modelId="{810F7C7B-E877-42B9-AF4D-D091F9B68D12}" type="presParOf" srcId="{5F398AC3-24CC-4474-81EF-64C898FA24D6}" destId="{9DA55B38-7514-4B32-983D-B20B46453116}" srcOrd="3" destOrd="0" presId="urn:microsoft.com/office/officeart/2018/2/layout/IconCircleList"/>
    <dgm:cxn modelId="{B0CABFDE-55D0-4729-95D4-72E340F0EBA6}" type="presParOf" srcId="{0CB18444-0459-4019-B2BA-E82E5A2F54B4}" destId="{671FA6DB-F094-41FC-BDEC-DE8D0BCBED3D}" srcOrd="1" destOrd="0" presId="urn:microsoft.com/office/officeart/2018/2/layout/IconCircleList"/>
    <dgm:cxn modelId="{477DD335-5886-4BE0-90E7-D92CBDFD4EE5}" type="presParOf" srcId="{0CB18444-0459-4019-B2BA-E82E5A2F54B4}" destId="{56A27707-278C-4243-9C64-77065B8D2207}" srcOrd="2" destOrd="0" presId="urn:microsoft.com/office/officeart/2018/2/layout/IconCircleList"/>
    <dgm:cxn modelId="{8F9DCAA1-74F7-4800-9C56-5B07882FBEEB}" type="presParOf" srcId="{56A27707-278C-4243-9C64-77065B8D2207}" destId="{FAFD1A27-0DBE-4644-A585-A273E252D9E3}" srcOrd="0" destOrd="0" presId="urn:microsoft.com/office/officeart/2018/2/layout/IconCircleList"/>
    <dgm:cxn modelId="{F665294B-5EB9-4C95-BEE0-FAD4339461F9}" type="presParOf" srcId="{56A27707-278C-4243-9C64-77065B8D2207}" destId="{7BF1557C-9AB7-47C3-8951-45CDAD2DAF6B}" srcOrd="1" destOrd="0" presId="urn:microsoft.com/office/officeart/2018/2/layout/IconCircleList"/>
    <dgm:cxn modelId="{DB757789-BD15-4057-BDBE-14A1865F352F}" type="presParOf" srcId="{56A27707-278C-4243-9C64-77065B8D2207}" destId="{47657384-1DCE-49A3-9FB0-20D16A64896D}" srcOrd="2" destOrd="0" presId="urn:microsoft.com/office/officeart/2018/2/layout/IconCircleList"/>
    <dgm:cxn modelId="{46E38D55-A0EA-4638-9BDB-2D53E0CF1BC3}" type="presParOf" srcId="{56A27707-278C-4243-9C64-77065B8D2207}" destId="{73B7D650-0716-411B-9672-54B80EADC867}" srcOrd="3" destOrd="0" presId="urn:microsoft.com/office/officeart/2018/2/layout/IconCircleList"/>
    <dgm:cxn modelId="{6B951D4B-5613-4BBA-8763-503504BD0060}" type="presParOf" srcId="{0CB18444-0459-4019-B2BA-E82E5A2F54B4}" destId="{3663C750-E293-4BA8-B405-940FA71EBCEE}" srcOrd="3" destOrd="0" presId="urn:microsoft.com/office/officeart/2018/2/layout/IconCircleList"/>
    <dgm:cxn modelId="{E7916DF3-4EB5-44C1-9DEA-67784FB68164}" type="presParOf" srcId="{0CB18444-0459-4019-B2BA-E82E5A2F54B4}" destId="{50F3F0B9-EE47-4FA2-92C6-106973765FAE}" srcOrd="4" destOrd="0" presId="urn:microsoft.com/office/officeart/2018/2/layout/IconCircleList"/>
    <dgm:cxn modelId="{7CB37CC3-896E-47F7-993C-95E199B5AFE6}" type="presParOf" srcId="{50F3F0B9-EE47-4FA2-92C6-106973765FAE}" destId="{9E986D2A-C65C-4A7E-B81F-5B132F9B8DDE}" srcOrd="0" destOrd="0" presId="urn:microsoft.com/office/officeart/2018/2/layout/IconCircleList"/>
    <dgm:cxn modelId="{77DDB48D-2DB8-4F8A-B208-4C51E1A6CA3D}" type="presParOf" srcId="{50F3F0B9-EE47-4FA2-92C6-106973765FAE}" destId="{E40C0E53-B67D-4ABB-8110-F1A01A84D2B0}" srcOrd="1" destOrd="0" presId="urn:microsoft.com/office/officeart/2018/2/layout/IconCircleList"/>
    <dgm:cxn modelId="{E853DC81-3FE0-4EE6-A05C-2E0BBB3A36A5}" type="presParOf" srcId="{50F3F0B9-EE47-4FA2-92C6-106973765FAE}" destId="{9B02B5B3-A393-4541-BF13-84CD12CE5732}" srcOrd="2" destOrd="0" presId="urn:microsoft.com/office/officeart/2018/2/layout/IconCircleList"/>
    <dgm:cxn modelId="{BB0C98BF-0A6A-4E68-B580-209DD8FABAF3}" type="presParOf" srcId="{50F3F0B9-EE47-4FA2-92C6-106973765FAE}" destId="{EE47727A-2D99-4114-850E-8073285BA064}" srcOrd="3" destOrd="0" presId="urn:microsoft.com/office/officeart/2018/2/layout/IconCircleList"/>
    <dgm:cxn modelId="{C0150962-16AC-41E7-8B3A-510FA59C76D3}" type="presParOf" srcId="{0CB18444-0459-4019-B2BA-E82E5A2F54B4}" destId="{CF860C7F-2336-4CF8-8B1D-6879437548FA}" srcOrd="5" destOrd="0" presId="urn:microsoft.com/office/officeart/2018/2/layout/IconCircleList"/>
    <dgm:cxn modelId="{5C5BA427-8AA2-4760-BE19-3E0512A3B2AF}" type="presParOf" srcId="{0CB18444-0459-4019-B2BA-E82E5A2F54B4}" destId="{E7C268C2-7CF0-400D-A56B-37E9AE7280D0}" srcOrd="6" destOrd="0" presId="urn:microsoft.com/office/officeart/2018/2/layout/IconCircleList"/>
    <dgm:cxn modelId="{EA10B2A6-55FC-4E50-8BCF-0F6D1BBD4DC5}" type="presParOf" srcId="{E7C268C2-7CF0-400D-A56B-37E9AE7280D0}" destId="{F66C51ED-8C99-4BE8-B866-8809C9697DC8}" srcOrd="0" destOrd="0" presId="urn:microsoft.com/office/officeart/2018/2/layout/IconCircleList"/>
    <dgm:cxn modelId="{DB7B6237-5466-4D33-A106-7B6236769E87}" type="presParOf" srcId="{E7C268C2-7CF0-400D-A56B-37E9AE7280D0}" destId="{C91A873D-A143-4C38-B5F0-BEED41213555}" srcOrd="1" destOrd="0" presId="urn:microsoft.com/office/officeart/2018/2/layout/IconCircleList"/>
    <dgm:cxn modelId="{5BC64B0A-974A-48F0-89DE-9070C8395725}" type="presParOf" srcId="{E7C268C2-7CF0-400D-A56B-37E9AE7280D0}" destId="{BE324F73-FDB2-468E-B1C0-337344B8A9F9}" srcOrd="2" destOrd="0" presId="urn:microsoft.com/office/officeart/2018/2/layout/IconCircleList"/>
    <dgm:cxn modelId="{4D789087-451C-44D9-881F-E2B9E79622CC}" type="presParOf" srcId="{E7C268C2-7CF0-400D-A56B-37E9AE7280D0}" destId="{9B054A1F-0D26-404A-AE66-8CEF34364D7F}" srcOrd="3" destOrd="0" presId="urn:microsoft.com/office/officeart/2018/2/layout/IconCircle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D700217-EFA9-49C4-BB3E-8D8E4F9CFF49}" type="doc">
      <dgm:prSet loTypeId="urn:microsoft.com/office/officeart/2008/layout/LinedList" loCatId="list" qsTypeId="urn:microsoft.com/office/officeart/2005/8/quickstyle/simple1" qsCatId="simple" csTypeId="urn:microsoft.com/office/officeart/2005/8/colors/colorful2" csCatId="colorful" phldr="1"/>
      <dgm:spPr/>
      <dgm:t>
        <a:bodyPr/>
        <a:lstStyle/>
        <a:p>
          <a:endParaRPr lang="en-US"/>
        </a:p>
      </dgm:t>
    </dgm:pt>
    <dgm:pt modelId="{BBA06D16-9286-4F7E-8481-B90F3FA4CCD8}">
      <dgm:prSet/>
      <dgm:spPr/>
      <dgm:t>
        <a:bodyPr/>
        <a:lstStyle/>
        <a:p>
          <a:r>
            <a:rPr lang="en-US" b="1" dirty="0"/>
            <a:t>Linear Regression - </a:t>
          </a:r>
          <a:r>
            <a:rPr lang="en-US" dirty="0"/>
            <a:t>Very easy to implement. Provided high R2 of 0.89 and RMSE of 18.79. CO2 can be easily estimated by plugging the variables into the equation generated: </a:t>
          </a:r>
          <a:br>
            <a:rPr lang="en-US" dirty="0"/>
          </a:br>
          <a:r>
            <a:rPr lang="en-US" dirty="0">
              <a:highlight>
                <a:srgbClr val="FFFF00"/>
              </a:highlight>
            </a:rPr>
            <a:t>314 – 6.4Compact + 21Large – 9Medium – 0.6Small + 7.1EngineSize + 8.7Cylinder – 0.5Gear – 4.6FuelMPG</a:t>
          </a:r>
        </a:p>
      </dgm:t>
    </dgm:pt>
    <dgm:pt modelId="{9EC851A9-4870-4A6E-A1C4-F7AD37C67F59}" type="parTrans" cxnId="{EEBAF44F-C09B-4134-9A50-A12CECAA1E46}">
      <dgm:prSet/>
      <dgm:spPr/>
      <dgm:t>
        <a:bodyPr/>
        <a:lstStyle/>
        <a:p>
          <a:endParaRPr lang="en-US"/>
        </a:p>
      </dgm:t>
    </dgm:pt>
    <dgm:pt modelId="{B5648650-8C6F-4CB0-8693-C335E657335A}" type="sibTrans" cxnId="{EEBAF44F-C09B-4134-9A50-A12CECAA1E46}">
      <dgm:prSet/>
      <dgm:spPr/>
      <dgm:t>
        <a:bodyPr/>
        <a:lstStyle/>
        <a:p>
          <a:endParaRPr lang="en-US"/>
        </a:p>
      </dgm:t>
    </dgm:pt>
    <dgm:pt modelId="{61153BAB-51C3-4757-9956-DAE81B5BA30D}">
      <dgm:prSet/>
      <dgm:spPr/>
      <dgm:t>
        <a:bodyPr/>
        <a:lstStyle/>
        <a:p>
          <a:r>
            <a:rPr lang="en-US" b="1" dirty="0"/>
            <a:t>Decision Tree - </a:t>
          </a:r>
          <a:r>
            <a:rPr lang="en-US" dirty="0"/>
            <a:t>Easy to implement using JMP software.  It resulted in139 splits for our dataset, which made it difficult to interpret and capture. It provided the best R2 of 0.978 on training and 0.969 on validation and provided the least RASE of 8.7 for training dataset and 10.2 for validation dataset.</a:t>
          </a:r>
        </a:p>
      </dgm:t>
    </dgm:pt>
    <dgm:pt modelId="{72314105-197F-4F06-8A06-B5AAF30C09E8}" type="parTrans" cxnId="{905CA8EB-081A-4499-A438-E9A62074FE15}">
      <dgm:prSet/>
      <dgm:spPr/>
      <dgm:t>
        <a:bodyPr/>
        <a:lstStyle/>
        <a:p>
          <a:endParaRPr lang="en-US"/>
        </a:p>
      </dgm:t>
    </dgm:pt>
    <dgm:pt modelId="{FD97AC4B-B564-45E6-A1CB-F16CC33340FB}" type="sibTrans" cxnId="{905CA8EB-081A-4499-A438-E9A62074FE15}">
      <dgm:prSet/>
      <dgm:spPr/>
      <dgm:t>
        <a:bodyPr/>
        <a:lstStyle/>
        <a:p>
          <a:endParaRPr lang="en-US"/>
        </a:p>
      </dgm:t>
    </dgm:pt>
    <dgm:pt modelId="{4CB5BC19-7E12-41C2-80BA-4BE03636F500}">
      <dgm:prSet/>
      <dgm:spPr/>
      <dgm:t>
        <a:bodyPr/>
        <a:lstStyle/>
        <a:p>
          <a:r>
            <a:rPr lang="en-US" b="1" dirty="0"/>
            <a:t>Principal Component - </a:t>
          </a:r>
          <a:r>
            <a:rPr lang="en-US" dirty="0"/>
            <a:t>Easy to implement using JMP software. Reduced the input variables to only two principal Components, though it is difficult to find any direct relationship between the actual variables and Principal Components. Provided R2 of 0.89 And RMSE of 19.29</a:t>
          </a:r>
        </a:p>
      </dgm:t>
    </dgm:pt>
    <dgm:pt modelId="{AFCB381E-B055-416B-B439-8B62EDC06D4E}" type="parTrans" cxnId="{D15342B5-6CDE-44A3-AEDC-E4367327AB37}">
      <dgm:prSet/>
      <dgm:spPr/>
      <dgm:t>
        <a:bodyPr/>
        <a:lstStyle/>
        <a:p>
          <a:endParaRPr lang="en-US"/>
        </a:p>
      </dgm:t>
    </dgm:pt>
    <dgm:pt modelId="{FDC2DD84-F606-46FC-9F90-6C103E3B01F4}" type="sibTrans" cxnId="{D15342B5-6CDE-44A3-AEDC-E4367327AB37}">
      <dgm:prSet/>
      <dgm:spPr/>
      <dgm:t>
        <a:bodyPr/>
        <a:lstStyle/>
        <a:p>
          <a:endParaRPr lang="en-US"/>
        </a:p>
      </dgm:t>
    </dgm:pt>
    <dgm:pt modelId="{0EB6D4B1-3101-234F-9C36-FFAB84B3E479}" type="pres">
      <dgm:prSet presAssocID="{7D700217-EFA9-49C4-BB3E-8D8E4F9CFF49}" presName="vert0" presStyleCnt="0">
        <dgm:presLayoutVars>
          <dgm:dir/>
          <dgm:animOne val="branch"/>
          <dgm:animLvl val="lvl"/>
        </dgm:presLayoutVars>
      </dgm:prSet>
      <dgm:spPr/>
    </dgm:pt>
    <dgm:pt modelId="{6268D80B-9C2C-AB4C-B760-C6B9E911DA03}" type="pres">
      <dgm:prSet presAssocID="{BBA06D16-9286-4F7E-8481-B90F3FA4CCD8}" presName="thickLine" presStyleLbl="alignNode1" presStyleIdx="0" presStyleCnt="3"/>
      <dgm:spPr/>
    </dgm:pt>
    <dgm:pt modelId="{3B9B9519-C29F-D543-AF0B-FEBE778D7F8D}" type="pres">
      <dgm:prSet presAssocID="{BBA06D16-9286-4F7E-8481-B90F3FA4CCD8}" presName="horz1" presStyleCnt="0"/>
      <dgm:spPr/>
    </dgm:pt>
    <dgm:pt modelId="{32A52C09-38F4-7248-AE60-2DB714DFC0FB}" type="pres">
      <dgm:prSet presAssocID="{BBA06D16-9286-4F7E-8481-B90F3FA4CCD8}" presName="tx1" presStyleLbl="revTx" presStyleIdx="0" presStyleCnt="3"/>
      <dgm:spPr/>
    </dgm:pt>
    <dgm:pt modelId="{F9ADD5E4-8304-5440-A836-75FEF2BD960A}" type="pres">
      <dgm:prSet presAssocID="{BBA06D16-9286-4F7E-8481-B90F3FA4CCD8}" presName="vert1" presStyleCnt="0"/>
      <dgm:spPr/>
    </dgm:pt>
    <dgm:pt modelId="{CB227C51-6A7C-1549-92C1-8C6866089619}" type="pres">
      <dgm:prSet presAssocID="{61153BAB-51C3-4757-9956-DAE81B5BA30D}" presName="thickLine" presStyleLbl="alignNode1" presStyleIdx="1" presStyleCnt="3"/>
      <dgm:spPr/>
    </dgm:pt>
    <dgm:pt modelId="{60BB0813-7364-C544-9D7B-2CC9568369B0}" type="pres">
      <dgm:prSet presAssocID="{61153BAB-51C3-4757-9956-DAE81B5BA30D}" presName="horz1" presStyleCnt="0"/>
      <dgm:spPr/>
    </dgm:pt>
    <dgm:pt modelId="{1777A484-3AC3-CC48-9794-6FAA40CB3780}" type="pres">
      <dgm:prSet presAssocID="{61153BAB-51C3-4757-9956-DAE81B5BA30D}" presName="tx1" presStyleLbl="revTx" presStyleIdx="1" presStyleCnt="3"/>
      <dgm:spPr/>
    </dgm:pt>
    <dgm:pt modelId="{D3152653-3182-9440-A7D5-150DCB9E232C}" type="pres">
      <dgm:prSet presAssocID="{61153BAB-51C3-4757-9956-DAE81B5BA30D}" presName="vert1" presStyleCnt="0"/>
      <dgm:spPr/>
    </dgm:pt>
    <dgm:pt modelId="{06972344-9D2E-FE41-862D-CD144741E817}" type="pres">
      <dgm:prSet presAssocID="{4CB5BC19-7E12-41C2-80BA-4BE03636F500}" presName="thickLine" presStyleLbl="alignNode1" presStyleIdx="2" presStyleCnt="3"/>
      <dgm:spPr/>
    </dgm:pt>
    <dgm:pt modelId="{32EA6962-0470-2D4E-8D31-389D36038CD4}" type="pres">
      <dgm:prSet presAssocID="{4CB5BC19-7E12-41C2-80BA-4BE03636F500}" presName="horz1" presStyleCnt="0"/>
      <dgm:spPr/>
    </dgm:pt>
    <dgm:pt modelId="{897BB968-B5E5-DC4C-9B76-C7467571E49C}" type="pres">
      <dgm:prSet presAssocID="{4CB5BC19-7E12-41C2-80BA-4BE03636F500}" presName="tx1" presStyleLbl="revTx" presStyleIdx="2" presStyleCnt="3"/>
      <dgm:spPr/>
    </dgm:pt>
    <dgm:pt modelId="{6B090892-7F83-B849-B3C5-BE7145295CE1}" type="pres">
      <dgm:prSet presAssocID="{4CB5BC19-7E12-41C2-80BA-4BE03636F500}" presName="vert1" presStyleCnt="0"/>
      <dgm:spPr/>
    </dgm:pt>
  </dgm:ptLst>
  <dgm:cxnLst>
    <dgm:cxn modelId="{9DA83A0F-8A02-B64D-985F-0400CD04A6CD}" type="presOf" srcId="{7D700217-EFA9-49C4-BB3E-8D8E4F9CFF49}" destId="{0EB6D4B1-3101-234F-9C36-FFAB84B3E479}" srcOrd="0" destOrd="0" presId="urn:microsoft.com/office/officeart/2008/layout/LinedList"/>
    <dgm:cxn modelId="{EEBAF44F-C09B-4134-9A50-A12CECAA1E46}" srcId="{7D700217-EFA9-49C4-BB3E-8D8E4F9CFF49}" destId="{BBA06D16-9286-4F7E-8481-B90F3FA4CCD8}" srcOrd="0" destOrd="0" parTransId="{9EC851A9-4870-4A6E-A1C4-F7AD37C67F59}" sibTransId="{B5648650-8C6F-4CB0-8693-C335E657335A}"/>
    <dgm:cxn modelId="{B279F6AC-72BA-444E-9123-F483D1DC2F2A}" type="presOf" srcId="{4CB5BC19-7E12-41C2-80BA-4BE03636F500}" destId="{897BB968-B5E5-DC4C-9B76-C7467571E49C}" srcOrd="0" destOrd="0" presId="urn:microsoft.com/office/officeart/2008/layout/LinedList"/>
    <dgm:cxn modelId="{D15342B5-6CDE-44A3-AEDC-E4367327AB37}" srcId="{7D700217-EFA9-49C4-BB3E-8D8E4F9CFF49}" destId="{4CB5BC19-7E12-41C2-80BA-4BE03636F500}" srcOrd="2" destOrd="0" parTransId="{AFCB381E-B055-416B-B439-8B62EDC06D4E}" sibTransId="{FDC2DD84-F606-46FC-9F90-6C103E3B01F4}"/>
    <dgm:cxn modelId="{B00268D5-14F6-5148-B7EF-7E28B2D86C02}" type="presOf" srcId="{BBA06D16-9286-4F7E-8481-B90F3FA4CCD8}" destId="{32A52C09-38F4-7248-AE60-2DB714DFC0FB}" srcOrd="0" destOrd="0" presId="urn:microsoft.com/office/officeart/2008/layout/LinedList"/>
    <dgm:cxn modelId="{94FEF3E5-789E-5C4A-8144-84FC9B19E906}" type="presOf" srcId="{61153BAB-51C3-4757-9956-DAE81B5BA30D}" destId="{1777A484-3AC3-CC48-9794-6FAA40CB3780}" srcOrd="0" destOrd="0" presId="urn:microsoft.com/office/officeart/2008/layout/LinedList"/>
    <dgm:cxn modelId="{905CA8EB-081A-4499-A438-E9A62074FE15}" srcId="{7D700217-EFA9-49C4-BB3E-8D8E4F9CFF49}" destId="{61153BAB-51C3-4757-9956-DAE81B5BA30D}" srcOrd="1" destOrd="0" parTransId="{72314105-197F-4F06-8A06-B5AAF30C09E8}" sibTransId="{FD97AC4B-B564-45E6-A1CB-F16CC33340FB}"/>
    <dgm:cxn modelId="{80DAD549-DD37-724D-B7A6-7C8C723B7FC9}" type="presParOf" srcId="{0EB6D4B1-3101-234F-9C36-FFAB84B3E479}" destId="{6268D80B-9C2C-AB4C-B760-C6B9E911DA03}" srcOrd="0" destOrd="0" presId="urn:microsoft.com/office/officeart/2008/layout/LinedList"/>
    <dgm:cxn modelId="{E2777DF8-86F6-2844-8E59-23FB623D702D}" type="presParOf" srcId="{0EB6D4B1-3101-234F-9C36-FFAB84B3E479}" destId="{3B9B9519-C29F-D543-AF0B-FEBE778D7F8D}" srcOrd="1" destOrd="0" presId="urn:microsoft.com/office/officeart/2008/layout/LinedList"/>
    <dgm:cxn modelId="{AF63C274-FA3D-E04A-84D1-56A9A2B9E773}" type="presParOf" srcId="{3B9B9519-C29F-D543-AF0B-FEBE778D7F8D}" destId="{32A52C09-38F4-7248-AE60-2DB714DFC0FB}" srcOrd="0" destOrd="0" presId="urn:microsoft.com/office/officeart/2008/layout/LinedList"/>
    <dgm:cxn modelId="{66214FF5-36BE-3248-9B2D-B24038759B33}" type="presParOf" srcId="{3B9B9519-C29F-D543-AF0B-FEBE778D7F8D}" destId="{F9ADD5E4-8304-5440-A836-75FEF2BD960A}" srcOrd="1" destOrd="0" presId="urn:microsoft.com/office/officeart/2008/layout/LinedList"/>
    <dgm:cxn modelId="{5014E269-C018-EA4A-BD44-E6F6242E5E93}" type="presParOf" srcId="{0EB6D4B1-3101-234F-9C36-FFAB84B3E479}" destId="{CB227C51-6A7C-1549-92C1-8C6866089619}" srcOrd="2" destOrd="0" presId="urn:microsoft.com/office/officeart/2008/layout/LinedList"/>
    <dgm:cxn modelId="{5EB468D8-9357-A843-9716-CB94FECB0D1B}" type="presParOf" srcId="{0EB6D4B1-3101-234F-9C36-FFAB84B3E479}" destId="{60BB0813-7364-C544-9D7B-2CC9568369B0}" srcOrd="3" destOrd="0" presId="urn:microsoft.com/office/officeart/2008/layout/LinedList"/>
    <dgm:cxn modelId="{05B5F380-4B50-1E43-A757-6A400E6531C8}" type="presParOf" srcId="{60BB0813-7364-C544-9D7B-2CC9568369B0}" destId="{1777A484-3AC3-CC48-9794-6FAA40CB3780}" srcOrd="0" destOrd="0" presId="urn:microsoft.com/office/officeart/2008/layout/LinedList"/>
    <dgm:cxn modelId="{D9B026FA-5323-4545-B6B2-A54002C950A5}" type="presParOf" srcId="{60BB0813-7364-C544-9D7B-2CC9568369B0}" destId="{D3152653-3182-9440-A7D5-150DCB9E232C}" srcOrd="1" destOrd="0" presId="urn:microsoft.com/office/officeart/2008/layout/LinedList"/>
    <dgm:cxn modelId="{C81D649E-F870-6040-B318-5D7991A7E7C3}" type="presParOf" srcId="{0EB6D4B1-3101-234F-9C36-FFAB84B3E479}" destId="{06972344-9D2E-FE41-862D-CD144741E817}" srcOrd="4" destOrd="0" presId="urn:microsoft.com/office/officeart/2008/layout/LinedList"/>
    <dgm:cxn modelId="{FB4DC88E-7884-C24C-9529-2198700CF9A2}" type="presParOf" srcId="{0EB6D4B1-3101-234F-9C36-FFAB84B3E479}" destId="{32EA6962-0470-2D4E-8D31-389D36038CD4}" srcOrd="5" destOrd="0" presId="urn:microsoft.com/office/officeart/2008/layout/LinedList"/>
    <dgm:cxn modelId="{9D0CF118-0A1B-0D46-8F59-40ADDA217FE2}" type="presParOf" srcId="{32EA6962-0470-2D4E-8D31-389D36038CD4}" destId="{897BB968-B5E5-DC4C-9B76-C7467571E49C}" srcOrd="0" destOrd="0" presId="urn:microsoft.com/office/officeart/2008/layout/LinedList"/>
    <dgm:cxn modelId="{C9ECA659-A362-3E45-A81A-D80A049EBC8F}" type="presParOf" srcId="{32EA6962-0470-2D4E-8D31-389D36038CD4}" destId="{6B090892-7F83-B849-B3C5-BE7145295CE1}"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A0227F-8A48-4C9A-8D71-9E66C20AB2C2}">
      <dsp:nvSpPr>
        <dsp:cNvPr id="0" name=""/>
        <dsp:cNvSpPr/>
      </dsp:nvSpPr>
      <dsp:spPr>
        <a:xfrm>
          <a:off x="212335" y="469890"/>
          <a:ext cx="1335915" cy="1335915"/>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AC6D329-ED7A-4ABD-949B-D801E97F91AE}">
      <dsp:nvSpPr>
        <dsp:cNvPr id="0" name=""/>
        <dsp:cNvSpPr/>
      </dsp:nvSpPr>
      <dsp:spPr>
        <a:xfrm>
          <a:off x="492877" y="750432"/>
          <a:ext cx="774830" cy="77483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DA55B38-7514-4B32-983D-B20B46453116}">
      <dsp:nvSpPr>
        <dsp:cNvPr id="0" name=""/>
        <dsp:cNvSpPr/>
      </dsp:nvSpPr>
      <dsp:spPr>
        <a:xfrm>
          <a:off x="1834517" y="469890"/>
          <a:ext cx="3148942" cy="13359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622300">
            <a:lnSpc>
              <a:spcPct val="100000"/>
            </a:lnSpc>
            <a:spcBef>
              <a:spcPct val="0"/>
            </a:spcBef>
            <a:spcAft>
              <a:spcPct val="35000"/>
            </a:spcAft>
            <a:buNone/>
          </a:pPr>
          <a:r>
            <a:rPr lang="en-US" sz="1400" kern="1200" dirty="0"/>
            <a:t>We collected the data from Kaggle website. There were 7,385 observations in the dataset. There were no missing values in the dataset.</a:t>
          </a:r>
        </a:p>
      </dsp:txBody>
      <dsp:txXfrm>
        <a:off x="1834517" y="469890"/>
        <a:ext cx="3148942" cy="1335915"/>
      </dsp:txXfrm>
    </dsp:sp>
    <dsp:sp modelId="{FAFD1A27-0DBE-4644-A585-A273E252D9E3}">
      <dsp:nvSpPr>
        <dsp:cNvPr id="0" name=""/>
        <dsp:cNvSpPr/>
      </dsp:nvSpPr>
      <dsp:spPr>
        <a:xfrm>
          <a:off x="5532139" y="469890"/>
          <a:ext cx="1335915" cy="1335915"/>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BF1557C-9AB7-47C3-8951-45CDAD2DAF6B}">
      <dsp:nvSpPr>
        <dsp:cNvPr id="0" name=""/>
        <dsp:cNvSpPr/>
      </dsp:nvSpPr>
      <dsp:spPr>
        <a:xfrm>
          <a:off x="5812681" y="750432"/>
          <a:ext cx="774830" cy="77483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3B7D650-0716-411B-9672-54B80EADC867}">
      <dsp:nvSpPr>
        <dsp:cNvPr id="0" name=""/>
        <dsp:cNvSpPr/>
      </dsp:nvSpPr>
      <dsp:spPr>
        <a:xfrm>
          <a:off x="7154322" y="469890"/>
          <a:ext cx="3148942" cy="13359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622300">
            <a:lnSpc>
              <a:spcPct val="100000"/>
            </a:lnSpc>
            <a:spcBef>
              <a:spcPct val="0"/>
            </a:spcBef>
            <a:spcAft>
              <a:spcPct val="35000"/>
            </a:spcAft>
            <a:buNone/>
          </a:pPr>
          <a:r>
            <a:rPr lang="en-US" sz="1400" kern="1200"/>
            <a:t>Target – Continuous variable CO2Emissions</a:t>
          </a:r>
        </a:p>
      </dsp:txBody>
      <dsp:txXfrm>
        <a:off x="7154322" y="469890"/>
        <a:ext cx="3148942" cy="1335915"/>
      </dsp:txXfrm>
    </dsp:sp>
    <dsp:sp modelId="{9E986D2A-C65C-4A7E-B81F-5B132F9B8DDE}">
      <dsp:nvSpPr>
        <dsp:cNvPr id="0" name=""/>
        <dsp:cNvSpPr/>
      </dsp:nvSpPr>
      <dsp:spPr>
        <a:xfrm>
          <a:off x="212335" y="2545532"/>
          <a:ext cx="1335915" cy="1335915"/>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40C0E53-B67D-4ABB-8110-F1A01A84D2B0}">
      <dsp:nvSpPr>
        <dsp:cNvPr id="0" name=""/>
        <dsp:cNvSpPr/>
      </dsp:nvSpPr>
      <dsp:spPr>
        <a:xfrm>
          <a:off x="492877" y="2826074"/>
          <a:ext cx="774830" cy="77483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E47727A-2D99-4114-850E-8073285BA064}">
      <dsp:nvSpPr>
        <dsp:cNvPr id="0" name=""/>
        <dsp:cNvSpPr/>
      </dsp:nvSpPr>
      <dsp:spPr>
        <a:xfrm>
          <a:off x="1834517" y="2545532"/>
          <a:ext cx="3148942" cy="13359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622300">
            <a:lnSpc>
              <a:spcPct val="100000"/>
            </a:lnSpc>
            <a:spcBef>
              <a:spcPct val="0"/>
            </a:spcBef>
            <a:spcAft>
              <a:spcPct val="35000"/>
            </a:spcAft>
            <a:buNone/>
          </a:pPr>
          <a:r>
            <a:rPr lang="en-US" sz="1400" kern="1200"/>
            <a:t>Independent variables – Make, model, Vehicle Class, Engine Size, Cylinders, Transmission, Fuel Type and four Fuel Consumption variables for city, highway, combined in liters and combined in mpg.</a:t>
          </a:r>
        </a:p>
      </dsp:txBody>
      <dsp:txXfrm>
        <a:off x="1834517" y="2545532"/>
        <a:ext cx="3148942" cy="1335915"/>
      </dsp:txXfrm>
    </dsp:sp>
    <dsp:sp modelId="{F66C51ED-8C99-4BE8-B866-8809C9697DC8}">
      <dsp:nvSpPr>
        <dsp:cNvPr id="0" name=""/>
        <dsp:cNvSpPr/>
      </dsp:nvSpPr>
      <dsp:spPr>
        <a:xfrm>
          <a:off x="5532139" y="2545532"/>
          <a:ext cx="1335915" cy="1335915"/>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91A873D-A143-4C38-B5F0-BEED41213555}">
      <dsp:nvSpPr>
        <dsp:cNvPr id="0" name=""/>
        <dsp:cNvSpPr/>
      </dsp:nvSpPr>
      <dsp:spPr>
        <a:xfrm>
          <a:off x="5812681" y="2826074"/>
          <a:ext cx="774830" cy="774830"/>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B054A1F-0D26-404A-AE66-8CEF34364D7F}">
      <dsp:nvSpPr>
        <dsp:cNvPr id="0" name=""/>
        <dsp:cNvSpPr/>
      </dsp:nvSpPr>
      <dsp:spPr>
        <a:xfrm>
          <a:off x="7154322" y="2545532"/>
          <a:ext cx="3148942" cy="13359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622300">
            <a:lnSpc>
              <a:spcPct val="100000"/>
            </a:lnSpc>
            <a:spcBef>
              <a:spcPct val="0"/>
            </a:spcBef>
            <a:spcAft>
              <a:spcPct val="35000"/>
            </a:spcAft>
            <a:buNone/>
          </a:pPr>
          <a:r>
            <a:rPr lang="en-US" sz="1400" kern="1200"/>
            <a:t>We split the dataset into 75% training dataset and 25% validation dataset.</a:t>
          </a:r>
        </a:p>
      </dsp:txBody>
      <dsp:txXfrm>
        <a:off x="7154322" y="2545532"/>
        <a:ext cx="3148942" cy="133591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268D80B-9C2C-AB4C-B760-C6B9E911DA03}">
      <dsp:nvSpPr>
        <dsp:cNvPr id="0" name=""/>
        <dsp:cNvSpPr/>
      </dsp:nvSpPr>
      <dsp:spPr>
        <a:xfrm>
          <a:off x="0" y="2492"/>
          <a:ext cx="6492875"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2A52C09-38F4-7248-AE60-2DB714DFC0FB}">
      <dsp:nvSpPr>
        <dsp:cNvPr id="0" name=""/>
        <dsp:cNvSpPr/>
      </dsp:nvSpPr>
      <dsp:spPr>
        <a:xfrm>
          <a:off x="0" y="2492"/>
          <a:ext cx="6492875" cy="17001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US" sz="2000" b="1" kern="1200" dirty="0"/>
            <a:t>Linear Regression - </a:t>
          </a:r>
          <a:r>
            <a:rPr lang="en-US" sz="2000" kern="1200" dirty="0"/>
            <a:t>Very easy to implement. Provided high R2 of 0.89 and RMSE of 18.79. CO2 can be easily estimated by plugging the variables into the equation generated: </a:t>
          </a:r>
          <a:br>
            <a:rPr lang="en-US" sz="2000" kern="1200" dirty="0"/>
          </a:br>
          <a:r>
            <a:rPr lang="en-US" sz="2000" kern="1200" dirty="0">
              <a:highlight>
                <a:srgbClr val="FFFF00"/>
              </a:highlight>
            </a:rPr>
            <a:t>314 – 6.4Compact + 21Large – 9Medium – 0.6Small + 7.1EngineSize + 8.7Cylinder – 0.5Gear – 4.6FuelMPG</a:t>
          </a:r>
        </a:p>
      </dsp:txBody>
      <dsp:txXfrm>
        <a:off x="0" y="2492"/>
        <a:ext cx="6492875" cy="1700138"/>
      </dsp:txXfrm>
    </dsp:sp>
    <dsp:sp modelId="{CB227C51-6A7C-1549-92C1-8C6866089619}">
      <dsp:nvSpPr>
        <dsp:cNvPr id="0" name=""/>
        <dsp:cNvSpPr/>
      </dsp:nvSpPr>
      <dsp:spPr>
        <a:xfrm>
          <a:off x="0" y="1702630"/>
          <a:ext cx="6492875" cy="0"/>
        </a:xfrm>
        <a:prstGeom prst="line">
          <a:avLst/>
        </a:prstGeom>
        <a:solidFill>
          <a:schemeClr val="accent2">
            <a:hueOff val="-727682"/>
            <a:satOff val="-41964"/>
            <a:lumOff val="4314"/>
            <a:alphaOff val="0"/>
          </a:schemeClr>
        </a:solidFill>
        <a:ln w="12700" cap="flat" cmpd="sng" algn="ctr">
          <a:solidFill>
            <a:schemeClr val="accent2">
              <a:hueOff val="-727682"/>
              <a:satOff val="-41964"/>
              <a:lumOff val="431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777A484-3AC3-CC48-9794-6FAA40CB3780}">
      <dsp:nvSpPr>
        <dsp:cNvPr id="0" name=""/>
        <dsp:cNvSpPr/>
      </dsp:nvSpPr>
      <dsp:spPr>
        <a:xfrm>
          <a:off x="0" y="1702630"/>
          <a:ext cx="6492875" cy="17001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US" sz="2000" b="1" kern="1200" dirty="0"/>
            <a:t>Decision Tree - </a:t>
          </a:r>
          <a:r>
            <a:rPr lang="en-US" sz="2000" kern="1200" dirty="0"/>
            <a:t>Easy to implement using JMP software.  It resulted in139 splits for our dataset, which made it difficult to interpret and capture. It provided the best R2 of 0.978 on training and 0.969 on validation and provided the least RASE of 8.7 for training dataset and 10.2 for validation dataset.</a:t>
          </a:r>
        </a:p>
      </dsp:txBody>
      <dsp:txXfrm>
        <a:off x="0" y="1702630"/>
        <a:ext cx="6492875" cy="1700138"/>
      </dsp:txXfrm>
    </dsp:sp>
    <dsp:sp modelId="{06972344-9D2E-FE41-862D-CD144741E817}">
      <dsp:nvSpPr>
        <dsp:cNvPr id="0" name=""/>
        <dsp:cNvSpPr/>
      </dsp:nvSpPr>
      <dsp:spPr>
        <a:xfrm>
          <a:off x="0" y="3402769"/>
          <a:ext cx="6492875" cy="0"/>
        </a:xfrm>
        <a:prstGeom prst="line">
          <a:avLst/>
        </a:prstGeom>
        <a:solidFill>
          <a:schemeClr val="accent2">
            <a:hueOff val="-1455363"/>
            <a:satOff val="-83928"/>
            <a:lumOff val="8628"/>
            <a:alphaOff val="0"/>
          </a:schemeClr>
        </a:solidFill>
        <a:ln w="12700" cap="flat" cmpd="sng" algn="ctr">
          <a:solidFill>
            <a:schemeClr val="accent2">
              <a:hueOff val="-1455363"/>
              <a:satOff val="-83928"/>
              <a:lumOff val="862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97BB968-B5E5-DC4C-9B76-C7467571E49C}">
      <dsp:nvSpPr>
        <dsp:cNvPr id="0" name=""/>
        <dsp:cNvSpPr/>
      </dsp:nvSpPr>
      <dsp:spPr>
        <a:xfrm>
          <a:off x="0" y="3402769"/>
          <a:ext cx="6492875" cy="17001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US" sz="2000" b="1" kern="1200" dirty="0"/>
            <a:t>Principal Component - </a:t>
          </a:r>
          <a:r>
            <a:rPr lang="en-US" sz="2000" kern="1200" dirty="0"/>
            <a:t>Easy to implement using JMP software. Reduced the input variables to only two principal Components, though it is difficult to find any direct relationship between the actual variables and Principal Components. Provided R2 of 0.89 And RMSE of 19.29</a:t>
          </a:r>
        </a:p>
      </dsp:txBody>
      <dsp:txXfrm>
        <a:off x="0" y="3402769"/>
        <a:ext cx="6492875" cy="1700138"/>
      </dsp:txXfrm>
    </dsp:sp>
  </dsp:spTree>
</dsp:drawing>
</file>

<file path=ppt/diagrams/layout1.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1792F65-E5ED-6649-8EB7-0F22BEB14AB9}" type="datetimeFigureOut">
              <a:rPr lang="en-US" smtClean="0"/>
              <a:t>5/4/22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3F4D242-B757-5548-A602-78BCAD4FD52B}" type="slidenum">
              <a:rPr lang="en-US" smtClean="0"/>
              <a:t>‹#›</a:t>
            </a:fld>
            <a:endParaRPr lang="en-US"/>
          </a:p>
        </p:txBody>
      </p:sp>
    </p:spTree>
    <p:extLst>
      <p:ext uri="{BB962C8B-B14F-4D97-AF65-F5344CB8AC3E}">
        <p14:creationId xmlns:p14="http://schemas.microsoft.com/office/powerpoint/2010/main" val="5736042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3F4D242-B757-5548-A602-78BCAD4FD52B}" type="slidenum">
              <a:rPr lang="en-US" smtClean="0"/>
              <a:t>6</a:t>
            </a:fld>
            <a:endParaRPr lang="en-US"/>
          </a:p>
        </p:txBody>
      </p:sp>
    </p:spTree>
    <p:extLst>
      <p:ext uri="{BB962C8B-B14F-4D97-AF65-F5344CB8AC3E}">
        <p14:creationId xmlns:p14="http://schemas.microsoft.com/office/powerpoint/2010/main" val="34670125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858807-EBC9-895A-8061-E7F9757E9D2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3022C42-70C5-6D84-27F9-691E15B8B23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EF1C5AF-1400-1C7E-FD2F-06F771E74C41}"/>
              </a:ext>
            </a:extLst>
          </p:cNvPr>
          <p:cNvSpPr>
            <a:spLocks noGrp="1"/>
          </p:cNvSpPr>
          <p:nvPr>
            <p:ph type="dt" sz="half" idx="10"/>
          </p:nvPr>
        </p:nvSpPr>
        <p:spPr/>
        <p:txBody>
          <a:bodyPr/>
          <a:lstStyle/>
          <a:p>
            <a:fld id="{A9F456BE-D29C-A645-AA65-14E311D2DBAA}" type="datetimeFigureOut">
              <a:rPr lang="en-US" smtClean="0"/>
              <a:t>5/4/22</a:t>
            </a:fld>
            <a:endParaRPr lang="en-US"/>
          </a:p>
        </p:txBody>
      </p:sp>
      <p:sp>
        <p:nvSpPr>
          <p:cNvPr id="5" name="Footer Placeholder 4">
            <a:extLst>
              <a:ext uri="{FF2B5EF4-FFF2-40B4-BE49-F238E27FC236}">
                <a16:creationId xmlns:a16="http://schemas.microsoft.com/office/drawing/2014/main" id="{0D42BA15-6425-CE30-5863-D730EA40225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930C6B4-270D-FA94-601A-14F749F37B62}"/>
              </a:ext>
            </a:extLst>
          </p:cNvPr>
          <p:cNvSpPr>
            <a:spLocks noGrp="1"/>
          </p:cNvSpPr>
          <p:nvPr>
            <p:ph type="sldNum" sz="quarter" idx="12"/>
          </p:nvPr>
        </p:nvSpPr>
        <p:spPr/>
        <p:txBody>
          <a:bodyPr/>
          <a:lstStyle/>
          <a:p>
            <a:fld id="{3721F537-8C25-E647-A4F1-1983C61917E4}" type="slidenum">
              <a:rPr lang="en-US" smtClean="0"/>
              <a:t>‹#›</a:t>
            </a:fld>
            <a:endParaRPr lang="en-US"/>
          </a:p>
        </p:txBody>
      </p:sp>
    </p:spTree>
    <p:extLst>
      <p:ext uri="{BB962C8B-B14F-4D97-AF65-F5344CB8AC3E}">
        <p14:creationId xmlns:p14="http://schemas.microsoft.com/office/powerpoint/2010/main" val="39673617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7BF5B5-80E0-9D67-817C-5D0A6A09391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802C354-9386-E621-17B4-5009EF29367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892F2BF-EF19-A870-12B5-E2443261013E}"/>
              </a:ext>
            </a:extLst>
          </p:cNvPr>
          <p:cNvSpPr>
            <a:spLocks noGrp="1"/>
          </p:cNvSpPr>
          <p:nvPr>
            <p:ph type="dt" sz="half" idx="10"/>
          </p:nvPr>
        </p:nvSpPr>
        <p:spPr/>
        <p:txBody>
          <a:bodyPr/>
          <a:lstStyle/>
          <a:p>
            <a:fld id="{A9F456BE-D29C-A645-AA65-14E311D2DBAA}" type="datetimeFigureOut">
              <a:rPr lang="en-US" smtClean="0"/>
              <a:t>5/4/22</a:t>
            </a:fld>
            <a:endParaRPr lang="en-US"/>
          </a:p>
        </p:txBody>
      </p:sp>
      <p:sp>
        <p:nvSpPr>
          <p:cNvPr id="5" name="Footer Placeholder 4">
            <a:extLst>
              <a:ext uri="{FF2B5EF4-FFF2-40B4-BE49-F238E27FC236}">
                <a16:creationId xmlns:a16="http://schemas.microsoft.com/office/drawing/2014/main" id="{305BDDC8-6CC8-3242-CB6B-AAE28DD484C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C494540-EEE1-D5F6-1221-8A35ED85AD83}"/>
              </a:ext>
            </a:extLst>
          </p:cNvPr>
          <p:cNvSpPr>
            <a:spLocks noGrp="1"/>
          </p:cNvSpPr>
          <p:nvPr>
            <p:ph type="sldNum" sz="quarter" idx="12"/>
          </p:nvPr>
        </p:nvSpPr>
        <p:spPr/>
        <p:txBody>
          <a:bodyPr/>
          <a:lstStyle/>
          <a:p>
            <a:fld id="{3721F537-8C25-E647-A4F1-1983C61917E4}" type="slidenum">
              <a:rPr lang="en-US" smtClean="0"/>
              <a:t>‹#›</a:t>
            </a:fld>
            <a:endParaRPr lang="en-US"/>
          </a:p>
        </p:txBody>
      </p:sp>
    </p:spTree>
    <p:extLst>
      <p:ext uri="{BB962C8B-B14F-4D97-AF65-F5344CB8AC3E}">
        <p14:creationId xmlns:p14="http://schemas.microsoft.com/office/powerpoint/2010/main" val="35591383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E2600C-2AA6-6D24-3BCA-13AC14D8328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22A2B06-63E2-1345-75A1-EF9927C6532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C19051F-340C-7012-7FC6-0912BB949F68}"/>
              </a:ext>
            </a:extLst>
          </p:cNvPr>
          <p:cNvSpPr>
            <a:spLocks noGrp="1"/>
          </p:cNvSpPr>
          <p:nvPr>
            <p:ph type="dt" sz="half" idx="10"/>
          </p:nvPr>
        </p:nvSpPr>
        <p:spPr/>
        <p:txBody>
          <a:bodyPr/>
          <a:lstStyle/>
          <a:p>
            <a:fld id="{A9F456BE-D29C-A645-AA65-14E311D2DBAA}" type="datetimeFigureOut">
              <a:rPr lang="en-US" smtClean="0"/>
              <a:t>5/4/22</a:t>
            </a:fld>
            <a:endParaRPr lang="en-US"/>
          </a:p>
        </p:txBody>
      </p:sp>
      <p:sp>
        <p:nvSpPr>
          <p:cNvPr id="5" name="Footer Placeholder 4">
            <a:extLst>
              <a:ext uri="{FF2B5EF4-FFF2-40B4-BE49-F238E27FC236}">
                <a16:creationId xmlns:a16="http://schemas.microsoft.com/office/drawing/2014/main" id="{9A8973BF-645F-0009-F52C-C1701EEBB71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079C14E-266A-054F-8595-8A47A1C9D478}"/>
              </a:ext>
            </a:extLst>
          </p:cNvPr>
          <p:cNvSpPr>
            <a:spLocks noGrp="1"/>
          </p:cNvSpPr>
          <p:nvPr>
            <p:ph type="sldNum" sz="quarter" idx="12"/>
          </p:nvPr>
        </p:nvSpPr>
        <p:spPr/>
        <p:txBody>
          <a:bodyPr/>
          <a:lstStyle/>
          <a:p>
            <a:fld id="{3721F537-8C25-E647-A4F1-1983C61917E4}" type="slidenum">
              <a:rPr lang="en-US" smtClean="0"/>
              <a:t>‹#›</a:t>
            </a:fld>
            <a:endParaRPr lang="en-US"/>
          </a:p>
        </p:txBody>
      </p:sp>
    </p:spTree>
    <p:extLst>
      <p:ext uri="{BB962C8B-B14F-4D97-AF65-F5344CB8AC3E}">
        <p14:creationId xmlns:p14="http://schemas.microsoft.com/office/powerpoint/2010/main" val="2296911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2A3AB0-CB40-2128-453D-A0F42EB3755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3419DAC-97B9-AC6F-B089-0849AF35520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074B4A3-E5B3-F802-1DF3-2180A20F0C7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66FDDF-1F10-5BA8-FD59-1500DA4300C4}"/>
              </a:ext>
            </a:extLst>
          </p:cNvPr>
          <p:cNvSpPr>
            <a:spLocks noGrp="1"/>
          </p:cNvSpPr>
          <p:nvPr>
            <p:ph type="dt" sz="half" idx="10"/>
          </p:nvPr>
        </p:nvSpPr>
        <p:spPr/>
        <p:txBody>
          <a:bodyPr/>
          <a:lstStyle/>
          <a:p>
            <a:fld id="{A9F456BE-D29C-A645-AA65-14E311D2DBAA}" type="datetimeFigureOut">
              <a:rPr lang="en-US" smtClean="0"/>
              <a:t>5/4/22</a:t>
            </a:fld>
            <a:endParaRPr lang="en-US"/>
          </a:p>
        </p:txBody>
      </p:sp>
      <p:sp>
        <p:nvSpPr>
          <p:cNvPr id="6" name="Footer Placeholder 5">
            <a:extLst>
              <a:ext uri="{FF2B5EF4-FFF2-40B4-BE49-F238E27FC236}">
                <a16:creationId xmlns:a16="http://schemas.microsoft.com/office/drawing/2014/main" id="{B3A3D04D-2543-CB75-A2F6-C83E291421A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38777F0-106D-9E04-8360-07D29B73AC3F}"/>
              </a:ext>
            </a:extLst>
          </p:cNvPr>
          <p:cNvSpPr>
            <a:spLocks noGrp="1"/>
          </p:cNvSpPr>
          <p:nvPr>
            <p:ph type="sldNum" sz="quarter" idx="12"/>
          </p:nvPr>
        </p:nvSpPr>
        <p:spPr/>
        <p:txBody>
          <a:bodyPr/>
          <a:lstStyle/>
          <a:p>
            <a:fld id="{3721F537-8C25-E647-A4F1-1983C61917E4}" type="slidenum">
              <a:rPr lang="en-US" smtClean="0"/>
              <a:t>‹#›</a:t>
            </a:fld>
            <a:endParaRPr lang="en-US"/>
          </a:p>
        </p:txBody>
      </p:sp>
    </p:spTree>
    <p:extLst>
      <p:ext uri="{BB962C8B-B14F-4D97-AF65-F5344CB8AC3E}">
        <p14:creationId xmlns:p14="http://schemas.microsoft.com/office/powerpoint/2010/main" val="6063120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2A0681-0687-78F1-FA31-DFF26842EF1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D3C0DF1-C00E-6ED0-A94E-5627D676FAB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E0CD460-FAC2-F7C0-3568-40872AF4EAA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8D0C1E4-E014-10B4-3C3A-45C7EAFFB35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07956D4-E930-AAF0-3E1B-B3A704F6444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5B29DF4-6EBB-FCD6-5199-B10F963678DD}"/>
              </a:ext>
            </a:extLst>
          </p:cNvPr>
          <p:cNvSpPr>
            <a:spLocks noGrp="1"/>
          </p:cNvSpPr>
          <p:nvPr>
            <p:ph type="dt" sz="half" idx="10"/>
          </p:nvPr>
        </p:nvSpPr>
        <p:spPr/>
        <p:txBody>
          <a:bodyPr/>
          <a:lstStyle/>
          <a:p>
            <a:fld id="{A9F456BE-D29C-A645-AA65-14E311D2DBAA}" type="datetimeFigureOut">
              <a:rPr lang="en-US" smtClean="0"/>
              <a:t>5/4/22</a:t>
            </a:fld>
            <a:endParaRPr lang="en-US"/>
          </a:p>
        </p:txBody>
      </p:sp>
      <p:sp>
        <p:nvSpPr>
          <p:cNvPr id="8" name="Footer Placeholder 7">
            <a:extLst>
              <a:ext uri="{FF2B5EF4-FFF2-40B4-BE49-F238E27FC236}">
                <a16:creationId xmlns:a16="http://schemas.microsoft.com/office/drawing/2014/main" id="{C25D21E6-E65F-12EA-8103-DE900419555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8A63378-9636-1CF3-90FE-A1FF01CD3655}"/>
              </a:ext>
            </a:extLst>
          </p:cNvPr>
          <p:cNvSpPr>
            <a:spLocks noGrp="1"/>
          </p:cNvSpPr>
          <p:nvPr>
            <p:ph type="sldNum" sz="quarter" idx="12"/>
          </p:nvPr>
        </p:nvSpPr>
        <p:spPr/>
        <p:txBody>
          <a:bodyPr/>
          <a:lstStyle/>
          <a:p>
            <a:fld id="{3721F537-8C25-E647-A4F1-1983C61917E4}" type="slidenum">
              <a:rPr lang="en-US" smtClean="0"/>
              <a:t>‹#›</a:t>
            </a:fld>
            <a:endParaRPr lang="en-US"/>
          </a:p>
        </p:txBody>
      </p:sp>
    </p:spTree>
    <p:extLst>
      <p:ext uri="{BB962C8B-B14F-4D97-AF65-F5344CB8AC3E}">
        <p14:creationId xmlns:p14="http://schemas.microsoft.com/office/powerpoint/2010/main" val="35251780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0B4862-E5F2-832A-4824-AEBC6B2C4D1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331D13F-D2B9-F851-C265-7FE9D766BABB}"/>
              </a:ext>
            </a:extLst>
          </p:cNvPr>
          <p:cNvSpPr>
            <a:spLocks noGrp="1"/>
          </p:cNvSpPr>
          <p:nvPr>
            <p:ph type="dt" sz="half" idx="10"/>
          </p:nvPr>
        </p:nvSpPr>
        <p:spPr/>
        <p:txBody>
          <a:bodyPr/>
          <a:lstStyle/>
          <a:p>
            <a:fld id="{A9F456BE-D29C-A645-AA65-14E311D2DBAA}" type="datetimeFigureOut">
              <a:rPr lang="en-US" smtClean="0"/>
              <a:t>5/4/22</a:t>
            </a:fld>
            <a:endParaRPr lang="en-US"/>
          </a:p>
        </p:txBody>
      </p:sp>
      <p:sp>
        <p:nvSpPr>
          <p:cNvPr id="4" name="Footer Placeholder 3">
            <a:extLst>
              <a:ext uri="{FF2B5EF4-FFF2-40B4-BE49-F238E27FC236}">
                <a16:creationId xmlns:a16="http://schemas.microsoft.com/office/drawing/2014/main" id="{5FCE9086-C927-E678-B01F-0AF9C2AD325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75B96D0-B696-23FF-97E9-8A7E7796D1DB}"/>
              </a:ext>
            </a:extLst>
          </p:cNvPr>
          <p:cNvSpPr>
            <a:spLocks noGrp="1"/>
          </p:cNvSpPr>
          <p:nvPr>
            <p:ph type="sldNum" sz="quarter" idx="12"/>
          </p:nvPr>
        </p:nvSpPr>
        <p:spPr/>
        <p:txBody>
          <a:bodyPr/>
          <a:lstStyle/>
          <a:p>
            <a:fld id="{3721F537-8C25-E647-A4F1-1983C61917E4}" type="slidenum">
              <a:rPr lang="en-US" smtClean="0"/>
              <a:t>‹#›</a:t>
            </a:fld>
            <a:endParaRPr lang="en-US"/>
          </a:p>
        </p:txBody>
      </p:sp>
    </p:spTree>
    <p:extLst>
      <p:ext uri="{BB962C8B-B14F-4D97-AF65-F5344CB8AC3E}">
        <p14:creationId xmlns:p14="http://schemas.microsoft.com/office/powerpoint/2010/main" val="14452337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CD572B0-36BC-59EA-7C51-F7BBD6F01F63}"/>
              </a:ext>
            </a:extLst>
          </p:cNvPr>
          <p:cNvSpPr>
            <a:spLocks noGrp="1"/>
          </p:cNvSpPr>
          <p:nvPr>
            <p:ph type="dt" sz="half" idx="10"/>
          </p:nvPr>
        </p:nvSpPr>
        <p:spPr/>
        <p:txBody>
          <a:bodyPr/>
          <a:lstStyle/>
          <a:p>
            <a:fld id="{A9F456BE-D29C-A645-AA65-14E311D2DBAA}" type="datetimeFigureOut">
              <a:rPr lang="en-US" smtClean="0"/>
              <a:t>5/4/22</a:t>
            </a:fld>
            <a:endParaRPr lang="en-US"/>
          </a:p>
        </p:txBody>
      </p:sp>
      <p:sp>
        <p:nvSpPr>
          <p:cNvPr id="3" name="Footer Placeholder 2">
            <a:extLst>
              <a:ext uri="{FF2B5EF4-FFF2-40B4-BE49-F238E27FC236}">
                <a16:creationId xmlns:a16="http://schemas.microsoft.com/office/drawing/2014/main" id="{62D991B3-39F8-1DD6-9C67-4F743AC8A12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0E9A5D7-7C24-E968-242D-6EB07BBA9BF9}"/>
              </a:ext>
            </a:extLst>
          </p:cNvPr>
          <p:cNvSpPr>
            <a:spLocks noGrp="1"/>
          </p:cNvSpPr>
          <p:nvPr>
            <p:ph type="sldNum" sz="quarter" idx="12"/>
          </p:nvPr>
        </p:nvSpPr>
        <p:spPr/>
        <p:txBody>
          <a:bodyPr/>
          <a:lstStyle/>
          <a:p>
            <a:fld id="{3721F537-8C25-E647-A4F1-1983C61917E4}" type="slidenum">
              <a:rPr lang="en-US" smtClean="0"/>
              <a:t>‹#›</a:t>
            </a:fld>
            <a:endParaRPr lang="en-US"/>
          </a:p>
        </p:txBody>
      </p:sp>
    </p:spTree>
    <p:extLst>
      <p:ext uri="{BB962C8B-B14F-4D97-AF65-F5344CB8AC3E}">
        <p14:creationId xmlns:p14="http://schemas.microsoft.com/office/powerpoint/2010/main" val="34142364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BE1B4F-CD06-23DA-EA82-424D0D3CC71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40122C5-B5F6-95A3-5DDD-7473C7EF708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B47D4FE-78A1-3AEF-0926-056BB670896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FCE7534-BB93-3338-8649-16970B7B20FB}"/>
              </a:ext>
            </a:extLst>
          </p:cNvPr>
          <p:cNvSpPr>
            <a:spLocks noGrp="1"/>
          </p:cNvSpPr>
          <p:nvPr>
            <p:ph type="dt" sz="half" idx="10"/>
          </p:nvPr>
        </p:nvSpPr>
        <p:spPr/>
        <p:txBody>
          <a:bodyPr/>
          <a:lstStyle/>
          <a:p>
            <a:fld id="{A9F456BE-D29C-A645-AA65-14E311D2DBAA}" type="datetimeFigureOut">
              <a:rPr lang="en-US" smtClean="0"/>
              <a:t>5/4/22</a:t>
            </a:fld>
            <a:endParaRPr lang="en-US"/>
          </a:p>
        </p:txBody>
      </p:sp>
      <p:sp>
        <p:nvSpPr>
          <p:cNvPr id="6" name="Footer Placeholder 5">
            <a:extLst>
              <a:ext uri="{FF2B5EF4-FFF2-40B4-BE49-F238E27FC236}">
                <a16:creationId xmlns:a16="http://schemas.microsoft.com/office/drawing/2014/main" id="{D6B421C7-1459-70A3-AC83-751DEA5C826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166AB29-E8B6-2767-5CA9-0F7D2009F1E8}"/>
              </a:ext>
            </a:extLst>
          </p:cNvPr>
          <p:cNvSpPr>
            <a:spLocks noGrp="1"/>
          </p:cNvSpPr>
          <p:nvPr>
            <p:ph type="sldNum" sz="quarter" idx="12"/>
          </p:nvPr>
        </p:nvSpPr>
        <p:spPr/>
        <p:txBody>
          <a:bodyPr/>
          <a:lstStyle/>
          <a:p>
            <a:fld id="{3721F537-8C25-E647-A4F1-1983C61917E4}" type="slidenum">
              <a:rPr lang="en-US" smtClean="0"/>
              <a:t>‹#›</a:t>
            </a:fld>
            <a:endParaRPr lang="en-US"/>
          </a:p>
        </p:txBody>
      </p:sp>
    </p:spTree>
    <p:extLst>
      <p:ext uri="{BB962C8B-B14F-4D97-AF65-F5344CB8AC3E}">
        <p14:creationId xmlns:p14="http://schemas.microsoft.com/office/powerpoint/2010/main" val="39712533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E607AB-2ABA-151F-EA82-848E968C555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87B5B80-D44A-BCE7-26A1-DD378E9B486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D749C93-492B-13D0-6E01-AB8952CF5CD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722F905-6025-6D7C-447D-9818562D405D}"/>
              </a:ext>
            </a:extLst>
          </p:cNvPr>
          <p:cNvSpPr>
            <a:spLocks noGrp="1"/>
          </p:cNvSpPr>
          <p:nvPr>
            <p:ph type="dt" sz="half" idx="10"/>
          </p:nvPr>
        </p:nvSpPr>
        <p:spPr/>
        <p:txBody>
          <a:bodyPr/>
          <a:lstStyle/>
          <a:p>
            <a:fld id="{A9F456BE-D29C-A645-AA65-14E311D2DBAA}" type="datetimeFigureOut">
              <a:rPr lang="en-US" smtClean="0"/>
              <a:t>5/4/22</a:t>
            </a:fld>
            <a:endParaRPr lang="en-US"/>
          </a:p>
        </p:txBody>
      </p:sp>
      <p:sp>
        <p:nvSpPr>
          <p:cNvPr id="6" name="Footer Placeholder 5">
            <a:extLst>
              <a:ext uri="{FF2B5EF4-FFF2-40B4-BE49-F238E27FC236}">
                <a16:creationId xmlns:a16="http://schemas.microsoft.com/office/drawing/2014/main" id="{D5DBC357-3858-5FF7-4448-A378BF531F2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3E01036-355E-F83F-D5B1-F71D72C799A6}"/>
              </a:ext>
            </a:extLst>
          </p:cNvPr>
          <p:cNvSpPr>
            <a:spLocks noGrp="1"/>
          </p:cNvSpPr>
          <p:nvPr>
            <p:ph type="sldNum" sz="quarter" idx="12"/>
          </p:nvPr>
        </p:nvSpPr>
        <p:spPr/>
        <p:txBody>
          <a:bodyPr/>
          <a:lstStyle/>
          <a:p>
            <a:fld id="{3721F537-8C25-E647-A4F1-1983C61917E4}" type="slidenum">
              <a:rPr lang="en-US" smtClean="0"/>
              <a:t>‹#›</a:t>
            </a:fld>
            <a:endParaRPr lang="en-US"/>
          </a:p>
        </p:txBody>
      </p:sp>
    </p:spTree>
    <p:extLst>
      <p:ext uri="{BB962C8B-B14F-4D97-AF65-F5344CB8AC3E}">
        <p14:creationId xmlns:p14="http://schemas.microsoft.com/office/powerpoint/2010/main" val="37129171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3FB75-1AC2-E70B-1B84-E962FE7CC3E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50FF028-9AFC-1785-DF7F-1C08E8873B6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288B9A3-74C4-62FF-DFCA-57372D68F233}"/>
              </a:ext>
            </a:extLst>
          </p:cNvPr>
          <p:cNvSpPr>
            <a:spLocks noGrp="1"/>
          </p:cNvSpPr>
          <p:nvPr>
            <p:ph type="dt" sz="half" idx="10"/>
          </p:nvPr>
        </p:nvSpPr>
        <p:spPr/>
        <p:txBody>
          <a:bodyPr/>
          <a:lstStyle/>
          <a:p>
            <a:fld id="{A9F456BE-D29C-A645-AA65-14E311D2DBAA}" type="datetimeFigureOut">
              <a:rPr lang="en-US" smtClean="0"/>
              <a:t>5/4/22</a:t>
            </a:fld>
            <a:endParaRPr lang="en-US"/>
          </a:p>
        </p:txBody>
      </p:sp>
      <p:sp>
        <p:nvSpPr>
          <p:cNvPr id="5" name="Footer Placeholder 4">
            <a:extLst>
              <a:ext uri="{FF2B5EF4-FFF2-40B4-BE49-F238E27FC236}">
                <a16:creationId xmlns:a16="http://schemas.microsoft.com/office/drawing/2014/main" id="{0CDD9ABC-CF44-296F-ACE4-C27C98C0F45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0176263-ED35-29E6-0F17-CA191C3E46C0}"/>
              </a:ext>
            </a:extLst>
          </p:cNvPr>
          <p:cNvSpPr>
            <a:spLocks noGrp="1"/>
          </p:cNvSpPr>
          <p:nvPr>
            <p:ph type="sldNum" sz="quarter" idx="12"/>
          </p:nvPr>
        </p:nvSpPr>
        <p:spPr/>
        <p:txBody>
          <a:bodyPr/>
          <a:lstStyle/>
          <a:p>
            <a:fld id="{3721F537-8C25-E647-A4F1-1983C61917E4}" type="slidenum">
              <a:rPr lang="en-US" smtClean="0"/>
              <a:t>‹#›</a:t>
            </a:fld>
            <a:endParaRPr lang="en-US"/>
          </a:p>
        </p:txBody>
      </p:sp>
    </p:spTree>
    <p:extLst>
      <p:ext uri="{BB962C8B-B14F-4D97-AF65-F5344CB8AC3E}">
        <p14:creationId xmlns:p14="http://schemas.microsoft.com/office/powerpoint/2010/main" val="33151486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960EA26-5EFB-0539-9FA5-CCDF9AF1B3B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3A2B0FD-A19B-B632-3845-220C7B878A3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063EF40-D3E7-6AB5-CBC1-557EEBC6DF62}"/>
              </a:ext>
            </a:extLst>
          </p:cNvPr>
          <p:cNvSpPr>
            <a:spLocks noGrp="1"/>
          </p:cNvSpPr>
          <p:nvPr>
            <p:ph type="dt" sz="half" idx="10"/>
          </p:nvPr>
        </p:nvSpPr>
        <p:spPr/>
        <p:txBody>
          <a:bodyPr/>
          <a:lstStyle/>
          <a:p>
            <a:fld id="{A9F456BE-D29C-A645-AA65-14E311D2DBAA}" type="datetimeFigureOut">
              <a:rPr lang="en-US" smtClean="0"/>
              <a:t>5/4/22</a:t>
            </a:fld>
            <a:endParaRPr lang="en-US"/>
          </a:p>
        </p:txBody>
      </p:sp>
      <p:sp>
        <p:nvSpPr>
          <p:cNvPr id="5" name="Footer Placeholder 4">
            <a:extLst>
              <a:ext uri="{FF2B5EF4-FFF2-40B4-BE49-F238E27FC236}">
                <a16:creationId xmlns:a16="http://schemas.microsoft.com/office/drawing/2014/main" id="{D5B76615-F437-2D79-B2A3-7F7DAB18E00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647D4EE-3082-F633-AB4C-D1552A48348B}"/>
              </a:ext>
            </a:extLst>
          </p:cNvPr>
          <p:cNvSpPr>
            <a:spLocks noGrp="1"/>
          </p:cNvSpPr>
          <p:nvPr>
            <p:ph type="sldNum" sz="quarter" idx="12"/>
          </p:nvPr>
        </p:nvSpPr>
        <p:spPr/>
        <p:txBody>
          <a:bodyPr/>
          <a:lstStyle/>
          <a:p>
            <a:fld id="{3721F537-8C25-E647-A4F1-1983C61917E4}" type="slidenum">
              <a:rPr lang="en-US" smtClean="0"/>
              <a:t>‹#›</a:t>
            </a:fld>
            <a:endParaRPr lang="en-US"/>
          </a:p>
        </p:txBody>
      </p:sp>
    </p:spTree>
    <p:extLst>
      <p:ext uri="{BB962C8B-B14F-4D97-AF65-F5344CB8AC3E}">
        <p14:creationId xmlns:p14="http://schemas.microsoft.com/office/powerpoint/2010/main" val="21085099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36A1EBA-CD0C-69A8-547D-52B0118E150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80B3498-0187-27BC-AA37-EF4565E7038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E72069C-281B-0E3A-843A-05E428B5F13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9F456BE-D29C-A645-AA65-14E311D2DBAA}" type="datetimeFigureOut">
              <a:rPr lang="en-US" smtClean="0"/>
              <a:t>5/4/22</a:t>
            </a:fld>
            <a:endParaRPr lang="en-US"/>
          </a:p>
        </p:txBody>
      </p:sp>
      <p:sp>
        <p:nvSpPr>
          <p:cNvPr id="5" name="Footer Placeholder 4">
            <a:extLst>
              <a:ext uri="{FF2B5EF4-FFF2-40B4-BE49-F238E27FC236}">
                <a16:creationId xmlns:a16="http://schemas.microsoft.com/office/drawing/2014/main" id="{BCC72AAE-0D4A-2782-17ED-066C52972CD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23F5384-97B5-5DD7-15A3-5A632D393A8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721F537-8C25-E647-A4F1-1983C61917E4}" type="slidenum">
              <a:rPr lang="en-US" smtClean="0"/>
              <a:t>‹#›</a:t>
            </a:fld>
            <a:endParaRPr lang="en-US"/>
          </a:p>
        </p:txBody>
      </p:sp>
    </p:spTree>
    <p:extLst>
      <p:ext uri="{BB962C8B-B14F-4D97-AF65-F5344CB8AC3E}">
        <p14:creationId xmlns:p14="http://schemas.microsoft.com/office/powerpoint/2010/main" val="410908570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image" Target="../media/image12.jpeg"/></Relationships>
</file>

<file path=ppt/slides/_rels/slide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4.xml"/><Relationship Id="rId5" Type="http://schemas.openxmlformats.org/officeDocument/2006/relationships/image" Target="../media/image18.jpeg"/><Relationship Id="rId4" Type="http://schemas.openxmlformats.org/officeDocument/2006/relationships/image" Target="../media/image17.jpeg"/></Relationships>
</file>

<file path=ppt/slides/_rels/slide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C1DD1A8A-57D5-4A81-AD04-532B043C56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6E196BE9-2583-0A87-09F2-78F38D3447A3}"/>
              </a:ext>
            </a:extLst>
          </p:cNvPr>
          <p:cNvPicPr>
            <a:picLocks noChangeAspect="1"/>
          </p:cNvPicPr>
          <p:nvPr/>
        </p:nvPicPr>
        <p:blipFill rotWithShape="1">
          <a:blip r:embed="rId2"/>
          <a:srcRect/>
          <a:stretch/>
        </p:blipFill>
        <p:spPr>
          <a:xfrm>
            <a:off x="-3047" y="10"/>
            <a:ext cx="12191999" cy="6857990"/>
          </a:xfrm>
          <a:prstGeom prst="rect">
            <a:avLst/>
          </a:prstGeom>
        </p:spPr>
      </p:pic>
      <p:sp>
        <p:nvSpPr>
          <p:cNvPr id="11" name="Rectangle 10">
            <a:extLst>
              <a:ext uri="{FF2B5EF4-FFF2-40B4-BE49-F238E27FC236}">
                <a16:creationId xmlns:a16="http://schemas.microsoft.com/office/drawing/2014/main" id="{007891EC-4501-44ED-A8C8-B11B6DB767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A534FF8-D96C-D8BE-4AF7-50E8B795557E}"/>
              </a:ext>
            </a:extLst>
          </p:cNvPr>
          <p:cNvSpPr>
            <a:spLocks noGrp="1"/>
          </p:cNvSpPr>
          <p:nvPr>
            <p:ph type="ctrTitle"/>
          </p:nvPr>
        </p:nvSpPr>
        <p:spPr>
          <a:xfrm>
            <a:off x="1097280" y="325550"/>
            <a:ext cx="10058400" cy="3574778"/>
          </a:xfrm>
          <a:effectLst>
            <a:outerShdw blurRad="50800" dist="38100" dir="2700000" algn="tl" rotWithShape="0">
              <a:prstClr val="black">
                <a:alpha val="40000"/>
              </a:prstClr>
            </a:outerShdw>
          </a:effectLst>
        </p:spPr>
        <p:txBody>
          <a:bodyPr>
            <a:normAutofit/>
          </a:bodyPr>
          <a:lstStyle/>
          <a:p>
            <a:r>
              <a:rPr lang="en-US" sz="5200" dirty="0">
                <a:solidFill>
                  <a:srgbClr val="FFFFFF"/>
                </a:solidFill>
              </a:rPr>
              <a:t>Predict CO2 Emissions</a:t>
            </a:r>
          </a:p>
        </p:txBody>
      </p:sp>
      <p:sp>
        <p:nvSpPr>
          <p:cNvPr id="3" name="Subtitle 2">
            <a:extLst>
              <a:ext uri="{FF2B5EF4-FFF2-40B4-BE49-F238E27FC236}">
                <a16:creationId xmlns:a16="http://schemas.microsoft.com/office/drawing/2014/main" id="{BE8F1DDE-6546-FBD5-E0DD-6E5B74B2D4EB}"/>
              </a:ext>
            </a:extLst>
          </p:cNvPr>
          <p:cNvSpPr>
            <a:spLocks noGrp="1"/>
          </p:cNvSpPr>
          <p:nvPr>
            <p:ph type="subTitle" idx="1"/>
          </p:nvPr>
        </p:nvSpPr>
        <p:spPr>
          <a:xfrm>
            <a:off x="1100051" y="4072043"/>
            <a:ext cx="10058400" cy="1282707"/>
          </a:xfrm>
          <a:effectLst>
            <a:outerShdw blurRad="50800" dist="38100" dir="2700000" algn="tl" rotWithShape="0">
              <a:prstClr val="black">
                <a:alpha val="40000"/>
              </a:prstClr>
            </a:outerShdw>
          </a:effectLst>
        </p:spPr>
        <p:txBody>
          <a:bodyPr>
            <a:normAutofit/>
          </a:bodyPr>
          <a:lstStyle/>
          <a:p>
            <a:r>
              <a:rPr lang="en-US" sz="1300">
                <a:solidFill>
                  <a:srgbClr val="FFFFFF"/>
                </a:solidFill>
              </a:rPr>
              <a:t>Group 3</a:t>
            </a:r>
          </a:p>
          <a:p>
            <a:r>
              <a:rPr lang="en-US" sz="1300">
                <a:solidFill>
                  <a:srgbClr val="FFFFFF"/>
                </a:solidFill>
              </a:rPr>
              <a:t>Karla Valcarcel Marinez</a:t>
            </a:r>
          </a:p>
          <a:p>
            <a:r>
              <a:rPr lang="en-US" sz="1300">
                <a:solidFill>
                  <a:srgbClr val="FFFFFF"/>
                </a:solidFill>
              </a:rPr>
              <a:t>Stefanie Brown</a:t>
            </a:r>
          </a:p>
          <a:p>
            <a:r>
              <a:rPr lang="en-US" sz="1300">
                <a:solidFill>
                  <a:srgbClr val="FFFFFF"/>
                </a:solidFill>
              </a:rPr>
              <a:t>Swati Mahajan</a:t>
            </a:r>
            <a:endParaRPr lang="en-US" sz="1300" dirty="0">
              <a:solidFill>
                <a:srgbClr val="FFFFFF"/>
              </a:solidFill>
            </a:endParaRPr>
          </a:p>
        </p:txBody>
      </p:sp>
    </p:spTree>
    <p:extLst>
      <p:ext uri="{BB962C8B-B14F-4D97-AF65-F5344CB8AC3E}">
        <p14:creationId xmlns:p14="http://schemas.microsoft.com/office/powerpoint/2010/main" val="3937454054"/>
      </p:ext>
    </p:extLst>
  </p:cSld>
  <p:clrMapOvr>
    <a:masterClrMapping/>
  </p:clrMapOvr>
  <mc:AlternateContent xmlns:mc="http://schemas.openxmlformats.org/markup-compatibility/2006" xmlns:p14="http://schemas.microsoft.com/office/powerpoint/2010/main">
    <mc:Choice Requires="p14">
      <p:transition spd="slow" p14:dur="2000" advTm="15318"/>
    </mc:Choice>
    <mc:Fallback xmlns="">
      <p:transition spd="slow" advTm="15318"/>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6EFD3D9-44F0-4267-BCC1-1613E79D82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6">
            <a:extLst>
              <a:ext uri="{FF2B5EF4-FFF2-40B4-BE49-F238E27FC236}">
                <a16:creationId xmlns:a16="http://schemas.microsoft.com/office/drawing/2014/main" id="{A779A851-95D6-41AF-937A-B0E4B7F6FA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142164" y="900814"/>
            <a:ext cx="759618" cy="5710965"/>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Freeform 7">
            <a:extLst>
              <a:ext uri="{FF2B5EF4-FFF2-40B4-BE49-F238E27FC236}">
                <a16:creationId xmlns:a16="http://schemas.microsoft.com/office/drawing/2014/main" id="{953FB2E7-B6CB-429C-81EB-D9516D6D5C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144437" y="633165"/>
            <a:ext cx="482654" cy="5521414"/>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Shape 13">
            <a:extLst>
              <a:ext uri="{FF2B5EF4-FFF2-40B4-BE49-F238E27FC236}">
                <a16:creationId xmlns:a16="http://schemas.microsoft.com/office/drawing/2014/main" id="{2EC40DB1-B719-4A13-9A4D-0966B4B278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4621" y="636723"/>
            <a:ext cx="4000062" cy="5257799"/>
          </a:xfrm>
          <a:custGeom>
            <a:avLst/>
            <a:gdLst>
              <a:gd name="connsiteX0" fmla="*/ 0 w 4634682"/>
              <a:gd name="connsiteY0" fmla="*/ 0 h 5257799"/>
              <a:gd name="connsiteX1" fmla="*/ 4634682 w 4634682"/>
              <a:gd name="connsiteY1" fmla="*/ 0 h 5257799"/>
              <a:gd name="connsiteX2" fmla="*/ 4634682 w 4634682"/>
              <a:gd name="connsiteY2" fmla="*/ 5257799 h 5257799"/>
              <a:gd name="connsiteX3" fmla="*/ 0 w 4634682"/>
              <a:gd name="connsiteY3" fmla="*/ 5257799 h 5257799"/>
            </a:gdLst>
            <a:ahLst/>
            <a:cxnLst>
              <a:cxn ang="0">
                <a:pos x="connsiteX0" y="connsiteY0"/>
              </a:cxn>
              <a:cxn ang="0">
                <a:pos x="connsiteX1" y="connsiteY1"/>
              </a:cxn>
              <a:cxn ang="0">
                <a:pos x="connsiteX2" y="connsiteY2"/>
              </a:cxn>
              <a:cxn ang="0">
                <a:pos x="connsiteX3" y="connsiteY3"/>
              </a:cxn>
            </a:cxnLst>
            <a:rect l="l" t="t" r="r" b="b"/>
            <a:pathLst>
              <a:path w="4634682" h="5257799">
                <a:moveTo>
                  <a:pt x="0" y="0"/>
                </a:moveTo>
                <a:lnTo>
                  <a:pt x="4634682" y="0"/>
                </a:lnTo>
                <a:lnTo>
                  <a:pt x="4634682" y="5257799"/>
                </a:lnTo>
                <a:lnTo>
                  <a:pt x="0" y="5257799"/>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806CF6C7-F3B7-FDDF-573C-A409714DAD5A}"/>
              </a:ext>
            </a:extLst>
          </p:cNvPr>
          <p:cNvSpPr>
            <a:spLocks noGrp="1"/>
          </p:cNvSpPr>
          <p:nvPr>
            <p:ph type="title"/>
          </p:nvPr>
        </p:nvSpPr>
        <p:spPr>
          <a:xfrm>
            <a:off x="934872" y="982272"/>
            <a:ext cx="3388419" cy="4560970"/>
          </a:xfrm>
        </p:spPr>
        <p:txBody>
          <a:bodyPr>
            <a:normAutofit/>
          </a:bodyPr>
          <a:lstStyle/>
          <a:p>
            <a:r>
              <a:rPr lang="en-US" sz="4000">
                <a:solidFill>
                  <a:srgbClr val="FFFFFF"/>
                </a:solidFill>
              </a:rPr>
              <a:t>Business Problem</a:t>
            </a:r>
          </a:p>
        </p:txBody>
      </p:sp>
      <p:sp>
        <p:nvSpPr>
          <p:cNvPr id="16" name="Rectangle 8">
            <a:extLst>
              <a:ext uri="{FF2B5EF4-FFF2-40B4-BE49-F238E27FC236}">
                <a16:creationId xmlns:a16="http://schemas.microsoft.com/office/drawing/2014/main" id="{82211336-CFF3-412D-868A-6679C1004C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901782" y="1352302"/>
            <a:ext cx="6655597" cy="5251646"/>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3" name="Content Placeholder 2">
            <a:extLst>
              <a:ext uri="{FF2B5EF4-FFF2-40B4-BE49-F238E27FC236}">
                <a16:creationId xmlns:a16="http://schemas.microsoft.com/office/drawing/2014/main" id="{11A7EA4D-EBE7-C4D1-C80B-F880A0ABCBC2}"/>
              </a:ext>
            </a:extLst>
          </p:cNvPr>
          <p:cNvSpPr>
            <a:spLocks noGrp="1"/>
          </p:cNvSpPr>
          <p:nvPr>
            <p:ph idx="1"/>
          </p:nvPr>
        </p:nvSpPr>
        <p:spPr>
          <a:xfrm>
            <a:off x="5221862" y="1719618"/>
            <a:ext cx="5948831" cy="4334629"/>
          </a:xfrm>
        </p:spPr>
        <p:txBody>
          <a:bodyPr anchor="ctr">
            <a:normAutofit/>
          </a:bodyPr>
          <a:lstStyle/>
          <a:p>
            <a:pPr marL="0" indent="0">
              <a:buNone/>
            </a:pPr>
            <a:r>
              <a:rPr lang="en-US" sz="2400" dirty="0">
                <a:solidFill>
                  <a:srgbClr val="FEFFFF"/>
                </a:solidFill>
              </a:rPr>
              <a:t>According to the World Health Organization (WHO), outdoor air pollution has led to approximately 4.2 million premature deaths (“Ambient (Outdoor) Air Pollution”). Additionally, air pollution has led to ocean acidification, which causes ocean temperatures to rise and creates irreversible damages to marine ecosystems. Finally, air pollution leads to food insecurity due to changes in temperature and precipitation affecting crop yields (Ziska et al.) and shifting agricultural zones. </a:t>
            </a:r>
          </a:p>
        </p:txBody>
      </p:sp>
    </p:spTree>
    <p:extLst>
      <p:ext uri="{BB962C8B-B14F-4D97-AF65-F5344CB8AC3E}">
        <p14:creationId xmlns:p14="http://schemas.microsoft.com/office/powerpoint/2010/main" val="81748803"/>
      </p:ext>
    </p:extLst>
  </p:cSld>
  <p:clrMapOvr>
    <a:masterClrMapping/>
  </p:clrMapOvr>
  <mc:AlternateContent xmlns:mc="http://schemas.openxmlformats.org/markup-compatibility/2006" xmlns:p14="http://schemas.microsoft.com/office/powerpoint/2010/main">
    <mc:Choice Requires="p14">
      <p:transition spd="slow" p14:dur="2000" advTm="38961"/>
    </mc:Choice>
    <mc:Fallback xmlns="">
      <p:transition spd="slow" advTm="38961"/>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27B839B-9ADE-406B-8590-F1CAEDED4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45">
            <a:extLst>
              <a:ext uri="{FF2B5EF4-FFF2-40B4-BE49-F238E27FC236}">
                <a16:creationId xmlns:a16="http://schemas.microsoft.com/office/drawing/2014/main" id="{CFE45BF0-46DB-408C-B5F7-7B117168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Freeform 46">
            <a:extLst>
              <a:ext uri="{FF2B5EF4-FFF2-40B4-BE49-F238E27FC236}">
                <a16:creationId xmlns:a16="http://schemas.microsoft.com/office/drawing/2014/main" id="{2AEBC8F2-97B1-41B4-93F1-2D289E197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47">
            <a:extLst>
              <a:ext uri="{FF2B5EF4-FFF2-40B4-BE49-F238E27FC236}">
                <a16:creationId xmlns:a16="http://schemas.microsoft.com/office/drawing/2014/main" id="{472E3A19-F5D5-48FC-BB9C-48C2F68F5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Freeform 44">
            <a:extLst>
              <a:ext uri="{FF2B5EF4-FFF2-40B4-BE49-F238E27FC236}">
                <a16:creationId xmlns:a16="http://schemas.microsoft.com/office/drawing/2014/main" id="{7A62E32F-BB65-43A8-8EB5-92346890E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 name="Rectangle 17">
            <a:extLst>
              <a:ext uri="{FF2B5EF4-FFF2-40B4-BE49-F238E27FC236}">
                <a16:creationId xmlns:a16="http://schemas.microsoft.com/office/drawing/2014/main" id="{14E91B64-9FCC-451E-AFB4-A827D6329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a:extLst>
              <a:ext uri="{FF2B5EF4-FFF2-40B4-BE49-F238E27FC236}">
                <a16:creationId xmlns:a16="http://schemas.microsoft.com/office/drawing/2014/main" id="{6D62334B-8A4F-F461-0B3B-32C03C0875EF}"/>
              </a:ext>
            </a:extLst>
          </p:cNvPr>
          <p:cNvSpPr>
            <a:spLocks noGrp="1"/>
          </p:cNvSpPr>
          <p:nvPr>
            <p:ph type="title"/>
          </p:nvPr>
        </p:nvSpPr>
        <p:spPr>
          <a:xfrm>
            <a:off x="958506" y="800392"/>
            <a:ext cx="10264697" cy="1212102"/>
          </a:xfrm>
        </p:spPr>
        <p:txBody>
          <a:bodyPr>
            <a:normAutofit/>
          </a:bodyPr>
          <a:lstStyle/>
          <a:p>
            <a:r>
              <a:rPr lang="en-US" sz="4000">
                <a:solidFill>
                  <a:srgbClr val="FFFFFF"/>
                </a:solidFill>
              </a:rPr>
              <a:t>Business Objectives</a:t>
            </a:r>
          </a:p>
        </p:txBody>
      </p:sp>
      <p:sp>
        <p:nvSpPr>
          <p:cNvPr id="3" name="Content Placeholder 2">
            <a:extLst>
              <a:ext uri="{FF2B5EF4-FFF2-40B4-BE49-F238E27FC236}">
                <a16:creationId xmlns:a16="http://schemas.microsoft.com/office/drawing/2014/main" id="{D9F0E5C0-CF43-8FAA-9DD9-09DD7E440458}"/>
              </a:ext>
            </a:extLst>
          </p:cNvPr>
          <p:cNvSpPr>
            <a:spLocks noGrp="1"/>
          </p:cNvSpPr>
          <p:nvPr>
            <p:ph idx="1"/>
          </p:nvPr>
        </p:nvSpPr>
        <p:spPr>
          <a:xfrm>
            <a:off x="1367624" y="2490436"/>
            <a:ext cx="9708995" cy="3567173"/>
          </a:xfrm>
        </p:spPr>
        <p:txBody>
          <a:bodyPr anchor="ctr">
            <a:normAutofit/>
          </a:bodyPr>
          <a:lstStyle/>
          <a:p>
            <a:pPr marL="0" indent="0">
              <a:buNone/>
            </a:pPr>
            <a:r>
              <a:rPr lang="en-US" sz="2400" dirty="0"/>
              <a:t>The primary objective for this project is to discover and understand how CO2 emissions from a vehicle can vary based on different characteristics of that vehicle such as its model, transmission, fuel type and fuel consumption. By understanding what factors increase CO2 emissions, car manufacturers can improve their impact on global warming by reducing the carbon footprint for the vehicles they produce.</a:t>
            </a:r>
          </a:p>
        </p:txBody>
      </p:sp>
    </p:spTree>
    <p:extLst>
      <p:ext uri="{BB962C8B-B14F-4D97-AF65-F5344CB8AC3E}">
        <p14:creationId xmlns:p14="http://schemas.microsoft.com/office/powerpoint/2010/main" val="1696483773"/>
      </p:ext>
    </p:extLst>
  </p:cSld>
  <p:clrMapOvr>
    <a:masterClrMapping/>
  </p:clrMapOvr>
  <mc:AlternateContent xmlns:mc="http://schemas.openxmlformats.org/markup-compatibility/2006" xmlns:p14="http://schemas.microsoft.com/office/powerpoint/2010/main">
    <mc:Choice Requires="p14">
      <p:transition spd="slow" p14:dur="2000" advTm="40229"/>
    </mc:Choice>
    <mc:Fallback xmlns="">
      <p:transition spd="slow" advTm="40229"/>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Cars parked in a line">
            <a:extLst>
              <a:ext uri="{FF2B5EF4-FFF2-40B4-BE49-F238E27FC236}">
                <a16:creationId xmlns:a16="http://schemas.microsoft.com/office/drawing/2014/main" id="{11B7B43A-9ACE-2F18-1A2B-140972189E2C}"/>
              </a:ext>
            </a:extLst>
          </p:cNvPr>
          <p:cNvPicPr>
            <a:picLocks noChangeAspect="1"/>
          </p:cNvPicPr>
          <p:nvPr/>
        </p:nvPicPr>
        <p:blipFill rotWithShape="1">
          <a:blip r:embed="rId2"/>
          <a:srcRect t="23978" r="9091" b="7840"/>
          <a:stretch/>
        </p:blipFill>
        <p:spPr>
          <a:xfrm>
            <a:off x="20" y="10"/>
            <a:ext cx="12191980" cy="6857990"/>
          </a:xfrm>
          <a:prstGeom prst="rect">
            <a:avLst/>
          </a:prstGeom>
        </p:spPr>
      </p:pic>
      <p:sp>
        <p:nvSpPr>
          <p:cNvPr id="14" name="Rectangle 13">
            <a:extLst>
              <a:ext uri="{FF2B5EF4-FFF2-40B4-BE49-F238E27FC236}">
                <a16:creationId xmlns:a16="http://schemas.microsoft.com/office/drawing/2014/main" id="{86C7B4A1-154A-4DF0-AC46-F88D75A2E0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21176"/>
            <a:ext cx="7197772" cy="5896743"/>
          </a:xfrm>
          <a:prstGeom prst="rect">
            <a:avLst/>
          </a:prstGeom>
          <a:solidFill>
            <a:schemeClr val="bg1">
              <a:alpha val="90000"/>
            </a:schemeClr>
          </a:solidFill>
          <a:ln w="127000" cap="sq" cmpd="thinThick">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155B9FF-4608-C30F-7F2A-1945FCD941BF}"/>
              </a:ext>
            </a:extLst>
          </p:cNvPr>
          <p:cNvSpPr>
            <a:spLocks noGrp="1"/>
          </p:cNvSpPr>
          <p:nvPr>
            <p:ph type="title"/>
          </p:nvPr>
        </p:nvSpPr>
        <p:spPr>
          <a:xfrm>
            <a:off x="594804" y="640263"/>
            <a:ext cx="6619811" cy="1344975"/>
          </a:xfrm>
        </p:spPr>
        <p:txBody>
          <a:bodyPr>
            <a:normAutofit/>
          </a:bodyPr>
          <a:lstStyle/>
          <a:p>
            <a:r>
              <a:rPr lang="en-US" sz="4000" b="1"/>
              <a:t>Addressing Business Objectives</a:t>
            </a:r>
            <a:br>
              <a:rPr lang="en-US" sz="4000"/>
            </a:br>
            <a:endParaRPr lang="en-US" sz="4000"/>
          </a:p>
        </p:txBody>
      </p:sp>
      <p:sp>
        <p:nvSpPr>
          <p:cNvPr id="3" name="Content Placeholder 2">
            <a:extLst>
              <a:ext uri="{FF2B5EF4-FFF2-40B4-BE49-F238E27FC236}">
                <a16:creationId xmlns:a16="http://schemas.microsoft.com/office/drawing/2014/main" id="{CCCB8B2C-7E27-5F92-BEC9-E7DD332F297A}"/>
              </a:ext>
            </a:extLst>
          </p:cNvPr>
          <p:cNvSpPr>
            <a:spLocks noGrp="1"/>
          </p:cNvSpPr>
          <p:nvPr>
            <p:ph idx="1"/>
          </p:nvPr>
        </p:nvSpPr>
        <p:spPr>
          <a:xfrm>
            <a:off x="594109" y="2121763"/>
            <a:ext cx="6620505" cy="3773010"/>
          </a:xfrm>
        </p:spPr>
        <p:txBody>
          <a:bodyPr>
            <a:normAutofit/>
          </a:bodyPr>
          <a:lstStyle/>
          <a:p>
            <a:pPr fontAlgn="base"/>
            <a:r>
              <a:rPr lang="en-US" sz="2400" dirty="0"/>
              <a:t>What is the influence of different variables in a vehicle on its CO2 emission levels? </a:t>
            </a:r>
          </a:p>
          <a:p>
            <a:pPr fontAlgn="base"/>
            <a:r>
              <a:rPr lang="en-US" sz="2400" dirty="0"/>
              <a:t>What is the most influencing factor on CO2 emissions? </a:t>
            </a:r>
          </a:p>
          <a:p>
            <a:pPr fontAlgn="base"/>
            <a:r>
              <a:rPr lang="en-US" sz="2400" dirty="0"/>
              <a:t>In terms of data analysis, is there a significant difference in the CO2 emissions for fuel consumption by vehicles driven in a city and fuel consumption by vehicles driven on a highway?</a:t>
            </a:r>
          </a:p>
          <a:p>
            <a:pPr marL="0" indent="0">
              <a:buNone/>
            </a:pPr>
            <a:endParaRPr lang="en-US" sz="2400" dirty="0"/>
          </a:p>
        </p:txBody>
      </p:sp>
    </p:spTree>
    <p:extLst>
      <p:ext uri="{BB962C8B-B14F-4D97-AF65-F5344CB8AC3E}">
        <p14:creationId xmlns:p14="http://schemas.microsoft.com/office/powerpoint/2010/main" val="3908808872"/>
      </p:ext>
    </p:extLst>
  </p:cSld>
  <p:clrMapOvr>
    <a:masterClrMapping/>
  </p:clrMapOvr>
  <mc:AlternateContent xmlns:mc="http://schemas.openxmlformats.org/markup-compatibility/2006" xmlns:p14="http://schemas.microsoft.com/office/powerpoint/2010/main">
    <mc:Choice Requires="p14">
      <p:transition spd="slow" p14:dur="2000" advTm="41538"/>
    </mc:Choice>
    <mc:Fallback xmlns="">
      <p:transition spd="slow" advTm="41538"/>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C7EDE0-7447-52B1-B54B-CAF90C15685F}"/>
              </a:ext>
            </a:extLst>
          </p:cNvPr>
          <p:cNvSpPr>
            <a:spLocks noGrp="1"/>
          </p:cNvSpPr>
          <p:nvPr>
            <p:ph type="title"/>
          </p:nvPr>
        </p:nvSpPr>
        <p:spPr/>
        <p:txBody>
          <a:bodyPr>
            <a:normAutofit/>
          </a:bodyPr>
          <a:lstStyle/>
          <a:p>
            <a:r>
              <a:rPr lang="en-US" sz="5400" b="1" dirty="0"/>
              <a:t>Data</a:t>
            </a:r>
          </a:p>
        </p:txBody>
      </p:sp>
      <p:graphicFrame>
        <p:nvGraphicFramePr>
          <p:cNvPr id="5" name="Content Placeholder 2">
            <a:extLst>
              <a:ext uri="{FF2B5EF4-FFF2-40B4-BE49-F238E27FC236}">
                <a16:creationId xmlns:a16="http://schemas.microsoft.com/office/drawing/2014/main" id="{08F2EC14-DC26-6FEB-31C1-359F7A461153}"/>
              </a:ext>
            </a:extLst>
          </p:cNvPr>
          <p:cNvGraphicFramePr>
            <a:graphicFrameLocks noGrp="1"/>
          </p:cNvGraphicFramePr>
          <p:nvPr>
            <p:ph idx="1"/>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76183383"/>
      </p:ext>
    </p:extLst>
  </p:cSld>
  <p:clrMapOvr>
    <a:masterClrMapping/>
  </p:clrMapOvr>
  <mc:AlternateContent xmlns:mc="http://schemas.openxmlformats.org/markup-compatibility/2006" xmlns:p14="http://schemas.microsoft.com/office/powerpoint/2010/main">
    <mc:Choice Requires="p14">
      <p:transition spd="slow" p14:dur="2000" advTm="72428"/>
    </mc:Choice>
    <mc:Fallback xmlns="">
      <p:transition spd="slow" advTm="72428"/>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823AC064-BC96-4F32-8AE1-B2FD387548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96882" y="280374"/>
            <a:ext cx="11438793" cy="1844256"/>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824F9D3-9E42-D0C9-F2F5-02210712C166}"/>
              </a:ext>
            </a:extLst>
          </p:cNvPr>
          <p:cNvSpPr>
            <a:spLocks noGrp="1"/>
          </p:cNvSpPr>
          <p:nvPr>
            <p:ph type="title"/>
          </p:nvPr>
        </p:nvSpPr>
        <p:spPr>
          <a:xfrm>
            <a:off x="546351" y="433545"/>
            <a:ext cx="11139854" cy="930447"/>
          </a:xfrm>
        </p:spPr>
        <p:txBody>
          <a:bodyPr vert="horz" lIns="91440" tIns="45720" rIns="91440" bIns="45720" rtlCol="0" anchor="b">
            <a:normAutofit/>
          </a:bodyPr>
          <a:lstStyle/>
          <a:p>
            <a:pPr algn="ctr"/>
            <a:r>
              <a:rPr lang="en-US" sz="4000" dirty="0">
                <a:solidFill>
                  <a:srgbClr val="FFFFFF"/>
                </a:solidFill>
              </a:rPr>
              <a:t>Linear Regression Model</a:t>
            </a:r>
            <a:br>
              <a:rPr lang="en-US" sz="1800" dirty="0">
                <a:solidFill>
                  <a:srgbClr val="FFFFFF"/>
                </a:solidFill>
              </a:rPr>
            </a:br>
            <a:endParaRPr lang="en-US" sz="1800" dirty="0">
              <a:solidFill>
                <a:srgbClr val="FFFFFF"/>
              </a:solidFill>
            </a:endParaRPr>
          </a:p>
        </p:txBody>
      </p:sp>
      <p:cxnSp>
        <p:nvCxnSpPr>
          <p:cNvPr id="18" name="Straight Connector 17">
            <a:extLst>
              <a:ext uri="{FF2B5EF4-FFF2-40B4-BE49-F238E27FC236}">
                <a16:creationId xmlns:a16="http://schemas.microsoft.com/office/drawing/2014/main" id="{7E7C77BC-7138-40B1-A15B-20F57A49462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30078" y="1522292"/>
            <a:ext cx="777240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pic>
        <p:nvPicPr>
          <p:cNvPr id="8" name="Content Placeholder 7">
            <a:extLst>
              <a:ext uri="{FF2B5EF4-FFF2-40B4-BE49-F238E27FC236}">
                <a16:creationId xmlns:a16="http://schemas.microsoft.com/office/drawing/2014/main" id="{28794B82-3347-7353-9689-BC209D5DD3CC}"/>
              </a:ext>
            </a:extLst>
          </p:cNvPr>
          <p:cNvPicPr>
            <a:picLocks noGrp="1" noChangeAspect="1"/>
          </p:cNvPicPr>
          <p:nvPr>
            <p:ph sz="half" idx="2"/>
          </p:nvPr>
        </p:nvPicPr>
        <p:blipFill>
          <a:blip r:embed="rId3"/>
          <a:srcRect/>
          <a:stretch/>
        </p:blipFill>
        <p:spPr>
          <a:xfrm>
            <a:off x="916900" y="2612645"/>
            <a:ext cx="4285251" cy="3625982"/>
          </a:xfrm>
          <a:prstGeom prst="rect">
            <a:avLst/>
          </a:prstGeom>
        </p:spPr>
      </p:pic>
      <p:cxnSp>
        <p:nvCxnSpPr>
          <p:cNvPr id="20" name="Straight Connector 19">
            <a:extLst>
              <a:ext uri="{FF2B5EF4-FFF2-40B4-BE49-F238E27FC236}">
                <a16:creationId xmlns:a16="http://schemas.microsoft.com/office/drawing/2014/main" id="{DB146403-F3D6-484B-B2ED-97F9565D037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116278" y="2596836"/>
            <a:ext cx="0" cy="3657600"/>
          </a:xfrm>
          <a:prstGeom prst="line">
            <a:avLst/>
          </a:prstGeom>
          <a:ln w="101600" cmpd="dbl">
            <a:solidFill>
              <a:srgbClr val="595959"/>
            </a:solidFill>
          </a:ln>
        </p:spPr>
        <p:style>
          <a:lnRef idx="1">
            <a:schemeClr val="accent1"/>
          </a:lnRef>
          <a:fillRef idx="0">
            <a:schemeClr val="accent1"/>
          </a:fillRef>
          <a:effectRef idx="0">
            <a:schemeClr val="accent1"/>
          </a:effectRef>
          <a:fontRef idx="minor">
            <a:schemeClr val="tx1"/>
          </a:fontRef>
        </p:style>
      </p:cxnSp>
      <p:pic>
        <p:nvPicPr>
          <p:cNvPr id="6" name="Content Placeholder 5">
            <a:extLst>
              <a:ext uri="{FF2B5EF4-FFF2-40B4-BE49-F238E27FC236}">
                <a16:creationId xmlns:a16="http://schemas.microsoft.com/office/drawing/2014/main" id="{56D5E889-1515-53A1-3EC9-691B21213E54}"/>
              </a:ext>
            </a:extLst>
          </p:cNvPr>
          <p:cNvPicPr>
            <a:picLocks noGrp="1" noChangeAspect="1"/>
          </p:cNvPicPr>
          <p:nvPr>
            <p:ph sz="half" idx="1"/>
          </p:nvPr>
        </p:nvPicPr>
        <p:blipFill>
          <a:blip r:embed="rId4"/>
          <a:srcRect/>
          <a:stretch/>
        </p:blipFill>
        <p:spPr>
          <a:xfrm>
            <a:off x="6445073" y="2823994"/>
            <a:ext cx="5455917" cy="3203284"/>
          </a:xfrm>
          <a:prstGeom prst="rect">
            <a:avLst/>
          </a:prstGeom>
        </p:spPr>
      </p:pic>
    </p:spTree>
    <p:extLst>
      <p:ext uri="{BB962C8B-B14F-4D97-AF65-F5344CB8AC3E}">
        <p14:creationId xmlns:p14="http://schemas.microsoft.com/office/powerpoint/2010/main" val="1437223789"/>
      </p:ext>
    </p:extLst>
  </p:cSld>
  <p:clrMapOvr>
    <a:masterClrMapping/>
  </p:clrMapOvr>
  <mc:AlternateContent xmlns:mc="http://schemas.openxmlformats.org/markup-compatibility/2006" xmlns:p14="http://schemas.microsoft.com/office/powerpoint/2010/main">
    <mc:Choice Requires="p14">
      <p:transition spd="slow" p14:dur="2000" advTm="58417"/>
    </mc:Choice>
    <mc:Fallback xmlns="">
      <p:transition spd="slow" advTm="58417"/>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765F4110-C0FC-4D61-ACD2-A7C950EAE9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4708357" y="3509963"/>
            <a:ext cx="7092215" cy="2967839"/>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91511AA-90FE-8411-1286-77CE5F2B6AF6}"/>
              </a:ext>
            </a:extLst>
          </p:cNvPr>
          <p:cNvSpPr>
            <a:spLocks noGrp="1"/>
          </p:cNvSpPr>
          <p:nvPr>
            <p:ph type="title"/>
          </p:nvPr>
        </p:nvSpPr>
        <p:spPr>
          <a:xfrm>
            <a:off x="5021821" y="3812954"/>
            <a:ext cx="6465287" cy="906188"/>
          </a:xfrm>
        </p:spPr>
        <p:txBody>
          <a:bodyPr vert="horz" lIns="91440" tIns="45720" rIns="91440" bIns="45720" rtlCol="0" anchor="b">
            <a:normAutofit/>
          </a:bodyPr>
          <a:lstStyle/>
          <a:p>
            <a:pPr algn="ctr"/>
            <a:r>
              <a:rPr lang="en-US" sz="4000" b="1" kern="1200" dirty="0">
                <a:solidFill>
                  <a:srgbClr val="FFFFFF"/>
                </a:solidFill>
                <a:latin typeface="+mj-lt"/>
                <a:ea typeface="+mj-ea"/>
                <a:cs typeface="+mj-cs"/>
              </a:rPr>
              <a:t>Decision Tree Model</a:t>
            </a:r>
            <a:endParaRPr lang="en-US" sz="4000" kern="1200" dirty="0">
              <a:solidFill>
                <a:srgbClr val="FFFFFF"/>
              </a:solidFill>
              <a:latin typeface="+mj-lt"/>
              <a:ea typeface="+mj-ea"/>
              <a:cs typeface="+mj-cs"/>
            </a:endParaRPr>
          </a:p>
        </p:txBody>
      </p:sp>
      <p:cxnSp>
        <p:nvCxnSpPr>
          <p:cNvPr id="16" name="Straight Connector 15">
            <a:extLst>
              <a:ext uri="{FF2B5EF4-FFF2-40B4-BE49-F238E27FC236}">
                <a16:creationId xmlns:a16="http://schemas.microsoft.com/office/drawing/2014/main" id="{CC94CBDB-A76C-499E-95AB-C0A049E315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138287" y="5443086"/>
            <a:ext cx="640080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pic>
        <p:nvPicPr>
          <p:cNvPr id="9" name="Content Placeholder 8">
            <a:extLst>
              <a:ext uri="{FF2B5EF4-FFF2-40B4-BE49-F238E27FC236}">
                <a16:creationId xmlns:a16="http://schemas.microsoft.com/office/drawing/2014/main" id="{CD11BDC1-E959-0EDD-90B8-FA4249A6F146}"/>
              </a:ext>
            </a:extLst>
          </p:cNvPr>
          <p:cNvPicPr>
            <a:picLocks noGrp="1" noChangeAspect="1"/>
          </p:cNvPicPr>
          <p:nvPr>
            <p:ph sz="half" idx="2"/>
          </p:nvPr>
        </p:nvPicPr>
        <p:blipFill>
          <a:blip r:embed="rId2"/>
          <a:srcRect t="1018" b="1018"/>
          <a:stretch/>
        </p:blipFill>
        <p:spPr>
          <a:xfrm>
            <a:off x="391173" y="402696"/>
            <a:ext cx="4160452" cy="6214534"/>
          </a:xfrm>
          <a:prstGeom prst="rect">
            <a:avLst/>
          </a:prstGeom>
        </p:spPr>
      </p:pic>
      <p:pic>
        <p:nvPicPr>
          <p:cNvPr id="13" name="Content Placeholder 12">
            <a:extLst>
              <a:ext uri="{FF2B5EF4-FFF2-40B4-BE49-F238E27FC236}">
                <a16:creationId xmlns:a16="http://schemas.microsoft.com/office/drawing/2014/main" id="{BCBFEBD8-F1DF-466D-9E42-D20685CB6ED6}"/>
              </a:ext>
            </a:extLst>
          </p:cNvPr>
          <p:cNvPicPr>
            <a:picLocks noGrp="1" noChangeAspect="1"/>
          </p:cNvPicPr>
          <p:nvPr>
            <p:ph sz="half" idx="1"/>
          </p:nvPr>
        </p:nvPicPr>
        <p:blipFill>
          <a:blip r:embed="rId3"/>
          <a:srcRect/>
          <a:stretch/>
        </p:blipFill>
        <p:spPr>
          <a:xfrm>
            <a:off x="5295370" y="932639"/>
            <a:ext cx="6569405" cy="1334410"/>
          </a:xfrm>
        </p:spPr>
      </p:pic>
    </p:spTree>
    <p:extLst>
      <p:ext uri="{BB962C8B-B14F-4D97-AF65-F5344CB8AC3E}">
        <p14:creationId xmlns:p14="http://schemas.microsoft.com/office/powerpoint/2010/main" val="2698879185"/>
      </p:ext>
    </p:extLst>
  </p:cSld>
  <p:clrMapOvr>
    <a:masterClrMapping/>
  </p:clrMapOvr>
  <mc:AlternateContent xmlns:mc="http://schemas.openxmlformats.org/markup-compatibility/2006" xmlns:p14="http://schemas.microsoft.com/office/powerpoint/2010/main">
    <mc:Choice Requires="p14">
      <p:transition spd="slow" p14:dur="2000" advTm="27905"/>
    </mc:Choice>
    <mc:Fallback xmlns="">
      <p:transition spd="slow" advTm="27905"/>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Flowchart: Document 12">
            <a:extLst>
              <a:ext uri="{FF2B5EF4-FFF2-40B4-BE49-F238E27FC236}">
                <a16:creationId xmlns:a16="http://schemas.microsoft.com/office/drawing/2014/main" id="{D12DDE76-C203-4047-9998-63900085B5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8175" y="0"/>
            <a:ext cx="3248025" cy="3400426"/>
          </a:xfrm>
          <a:prstGeom prst="flowChartDocumen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Content Placeholder 5">
            <a:extLst>
              <a:ext uri="{FF2B5EF4-FFF2-40B4-BE49-F238E27FC236}">
                <a16:creationId xmlns:a16="http://schemas.microsoft.com/office/drawing/2014/main" id="{D4D49C43-DD55-9E88-189B-10C7B9EB3874}"/>
              </a:ext>
            </a:extLst>
          </p:cNvPr>
          <p:cNvPicPr>
            <a:picLocks noGrp="1" noChangeAspect="1"/>
          </p:cNvPicPr>
          <p:nvPr>
            <p:ph sz="half" idx="1"/>
          </p:nvPr>
        </p:nvPicPr>
        <p:blipFill>
          <a:blip r:embed="rId2"/>
          <a:srcRect/>
          <a:stretch/>
        </p:blipFill>
        <p:spPr>
          <a:xfrm>
            <a:off x="4460749" y="639763"/>
            <a:ext cx="6839202" cy="2024063"/>
          </a:xfrm>
        </p:spPr>
      </p:pic>
      <p:pic>
        <p:nvPicPr>
          <p:cNvPr id="8" name="Content Placeholder 7">
            <a:extLst>
              <a:ext uri="{FF2B5EF4-FFF2-40B4-BE49-F238E27FC236}">
                <a16:creationId xmlns:a16="http://schemas.microsoft.com/office/drawing/2014/main" id="{BD482CE5-4C4D-ADCB-30C5-98CA1CC2DE10}"/>
              </a:ext>
            </a:extLst>
          </p:cNvPr>
          <p:cNvPicPr>
            <a:picLocks noGrp="1" noChangeAspect="1"/>
          </p:cNvPicPr>
          <p:nvPr>
            <p:ph sz="half" idx="2"/>
          </p:nvPr>
        </p:nvPicPr>
        <p:blipFill>
          <a:blip r:embed="rId3"/>
          <a:srcRect/>
          <a:stretch/>
        </p:blipFill>
        <p:spPr>
          <a:xfrm>
            <a:off x="4211639" y="2743708"/>
            <a:ext cx="3660610" cy="3466084"/>
          </a:xfrm>
        </p:spPr>
      </p:pic>
      <p:sp>
        <p:nvSpPr>
          <p:cNvPr id="2" name="Title 1">
            <a:extLst>
              <a:ext uri="{FF2B5EF4-FFF2-40B4-BE49-F238E27FC236}">
                <a16:creationId xmlns:a16="http://schemas.microsoft.com/office/drawing/2014/main" id="{7F986205-86A7-4E46-C9DB-A3D8DA396EE5}"/>
              </a:ext>
            </a:extLst>
          </p:cNvPr>
          <p:cNvSpPr>
            <a:spLocks noGrp="1"/>
          </p:cNvSpPr>
          <p:nvPr>
            <p:ph type="title"/>
          </p:nvPr>
        </p:nvSpPr>
        <p:spPr>
          <a:xfrm>
            <a:off x="637929" y="362527"/>
            <a:ext cx="3410990" cy="2371148"/>
          </a:xfrm>
        </p:spPr>
        <p:txBody>
          <a:bodyPr vert="horz" lIns="91440" tIns="45720" rIns="91440" bIns="45720" rtlCol="0" anchor="ctr">
            <a:normAutofit/>
          </a:bodyPr>
          <a:lstStyle/>
          <a:p>
            <a:pPr algn="ctr"/>
            <a:r>
              <a:rPr lang="en-US" sz="2000" b="1" kern="1200" dirty="0">
                <a:solidFill>
                  <a:srgbClr val="FFFFFF"/>
                </a:solidFill>
                <a:latin typeface="+mj-lt"/>
                <a:ea typeface="+mj-ea"/>
                <a:cs typeface="+mj-cs"/>
              </a:rPr>
              <a:t>Principal Component Analysis (PCA)</a:t>
            </a:r>
          </a:p>
        </p:txBody>
      </p:sp>
      <p:pic>
        <p:nvPicPr>
          <p:cNvPr id="4" name="Picture 3" descr="Chart, diagram&#10;&#10;Description automatically generated">
            <a:extLst>
              <a:ext uri="{FF2B5EF4-FFF2-40B4-BE49-F238E27FC236}">
                <a16:creationId xmlns:a16="http://schemas.microsoft.com/office/drawing/2014/main" id="{850C5C50-67FC-C819-56D9-69B9C12F3527}"/>
              </a:ext>
            </a:extLst>
          </p:cNvPr>
          <p:cNvPicPr>
            <a:picLocks noChangeAspect="1"/>
          </p:cNvPicPr>
          <p:nvPr/>
        </p:nvPicPr>
        <p:blipFill>
          <a:blip r:embed="rId4"/>
          <a:stretch>
            <a:fillRect/>
          </a:stretch>
        </p:blipFill>
        <p:spPr>
          <a:xfrm>
            <a:off x="7880350" y="2858078"/>
            <a:ext cx="3291233" cy="3360159"/>
          </a:xfrm>
          <a:prstGeom prst="rect">
            <a:avLst/>
          </a:prstGeom>
        </p:spPr>
      </p:pic>
      <p:pic>
        <p:nvPicPr>
          <p:cNvPr id="7" name="Picture 6" descr="Chart, scatter chart&#10;&#10;Description automatically generated">
            <a:extLst>
              <a:ext uri="{FF2B5EF4-FFF2-40B4-BE49-F238E27FC236}">
                <a16:creationId xmlns:a16="http://schemas.microsoft.com/office/drawing/2014/main" id="{5B9258D0-3B78-1048-4085-118C5449427C}"/>
              </a:ext>
            </a:extLst>
          </p:cNvPr>
          <p:cNvPicPr>
            <a:picLocks noChangeAspect="1"/>
          </p:cNvPicPr>
          <p:nvPr/>
        </p:nvPicPr>
        <p:blipFill>
          <a:blip r:embed="rId5"/>
          <a:stretch>
            <a:fillRect/>
          </a:stretch>
        </p:blipFill>
        <p:spPr>
          <a:xfrm>
            <a:off x="410912" y="4124326"/>
            <a:ext cx="3638007" cy="1716041"/>
          </a:xfrm>
          <a:prstGeom prst="rect">
            <a:avLst/>
          </a:prstGeom>
        </p:spPr>
      </p:pic>
    </p:spTree>
    <p:extLst>
      <p:ext uri="{BB962C8B-B14F-4D97-AF65-F5344CB8AC3E}">
        <p14:creationId xmlns:p14="http://schemas.microsoft.com/office/powerpoint/2010/main" val="706785820"/>
      </p:ext>
    </p:extLst>
  </p:cSld>
  <p:clrMapOvr>
    <a:masterClrMapping/>
  </p:clrMapOvr>
  <mc:AlternateContent xmlns:mc="http://schemas.openxmlformats.org/markup-compatibility/2006" xmlns:p14="http://schemas.microsoft.com/office/powerpoint/2010/main">
    <mc:Choice Requires="p14">
      <p:transition spd="slow" p14:dur="2000" advTm="28348"/>
    </mc:Choice>
    <mc:Fallback xmlns="">
      <p:transition spd="slow" advTm="28348"/>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D2E961F1-4A28-4A5F-BBD4-6E400E5E6C7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bwMode="white">
          <a:xfrm>
            <a:off x="0" y="272357"/>
            <a:ext cx="12188824" cy="0"/>
          </a:xfrm>
          <a:prstGeom prst="line">
            <a:avLst/>
          </a:prstGeom>
          <a:ln w="508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7F57BEA8-497D-4AA8-8A18-BDCD696B25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68596"/>
            <a:ext cx="12192000" cy="173555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D8BD6E9-22DA-CF63-AED7-76F45056CB7C}"/>
              </a:ext>
            </a:extLst>
          </p:cNvPr>
          <p:cNvSpPr>
            <a:spLocks noGrp="1"/>
          </p:cNvSpPr>
          <p:nvPr>
            <p:ph type="title"/>
          </p:nvPr>
        </p:nvSpPr>
        <p:spPr>
          <a:xfrm>
            <a:off x="498523" y="1399842"/>
            <a:ext cx="11139854" cy="930447"/>
          </a:xfrm>
        </p:spPr>
        <p:txBody>
          <a:bodyPr vert="horz" lIns="91440" tIns="45720" rIns="91440" bIns="45720" rtlCol="0" anchor="b">
            <a:normAutofit fontScale="90000"/>
          </a:bodyPr>
          <a:lstStyle/>
          <a:p>
            <a:pPr algn="ctr"/>
            <a:br>
              <a:rPr lang="en-US" sz="1400" b="1" kern="1200" dirty="0">
                <a:solidFill>
                  <a:schemeClr val="bg1"/>
                </a:solidFill>
                <a:latin typeface="+mj-lt"/>
                <a:ea typeface="+mj-ea"/>
                <a:cs typeface="+mj-cs"/>
              </a:rPr>
            </a:br>
            <a:br>
              <a:rPr lang="en-US" sz="1800" b="1" kern="1200" dirty="0">
                <a:solidFill>
                  <a:schemeClr val="bg1"/>
                </a:solidFill>
                <a:latin typeface="+mj-lt"/>
                <a:ea typeface="+mj-ea"/>
                <a:cs typeface="+mj-cs"/>
              </a:rPr>
            </a:br>
            <a:r>
              <a:rPr lang="en-US" sz="3600" b="1" kern="1200" dirty="0">
                <a:solidFill>
                  <a:schemeClr val="bg1"/>
                </a:solidFill>
                <a:latin typeface="+mj-lt"/>
                <a:ea typeface="+mj-ea"/>
                <a:cs typeface="+mj-cs"/>
              </a:rPr>
              <a:t>Linear Regression using PCA</a:t>
            </a:r>
            <a:br>
              <a:rPr lang="en-US" sz="1800" kern="1200" dirty="0">
                <a:solidFill>
                  <a:schemeClr val="bg1"/>
                </a:solidFill>
                <a:latin typeface="+mj-lt"/>
                <a:ea typeface="+mj-ea"/>
                <a:cs typeface="+mj-cs"/>
              </a:rPr>
            </a:br>
            <a:br>
              <a:rPr lang="en-US" sz="1800" kern="1200" dirty="0">
                <a:solidFill>
                  <a:schemeClr val="bg1"/>
                </a:solidFill>
                <a:latin typeface="+mj-lt"/>
                <a:ea typeface="+mj-ea"/>
                <a:cs typeface="+mj-cs"/>
              </a:rPr>
            </a:br>
            <a:r>
              <a:rPr lang="en-US" sz="1800" kern="1200" dirty="0">
                <a:solidFill>
                  <a:schemeClr val="bg1"/>
                </a:solidFill>
                <a:latin typeface="+mj-lt"/>
                <a:ea typeface="+mj-ea"/>
                <a:cs typeface="+mj-cs"/>
              </a:rPr>
              <a:t>The model statistics are shown here.</a:t>
            </a:r>
            <a:br>
              <a:rPr lang="en-US" sz="1800" kern="1200" dirty="0">
                <a:solidFill>
                  <a:schemeClr val="bg1"/>
                </a:solidFill>
                <a:latin typeface="+mj-lt"/>
                <a:ea typeface="+mj-ea"/>
                <a:cs typeface="+mj-cs"/>
              </a:rPr>
            </a:br>
            <a:br>
              <a:rPr lang="en-US" sz="1400" kern="1200" dirty="0">
                <a:solidFill>
                  <a:schemeClr val="bg1"/>
                </a:solidFill>
                <a:latin typeface="+mj-lt"/>
                <a:ea typeface="+mj-ea"/>
                <a:cs typeface="+mj-cs"/>
              </a:rPr>
            </a:br>
            <a:br>
              <a:rPr lang="en-US" sz="1400" kern="1200" dirty="0">
                <a:solidFill>
                  <a:schemeClr val="bg1"/>
                </a:solidFill>
                <a:latin typeface="+mj-lt"/>
                <a:ea typeface="+mj-ea"/>
                <a:cs typeface="+mj-cs"/>
              </a:rPr>
            </a:br>
            <a:endParaRPr lang="en-US" sz="1400" b="1" kern="1200" dirty="0">
              <a:solidFill>
                <a:schemeClr val="bg1"/>
              </a:solidFill>
              <a:latin typeface="+mj-lt"/>
              <a:ea typeface="+mj-ea"/>
              <a:cs typeface="+mj-cs"/>
            </a:endParaRPr>
          </a:p>
        </p:txBody>
      </p:sp>
      <p:cxnSp>
        <p:nvCxnSpPr>
          <p:cNvPr id="14" name="Straight Connector 13">
            <a:extLst>
              <a:ext uri="{FF2B5EF4-FFF2-40B4-BE49-F238E27FC236}">
                <a16:creationId xmlns:a16="http://schemas.microsoft.com/office/drawing/2014/main" id="{A82415D3-DDE5-4D63-8CB3-23A5EC581B2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24400" y="1479733"/>
            <a:ext cx="2743200" cy="0"/>
          </a:xfrm>
          <a:prstGeom prst="line">
            <a:avLst/>
          </a:prstGeom>
          <a:ln w="19050">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AD7193FB-6AE6-4B3B-8F89-56B55DD63B4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bwMode="white">
          <a:xfrm>
            <a:off x="0" y="2201402"/>
            <a:ext cx="12188824" cy="0"/>
          </a:xfrm>
          <a:prstGeom prst="line">
            <a:avLst/>
          </a:prstGeom>
          <a:ln w="508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pic>
        <p:nvPicPr>
          <p:cNvPr id="5" name="Content Placeholder 4">
            <a:extLst>
              <a:ext uri="{FF2B5EF4-FFF2-40B4-BE49-F238E27FC236}">
                <a16:creationId xmlns:a16="http://schemas.microsoft.com/office/drawing/2014/main" id="{13A12009-BCED-314F-60B6-696419B52BA8}"/>
              </a:ext>
            </a:extLst>
          </p:cNvPr>
          <p:cNvPicPr>
            <a:picLocks noGrp="1" noChangeAspect="1"/>
          </p:cNvPicPr>
          <p:nvPr>
            <p:ph idx="1"/>
          </p:nvPr>
        </p:nvPicPr>
        <p:blipFill>
          <a:blip r:embed="rId2"/>
          <a:srcRect/>
          <a:stretch/>
        </p:blipFill>
        <p:spPr>
          <a:xfrm>
            <a:off x="945560" y="2830424"/>
            <a:ext cx="4165157" cy="3030618"/>
          </a:xfrm>
          <a:prstGeom prst="rect">
            <a:avLst/>
          </a:prstGeom>
        </p:spPr>
      </p:pic>
      <p:pic>
        <p:nvPicPr>
          <p:cNvPr id="4" name="Picture 3" descr="Chart, scatter chart&#10;&#10;Description automatically generated">
            <a:extLst>
              <a:ext uri="{FF2B5EF4-FFF2-40B4-BE49-F238E27FC236}">
                <a16:creationId xmlns:a16="http://schemas.microsoft.com/office/drawing/2014/main" id="{48D68A4E-E819-9F2A-F019-76C2B87D343F}"/>
              </a:ext>
            </a:extLst>
          </p:cNvPr>
          <p:cNvPicPr>
            <a:picLocks noChangeAspect="1"/>
          </p:cNvPicPr>
          <p:nvPr/>
        </p:nvPicPr>
        <p:blipFill>
          <a:blip r:embed="rId3"/>
          <a:stretch>
            <a:fillRect/>
          </a:stretch>
        </p:blipFill>
        <p:spPr>
          <a:xfrm>
            <a:off x="6096000" y="2797002"/>
            <a:ext cx="4691270" cy="3064040"/>
          </a:xfrm>
          <a:prstGeom prst="rect">
            <a:avLst/>
          </a:prstGeom>
        </p:spPr>
      </p:pic>
    </p:spTree>
    <p:extLst>
      <p:ext uri="{BB962C8B-B14F-4D97-AF65-F5344CB8AC3E}">
        <p14:creationId xmlns:p14="http://schemas.microsoft.com/office/powerpoint/2010/main" val="17287868"/>
      </p:ext>
    </p:extLst>
  </p:cSld>
  <p:clrMapOvr>
    <a:masterClrMapping/>
  </p:clrMapOvr>
  <mc:AlternateContent xmlns:mc="http://schemas.openxmlformats.org/markup-compatibility/2006" xmlns:p14="http://schemas.microsoft.com/office/powerpoint/2010/main">
    <mc:Choice Requires="p14">
      <p:transition spd="slow" p14:dur="2000" advTm="25214"/>
    </mc:Choice>
    <mc:Fallback xmlns="">
      <p:transition spd="slow" advTm="25214"/>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Freeform: Shape 18">
            <a:extLst>
              <a:ext uri="{FF2B5EF4-FFF2-40B4-BE49-F238E27FC236}">
                <a16:creationId xmlns:a16="http://schemas.microsoft.com/office/drawing/2014/main" id="{42285737-90EE-47DC-AC80-8AE156B119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1" y="-1"/>
            <a:ext cx="4403709" cy="6858001"/>
          </a:xfrm>
          <a:custGeom>
            <a:avLst/>
            <a:gdLst>
              <a:gd name="connsiteX0" fmla="*/ 3223890 w 4403709"/>
              <a:gd name="connsiteY0" fmla="*/ 6858001 h 6858001"/>
              <a:gd name="connsiteX1" fmla="*/ 4101908 w 4403709"/>
              <a:gd name="connsiteY1" fmla="*/ 6858001 h 6858001"/>
              <a:gd name="connsiteX2" fmla="*/ 3254950 w 4403709"/>
              <a:gd name="connsiteY2" fmla="*/ 1599356 h 6858001"/>
              <a:gd name="connsiteX3" fmla="*/ 3254950 w 4403709"/>
              <a:gd name="connsiteY3" fmla="*/ 1594062 h 6858001"/>
              <a:gd name="connsiteX4" fmla="*/ 4403709 w 4403709"/>
              <a:gd name="connsiteY4" fmla="*/ 0 h 6858001"/>
              <a:gd name="connsiteX5" fmla="*/ 3254950 w 4403709"/>
              <a:gd name="connsiteY5" fmla="*/ 0 h 6858001"/>
              <a:gd name="connsiteX6" fmla="*/ 2903520 w 4403709"/>
              <a:gd name="connsiteY6" fmla="*/ 0 h 6858001"/>
              <a:gd name="connsiteX7" fmla="*/ 0 w 4403709"/>
              <a:gd name="connsiteY7" fmla="*/ 0 h 6858001"/>
              <a:gd name="connsiteX8" fmla="*/ 0 w 4403709"/>
              <a:gd name="connsiteY8" fmla="*/ 6858000 h 6858001"/>
              <a:gd name="connsiteX9" fmla="*/ 3223890 w 4403709"/>
              <a:gd name="connsiteY9"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03709" h="6858001">
                <a:moveTo>
                  <a:pt x="3223890" y="6858001"/>
                </a:moveTo>
                <a:lnTo>
                  <a:pt x="4101908" y="6858001"/>
                </a:lnTo>
                <a:lnTo>
                  <a:pt x="3254950" y="1599356"/>
                </a:lnTo>
                <a:lnTo>
                  <a:pt x="3254950" y="1594062"/>
                </a:lnTo>
                <a:lnTo>
                  <a:pt x="4403709" y="0"/>
                </a:lnTo>
                <a:lnTo>
                  <a:pt x="3254950" y="0"/>
                </a:lnTo>
                <a:lnTo>
                  <a:pt x="2903520" y="0"/>
                </a:lnTo>
                <a:lnTo>
                  <a:pt x="0" y="0"/>
                </a:lnTo>
                <a:lnTo>
                  <a:pt x="0" y="6858000"/>
                </a:lnTo>
                <a:lnTo>
                  <a:pt x="3223890" y="6858000"/>
                </a:lnTo>
                <a:close/>
              </a:path>
            </a:pathLst>
          </a:custGeom>
          <a:ln>
            <a:noFill/>
          </a:ln>
        </p:spPr>
        <p:style>
          <a:lnRef idx="2">
            <a:schemeClr val="accent1">
              <a:shade val="50000"/>
            </a:schemeClr>
          </a:lnRef>
          <a:fillRef idx="1002">
            <a:schemeClr val="dk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1" name="Group 20">
            <a:extLst>
              <a:ext uri="{FF2B5EF4-FFF2-40B4-BE49-F238E27FC236}">
                <a16:creationId xmlns:a16="http://schemas.microsoft.com/office/drawing/2014/main" id="{B57BDC17-F1B3-455F-BBF1-680AA1F25C0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315292" y="0"/>
            <a:ext cx="2436813" cy="6858001"/>
            <a:chOff x="1320800" y="0"/>
            <a:chExt cx="2436813" cy="6858001"/>
          </a:xfrm>
        </p:grpSpPr>
        <p:sp>
          <p:nvSpPr>
            <p:cNvPr id="22" name="Freeform 6">
              <a:extLst>
                <a:ext uri="{FF2B5EF4-FFF2-40B4-BE49-F238E27FC236}">
                  <a16:creationId xmlns:a16="http://schemas.microsoft.com/office/drawing/2014/main" id="{64E2FA9A-FEF7-4501-B0EB-5E45EDD217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23" name="Freeform 7">
              <a:extLst>
                <a:ext uri="{FF2B5EF4-FFF2-40B4-BE49-F238E27FC236}">
                  <a16:creationId xmlns:a16="http://schemas.microsoft.com/office/drawing/2014/main" id="{BC38192B-B4CB-47D4-A3B1-10010247F1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rgbClr val="595959"/>
            </a:solidFill>
            <a:ln>
              <a:noFill/>
            </a:ln>
          </p:spPr>
        </p:sp>
        <p:sp>
          <p:nvSpPr>
            <p:cNvPr id="24" name="Freeform 8">
              <a:extLst>
                <a:ext uri="{FF2B5EF4-FFF2-40B4-BE49-F238E27FC236}">
                  <a16:creationId xmlns:a16="http://schemas.microsoft.com/office/drawing/2014/main" id="{96330E33-E171-4B0F-82B5-AF7230399B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rgbClr val="262626"/>
            </a:solidFill>
            <a:ln>
              <a:noFill/>
            </a:ln>
          </p:spPr>
        </p:sp>
        <p:sp>
          <p:nvSpPr>
            <p:cNvPr id="25" name="Freeform 9">
              <a:extLst>
                <a:ext uri="{FF2B5EF4-FFF2-40B4-BE49-F238E27FC236}">
                  <a16:creationId xmlns:a16="http://schemas.microsoft.com/office/drawing/2014/main" id="{332B1723-69BF-42D7-B757-0FA059E152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26" name="Freeform 10">
              <a:extLst>
                <a:ext uri="{FF2B5EF4-FFF2-40B4-BE49-F238E27FC236}">
                  <a16:creationId xmlns:a16="http://schemas.microsoft.com/office/drawing/2014/main" id="{F115D62D-1E96-48D1-A78D-D370A0BFB9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27" name="Freeform 11">
              <a:extLst>
                <a:ext uri="{FF2B5EF4-FFF2-40B4-BE49-F238E27FC236}">
                  <a16:creationId xmlns:a16="http://schemas.microsoft.com/office/drawing/2014/main" id="{91C2876A-169D-4822-A766-C00578C88B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rgbClr val="404040"/>
            </a:solidFill>
            <a:ln>
              <a:noFill/>
            </a:ln>
          </p:spPr>
        </p:sp>
      </p:grpSp>
      <p:sp>
        <p:nvSpPr>
          <p:cNvPr id="2" name="Title 1">
            <a:extLst>
              <a:ext uri="{FF2B5EF4-FFF2-40B4-BE49-F238E27FC236}">
                <a16:creationId xmlns:a16="http://schemas.microsoft.com/office/drawing/2014/main" id="{18B8E738-CDCC-6A86-EAB0-F93B512D1FE4}"/>
              </a:ext>
            </a:extLst>
          </p:cNvPr>
          <p:cNvSpPr>
            <a:spLocks noGrp="1"/>
          </p:cNvSpPr>
          <p:nvPr>
            <p:ph type="title"/>
          </p:nvPr>
        </p:nvSpPr>
        <p:spPr>
          <a:xfrm>
            <a:off x="535020" y="685800"/>
            <a:ext cx="2780271" cy="5105400"/>
          </a:xfrm>
        </p:spPr>
        <p:txBody>
          <a:bodyPr>
            <a:normAutofit/>
          </a:bodyPr>
          <a:lstStyle/>
          <a:p>
            <a:r>
              <a:rPr lang="en-US" sz="4000">
                <a:solidFill>
                  <a:srgbClr val="FFFFFF"/>
                </a:solidFill>
              </a:rPr>
              <a:t>Model Comparison</a:t>
            </a:r>
          </a:p>
        </p:txBody>
      </p:sp>
      <p:graphicFrame>
        <p:nvGraphicFramePr>
          <p:cNvPr id="14" name="Content Placeholder 2">
            <a:extLst>
              <a:ext uri="{FF2B5EF4-FFF2-40B4-BE49-F238E27FC236}">
                <a16:creationId xmlns:a16="http://schemas.microsoft.com/office/drawing/2014/main" id="{B8112A25-CA41-9CB5-0AC3-52C7C4559C61}"/>
              </a:ext>
            </a:extLst>
          </p:cNvPr>
          <p:cNvGraphicFramePr>
            <a:graphicFrameLocks noGrp="1"/>
          </p:cNvGraphicFramePr>
          <p:nvPr>
            <p:ph idx="1"/>
            <p:extLst>
              <p:ext uri="{D42A27DB-BD31-4B8C-83A1-F6EECF244321}">
                <p14:modId xmlns:p14="http://schemas.microsoft.com/office/powerpoint/2010/main" val="2998973460"/>
              </p:ext>
            </p:extLst>
          </p:nvPr>
        </p:nvGraphicFramePr>
        <p:xfrm>
          <a:off x="5010150" y="685800"/>
          <a:ext cx="6492875" cy="5105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66339402"/>
      </p:ext>
    </p:extLst>
  </p:cSld>
  <p:clrMapOvr>
    <a:masterClrMapping/>
  </p:clrMapOvr>
  <mc:AlternateContent xmlns:mc="http://schemas.openxmlformats.org/markup-compatibility/2006" xmlns:p14="http://schemas.microsoft.com/office/powerpoint/2010/main">
    <mc:Choice Requires="p14">
      <p:transition spd="slow" p14:dur="2000" advTm="76028"/>
    </mc:Choice>
    <mc:Fallback xmlns="">
      <p:transition spd="slow" advTm="76028"/>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73359A-A89F-CBFE-9BC7-4DB025368785}"/>
              </a:ext>
            </a:extLst>
          </p:cNvPr>
          <p:cNvSpPr>
            <a:spLocks noGrp="1"/>
          </p:cNvSpPr>
          <p:nvPr>
            <p:ph type="title"/>
          </p:nvPr>
        </p:nvSpPr>
        <p:spPr>
          <a:xfrm>
            <a:off x="1136428" y="627564"/>
            <a:ext cx="7474172" cy="1325563"/>
          </a:xfrm>
        </p:spPr>
        <p:txBody>
          <a:bodyPr>
            <a:normAutofit/>
          </a:bodyPr>
          <a:lstStyle/>
          <a:p>
            <a:r>
              <a:rPr lang="en-US"/>
              <a:t>Results</a:t>
            </a:r>
            <a:endParaRPr lang="en-US" dirty="0"/>
          </a:p>
        </p:txBody>
      </p:sp>
      <p:sp>
        <p:nvSpPr>
          <p:cNvPr id="16" name="Content Placeholder 2">
            <a:extLst>
              <a:ext uri="{FF2B5EF4-FFF2-40B4-BE49-F238E27FC236}">
                <a16:creationId xmlns:a16="http://schemas.microsoft.com/office/drawing/2014/main" id="{523C3425-C0F4-FC81-4C5C-CD48B8BF9830}"/>
              </a:ext>
            </a:extLst>
          </p:cNvPr>
          <p:cNvSpPr>
            <a:spLocks noGrp="1"/>
          </p:cNvSpPr>
          <p:nvPr>
            <p:ph idx="1"/>
          </p:nvPr>
        </p:nvSpPr>
        <p:spPr>
          <a:xfrm>
            <a:off x="1136429" y="2278173"/>
            <a:ext cx="6467867" cy="3450613"/>
          </a:xfrm>
        </p:spPr>
        <p:txBody>
          <a:bodyPr anchor="ctr">
            <a:normAutofit fontScale="92500"/>
          </a:bodyPr>
          <a:lstStyle/>
          <a:p>
            <a:r>
              <a:rPr lang="en-US" sz="1700" dirty="0"/>
              <a:t>Both Linear Regression models provide similar R2 of 0.89 and RMSE of about 19. However, the Decision Tree model provides better results in terms of R2 of 0.97 and RASE between 8 to 10. It is difficult to interpret the large decision tree with 139 splits and draw any direct conclusion. </a:t>
            </a:r>
          </a:p>
          <a:p>
            <a:r>
              <a:rPr lang="en-US" sz="1700" dirty="0"/>
              <a:t>For a dataset like ours, we would prefer a Linear Regression model which is easy to interpret, and we can draw important conclusions and recommendations based on the model equation: </a:t>
            </a:r>
          </a:p>
          <a:p>
            <a:r>
              <a:rPr lang="en-US" sz="1700" dirty="0"/>
              <a:t>CO2Emission = 314 – 6.4Compact + 21Large – 9Medium – 0.6Small + 7.1EngineSize + 8.7Cylinder – 0.5Gear – 4.6FuelMPG</a:t>
            </a:r>
          </a:p>
          <a:p>
            <a:r>
              <a:rPr lang="en-US" sz="1700" dirty="0"/>
              <a:t>Our analysis helped us find that smaller vehicles and vehicles with smaller transmission tended to release less Co2 into the environment</a:t>
            </a:r>
            <a:br>
              <a:rPr lang="en-US" sz="1700" dirty="0"/>
            </a:br>
            <a:br>
              <a:rPr lang="en-US" sz="1700" dirty="0"/>
            </a:br>
            <a:endParaRPr lang="en-US" sz="1700" dirty="0"/>
          </a:p>
        </p:txBody>
      </p:sp>
      <p:sp>
        <p:nvSpPr>
          <p:cNvPr id="17" name="Rectangle 9">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88880" y="0"/>
            <a:ext cx="210312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5400" y="2358913"/>
            <a:ext cx="2140172" cy="2140172"/>
          </a:xfrm>
          <a:prstGeom prst="ellipse">
            <a:avLst/>
          </a:prstGeom>
          <a:solidFill>
            <a:srgbClr val="FFFFFF"/>
          </a:solidFill>
          <a:ln w="222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Graphic 6" descr="Statistics">
            <a:extLst>
              <a:ext uri="{FF2B5EF4-FFF2-40B4-BE49-F238E27FC236}">
                <a16:creationId xmlns:a16="http://schemas.microsoft.com/office/drawing/2014/main" id="{65571FA1-EE85-0958-AA88-C0C65E412E5E}"/>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413987" y="2857501"/>
            <a:ext cx="1142998" cy="1142998"/>
          </a:xfrm>
          <a:prstGeom prst="rect">
            <a:avLst/>
          </a:prstGeom>
        </p:spPr>
      </p:pic>
    </p:spTree>
    <p:extLst>
      <p:ext uri="{BB962C8B-B14F-4D97-AF65-F5344CB8AC3E}">
        <p14:creationId xmlns:p14="http://schemas.microsoft.com/office/powerpoint/2010/main" val="2762913385"/>
      </p:ext>
    </p:extLst>
  </p:cSld>
  <p:clrMapOvr>
    <a:masterClrMapping/>
  </p:clrMapOvr>
  <mc:AlternateContent xmlns:mc="http://schemas.openxmlformats.org/markup-compatibility/2006" xmlns:p14="http://schemas.microsoft.com/office/powerpoint/2010/main">
    <mc:Choice Requires="p14">
      <p:transition spd="slow" p14:dur="2000" advTm="79853"/>
    </mc:Choice>
    <mc:Fallback xmlns="">
      <p:transition spd="slow" advTm="79853"/>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9BB35BC-D5C2-4C8B-A22A-A71E619191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2141826-A04C-C24D-505C-E0408BAA1138}"/>
              </a:ext>
            </a:extLst>
          </p:cNvPr>
          <p:cNvSpPr>
            <a:spLocks noGrp="1"/>
          </p:cNvSpPr>
          <p:nvPr>
            <p:ph type="title"/>
          </p:nvPr>
        </p:nvSpPr>
        <p:spPr>
          <a:xfrm>
            <a:off x="6315178" y="227177"/>
            <a:ext cx="4840010" cy="1807305"/>
          </a:xfrm>
        </p:spPr>
        <p:txBody>
          <a:bodyPr>
            <a:normAutofit/>
          </a:bodyPr>
          <a:lstStyle/>
          <a:p>
            <a:r>
              <a:rPr lang="en-US" dirty="0"/>
              <a:t>Recommendations</a:t>
            </a:r>
          </a:p>
        </p:txBody>
      </p:sp>
      <p:pic>
        <p:nvPicPr>
          <p:cNvPr id="5" name="Picture 4" descr="Large car car park from above">
            <a:extLst>
              <a:ext uri="{FF2B5EF4-FFF2-40B4-BE49-F238E27FC236}">
                <a16:creationId xmlns:a16="http://schemas.microsoft.com/office/drawing/2014/main" id="{1F1556BA-60AB-1691-8329-15B822521E2C}"/>
              </a:ext>
            </a:extLst>
          </p:cNvPr>
          <p:cNvPicPr>
            <a:picLocks noChangeAspect="1"/>
          </p:cNvPicPr>
          <p:nvPr/>
        </p:nvPicPr>
        <p:blipFill rotWithShape="1">
          <a:blip r:embed="rId2"/>
          <a:srcRect l="4273" r="36417"/>
          <a:stretch/>
        </p:blipFill>
        <p:spPr>
          <a:xfrm>
            <a:off x="0" y="310304"/>
            <a:ext cx="6116549" cy="6857990"/>
          </a:xfrm>
          <a:custGeom>
            <a:avLst/>
            <a:gdLst/>
            <a:ahLst/>
            <a:cxnLst/>
            <a:rect l="l" t="t" r="r" b="b"/>
            <a:pathLst>
              <a:path w="6116569" h="6879321">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p:spPr>
      </p:pic>
      <p:sp>
        <p:nvSpPr>
          <p:cNvPr id="3" name="Content Placeholder 2">
            <a:extLst>
              <a:ext uri="{FF2B5EF4-FFF2-40B4-BE49-F238E27FC236}">
                <a16:creationId xmlns:a16="http://schemas.microsoft.com/office/drawing/2014/main" id="{E267BCBE-A952-FA65-0768-A9CB5EC90BFB}"/>
              </a:ext>
            </a:extLst>
          </p:cNvPr>
          <p:cNvSpPr>
            <a:spLocks noGrp="1"/>
          </p:cNvSpPr>
          <p:nvPr>
            <p:ph idx="1"/>
          </p:nvPr>
        </p:nvSpPr>
        <p:spPr>
          <a:xfrm>
            <a:off x="6116569" y="1811867"/>
            <a:ext cx="5237229" cy="4365096"/>
          </a:xfrm>
        </p:spPr>
        <p:txBody>
          <a:bodyPr>
            <a:normAutofit/>
          </a:bodyPr>
          <a:lstStyle/>
          <a:p>
            <a:pPr fontAlgn="base"/>
            <a:r>
              <a:rPr lang="en-US" sz="1900" dirty="0"/>
              <a:t>Large cars like cargo vans, large passenger cars and trucks have highest CO2 emissions. Users should prefer compact, small and medium size cars/SUVs.</a:t>
            </a:r>
          </a:p>
          <a:p>
            <a:pPr fontAlgn="base"/>
            <a:r>
              <a:rPr lang="en-US" sz="1900" dirty="0"/>
              <a:t>Engine size and number of cylinders in a car have an impact on the CO2 emissions as well. To lower the CO2 emissions, one should prefer a car with smaller engine size and lower number of cylinders.</a:t>
            </a:r>
          </a:p>
          <a:p>
            <a:pPr fontAlgn="base"/>
            <a:r>
              <a:rPr lang="en-US" sz="1900" dirty="0"/>
              <a:t>Cars with high miles per gallon (MPG) should be preferred over the ones provides lower mpg to reduce the CO2 emissions</a:t>
            </a:r>
          </a:p>
          <a:p>
            <a:pPr marL="0" indent="0">
              <a:buNone/>
            </a:pPr>
            <a:endParaRPr lang="en-US" sz="1900" dirty="0"/>
          </a:p>
        </p:txBody>
      </p:sp>
    </p:spTree>
    <p:extLst>
      <p:ext uri="{BB962C8B-B14F-4D97-AF65-F5344CB8AC3E}">
        <p14:creationId xmlns:p14="http://schemas.microsoft.com/office/powerpoint/2010/main" val="560204810"/>
      </p:ext>
    </p:extLst>
  </p:cSld>
  <p:clrMapOvr>
    <a:masterClrMapping/>
  </p:clrMapOvr>
  <mc:AlternateContent xmlns:mc="http://schemas.openxmlformats.org/markup-compatibility/2006" xmlns:p14="http://schemas.microsoft.com/office/powerpoint/2010/main">
    <mc:Choice Requires="p14">
      <p:transition spd="slow" p14:dur="2000" advTm="97735"/>
    </mc:Choice>
    <mc:Fallback xmlns="">
      <p:transition spd="slow" advTm="97735"/>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4913</TotalTime>
  <Words>719</Words>
  <Application>Microsoft Macintosh PowerPoint</Application>
  <PresentationFormat>Widescreen</PresentationFormat>
  <Paragraphs>36</Paragraphs>
  <Slides>12</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Arial</vt:lpstr>
      <vt:lpstr>Calibri</vt:lpstr>
      <vt:lpstr>Calibri Light</vt:lpstr>
      <vt:lpstr>Office Theme</vt:lpstr>
      <vt:lpstr>Predict CO2 Emissions</vt:lpstr>
      <vt:lpstr>Business Problem</vt:lpstr>
      <vt:lpstr>Business Objectives</vt:lpstr>
      <vt:lpstr>Addressing Business Objectives </vt:lpstr>
      <vt:lpstr>Data</vt:lpstr>
      <vt:lpstr>Linear Regression Model </vt:lpstr>
      <vt:lpstr>Decision Tree Model</vt:lpstr>
      <vt:lpstr>Principal Component Analysis (PCA)</vt:lpstr>
      <vt:lpstr>  Linear Regression using PCA  The model statistics are shown here.   </vt:lpstr>
      <vt:lpstr>Model Comparison</vt:lpstr>
      <vt:lpstr>Results</vt:lpstr>
      <vt:lpstr>Recommendations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Predict CO2 Emissions</dc:title>
  <dc:creator>Stefanie Osfolk</dc:creator>
  <cp:lastModifiedBy>Karla Valcarcel Martinez</cp:lastModifiedBy>
  <cp:revision>9</cp:revision>
  <dcterms:created xsi:type="dcterms:W3CDTF">2022-04-27T20:17:57Z</dcterms:created>
  <dcterms:modified xsi:type="dcterms:W3CDTF">2022-05-04T14:51:08Z</dcterms:modified>
</cp:coreProperties>
</file>