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2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12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8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22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4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0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83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1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08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5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26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0825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54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14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43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93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3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4FBED-387E-4C44-B28A-2AEA427569BB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62EB1-FC71-45C5-8EC9-092462A0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218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#ref8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4012-4628-A09F-EEB7-ACA779C02D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Predicting NFL Matchups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AE6D6-50FF-5700-7D75-FB655FC547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Prepared By: Adam Kubiak and Jim Monk</a:t>
            </a:r>
          </a:p>
          <a:p>
            <a:r>
              <a:rPr lang="en-US" dirty="0"/>
              <a:t>Group 2</a:t>
            </a:r>
          </a:p>
        </p:txBody>
      </p:sp>
    </p:spTree>
    <p:extLst>
      <p:ext uri="{BB962C8B-B14F-4D97-AF65-F5344CB8AC3E}">
        <p14:creationId xmlns:p14="http://schemas.microsoft.com/office/powerpoint/2010/main" val="386480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23985-C8AF-6B14-7C80-E0ECF955C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problem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7B068-6D45-9983-8BA2-534A7C0AC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875" y="2194559"/>
            <a:ext cx="7238586" cy="4024125"/>
          </a:xfrm>
        </p:spPr>
        <p:txBody>
          <a:bodyPr/>
          <a:lstStyle/>
          <a:p>
            <a:r>
              <a:rPr lang="en-US" dirty="0"/>
              <a:t>The motivations behind this analysis overlap with the interest of gambling venues in terms of predicting the winners of these games, however, the results of this analysis differ.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u="sng" dirty="0"/>
              <a:t>Project Objectives</a:t>
            </a:r>
          </a:p>
          <a:p>
            <a:r>
              <a:rPr lang="en-US" dirty="0"/>
              <a:t>Explore how weather conditions, home/away, or if gambling spreads influence a NFL football game. </a:t>
            </a:r>
          </a:p>
          <a:p>
            <a:r>
              <a:rPr lang="en-US" dirty="0"/>
              <a:t>Develop a model to predict a winner of an NFL game. </a:t>
            </a:r>
          </a:p>
        </p:txBody>
      </p:sp>
      <p:pic>
        <p:nvPicPr>
          <p:cNvPr id="2052" name="Picture 4" descr="NFL Logo Vector (SVG, PDF, Ai, EPS, CDR) Free Download - Logowik.com">
            <a:extLst>
              <a:ext uri="{FF2B5EF4-FFF2-40B4-BE49-F238E27FC236}">
                <a16:creationId xmlns:a16="http://schemas.microsoft.com/office/drawing/2014/main" id="{471AFF0A-6345-7E1C-0587-F695CAC70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7945" y1="19692" x2="27945" y2="65846"/>
                        <a14:foregroundMark x1="29561" y1="18154" x2="37182" y2="22154"/>
                        <a14:foregroundMark x1="37413" y1="21231" x2="45497" y2="18615"/>
                        <a14:foregroundMark x1="50808" y1="12615" x2="58891" y2="20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45" y="1888618"/>
            <a:ext cx="5768980" cy="433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79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BC82-D542-53CE-01BC-2FE650E28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A546B-6613-EA5C-7E6D-37564ED695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7145" y="1897709"/>
            <a:ext cx="6071620" cy="2687543"/>
          </a:xfrm>
        </p:spPr>
        <p:txBody>
          <a:bodyPr>
            <a:normAutofit/>
          </a:bodyPr>
          <a:lstStyle/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primary dataset used for this analysis comes from Kaggle.com contributor </a:t>
            </a:r>
            <a:r>
              <a:rPr lang="en-US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spreadspoke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contains pre-game data related to NFL football games</a:t>
            </a:r>
          </a:p>
          <a:p>
            <a:pPr lvl="1"/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Contains 13,232 observations and 15 variables, five of which are continuous variables. </a:t>
            </a:r>
          </a:p>
          <a:p>
            <a:pPr lvl="1"/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supplemental dataset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information on NFL contains an additional 15 variables and 107 observations. </a:t>
            </a: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prepared dataset has 2350 observations and eight variables including the target, six of which are continuous</a:t>
            </a:r>
          </a:p>
          <a:p>
            <a:pPr lvl="1"/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Response Variable is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home_team_win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nominal variable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B344DA9-C284-6908-C1DA-7F236DA16C2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83001098"/>
              </p:ext>
            </p:extLst>
          </p:nvPr>
        </p:nvGraphicFramePr>
        <p:xfrm>
          <a:off x="6361044" y="1897709"/>
          <a:ext cx="5713811" cy="46734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1235">
                  <a:extLst>
                    <a:ext uri="{9D8B030D-6E8A-4147-A177-3AD203B41FA5}">
                      <a16:colId xmlns:a16="http://schemas.microsoft.com/office/drawing/2014/main" val="2567416476"/>
                    </a:ext>
                  </a:extLst>
                </a:gridCol>
                <a:gridCol w="1247828">
                  <a:extLst>
                    <a:ext uri="{9D8B030D-6E8A-4147-A177-3AD203B41FA5}">
                      <a16:colId xmlns:a16="http://schemas.microsoft.com/office/drawing/2014/main" val="1223908666"/>
                    </a:ext>
                  </a:extLst>
                </a:gridCol>
                <a:gridCol w="3034748">
                  <a:extLst>
                    <a:ext uri="{9D8B030D-6E8A-4147-A177-3AD203B41FA5}">
                      <a16:colId xmlns:a16="http://schemas.microsoft.com/office/drawing/2014/main" val="2907615250"/>
                    </a:ext>
                  </a:extLst>
                </a:gridCol>
              </a:tblGrid>
              <a:tr h="1296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Attribute Name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Data Type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Description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1138638051"/>
                  </a:ext>
                </a:extLst>
              </a:tr>
              <a:tr h="20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schedule_date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Nominal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date on which the game occurred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677490295"/>
                  </a:ext>
                </a:extLst>
              </a:tr>
              <a:tr h="259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schedule_season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Numerical, Integer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year in which the season began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739110287"/>
                  </a:ext>
                </a:extLst>
              </a:tr>
              <a:tr h="259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schedule_week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Numerical, Integer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The week of the game within the season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1582403889"/>
                  </a:ext>
                </a:extLst>
              </a:tr>
              <a:tr h="2571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schedule_playoff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Nominal, Boolean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Whether the game was a playoff game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3731417559"/>
                  </a:ext>
                </a:extLst>
              </a:tr>
              <a:tr h="1296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team_home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Nominal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home team’s name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890103162"/>
                  </a:ext>
                </a:extLst>
              </a:tr>
              <a:tr h="259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score_home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Numerical, Integer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number of points scored by the home team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256256306"/>
                  </a:ext>
                </a:extLst>
              </a:tr>
              <a:tr h="259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score_away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Numerical, Integer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number of points scored by the home team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1377018773"/>
                  </a:ext>
                </a:extLst>
              </a:tr>
              <a:tr h="1296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team_away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Nominal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away team’s name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699064031"/>
                  </a:ext>
                </a:extLst>
              </a:tr>
              <a:tr h="3242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team_favorite_id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Nominal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The 3-letter abbreviation for the team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favorited to win the game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545809827"/>
                  </a:ext>
                </a:extLst>
              </a:tr>
              <a:tr h="3149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spread_favorite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Numerical, Real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 value added to a team’s actual score,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typically used in gambling</a:t>
                      </a:r>
                      <a:r>
                        <a:rPr lang="en-US" sz="1000" u="sng" baseline="30000" dirty="0">
                          <a:effectLst/>
                          <a:hlinkClick r:id="rId2" action="ppaction://hlinkfile"/>
                        </a:rPr>
                        <a:t>8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1455199672"/>
                  </a:ext>
                </a:extLst>
              </a:tr>
              <a:tr h="259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over_under_line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Numerical, Integer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betting line used for gambling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2696113377"/>
                  </a:ext>
                </a:extLst>
              </a:tr>
              <a:tr h="20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stadium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Nominal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stadium at which the game was played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3642832597"/>
                  </a:ext>
                </a:extLst>
              </a:tr>
              <a:tr h="3149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stadium_neutral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Nominal, Boolean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Whether the stadium was a neutral location,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i.e. neither home nor away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1456607912"/>
                  </a:ext>
                </a:extLst>
              </a:tr>
              <a:tr h="259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weather_temperature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Numerical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temperature at game time in F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4113493615"/>
                  </a:ext>
                </a:extLst>
              </a:tr>
              <a:tr h="2571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weather_wind_mph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Numerical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wind speed at game time in mph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86499567"/>
                  </a:ext>
                </a:extLst>
              </a:tr>
              <a:tr h="1296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weather_humidity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Numerical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humidity at game time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212511809"/>
                  </a:ext>
                </a:extLst>
              </a:tr>
              <a:tr h="20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weather_detail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Nominal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 description of game time weather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4158978613"/>
                  </a:ext>
                </a:extLst>
              </a:tr>
              <a:tr h="1169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ELEVATION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Nominal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elevation of the stadium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3781693821"/>
                  </a:ext>
                </a:extLst>
              </a:tr>
              <a:tr h="2571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home_team_win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Nominal, Boolean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Whether the home team won the game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14" marR="39714" marT="0" marB="0"/>
                </a:tc>
                <a:extLst>
                  <a:ext uri="{0D108BD9-81ED-4DB2-BD59-A6C34878D82A}">
                    <a16:rowId xmlns:a16="http://schemas.microsoft.com/office/drawing/2014/main" val="55924697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65538B6-5A16-FB6F-6C8F-3772C82EB7CB}"/>
              </a:ext>
            </a:extLst>
          </p:cNvPr>
          <p:cNvSpPr txBox="1"/>
          <p:nvPr/>
        </p:nvSpPr>
        <p:spPr>
          <a:xfrm>
            <a:off x="238539" y="4426230"/>
            <a:ext cx="2769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u="sng" dirty="0"/>
              <a:t>Descriptive Analytics</a:t>
            </a:r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0CD0C9E7-8235-C279-6F12-1C9ADD283C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13"/>
          <a:stretch/>
        </p:blipFill>
        <p:spPr>
          <a:xfrm>
            <a:off x="353225" y="4725028"/>
            <a:ext cx="4117340" cy="205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67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3CC4C-117E-70DD-D10C-136198CF5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50352-7AC4-4B6E-F387-25B36797C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Model 1: Logistic Regression Model</a:t>
            </a:r>
          </a:p>
          <a:p>
            <a:pPr lvl="1"/>
            <a:r>
              <a:rPr lang="en-US" dirty="0"/>
              <a:t>Generalized R2 value and target value is Binary.</a:t>
            </a:r>
          </a:p>
          <a:p>
            <a:pPr lvl="1"/>
            <a:endParaRPr lang="en-US" dirty="0"/>
          </a:p>
          <a:p>
            <a:r>
              <a:rPr lang="en-US" b="1" dirty="0"/>
              <a:t>Model 2: Decision Tree Model</a:t>
            </a:r>
          </a:p>
          <a:p>
            <a:pPr lvl="1"/>
            <a:r>
              <a:rPr lang="en-US" dirty="0"/>
              <a:t>Classification Tree since target variable is categorical.</a:t>
            </a:r>
          </a:p>
          <a:p>
            <a:pPr lvl="1"/>
            <a:r>
              <a:rPr lang="en-US" dirty="0"/>
              <a:t>Great fit due to the fact we are determining a winner of a game.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Model 3: Neural Network Model</a:t>
            </a:r>
          </a:p>
          <a:p>
            <a:pPr lvl="1"/>
            <a:r>
              <a:rPr lang="en-US" dirty="0"/>
              <a:t>Efficiently models different types of relationships between variables.</a:t>
            </a:r>
          </a:p>
          <a:p>
            <a:pPr lvl="1"/>
            <a:r>
              <a:rPr lang="en-US" dirty="0"/>
              <a:t>Offers better predictive performance at the expense of transparency.</a:t>
            </a:r>
          </a:p>
        </p:txBody>
      </p:sp>
    </p:spTree>
    <p:extLst>
      <p:ext uri="{BB962C8B-B14F-4D97-AF65-F5344CB8AC3E}">
        <p14:creationId xmlns:p14="http://schemas.microsoft.com/office/powerpoint/2010/main" val="1258432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3C07B-2078-CEB8-EE17-8383FA711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0C4AD-7CC9-5B69-53E0-1153F62A0C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 dirty="0"/>
              <a:t>Final Model</a:t>
            </a:r>
          </a:p>
          <a:p>
            <a:r>
              <a:rPr lang="en-US" dirty="0"/>
              <a:t>Created with seven independent variables</a:t>
            </a:r>
          </a:p>
          <a:p>
            <a:endParaRPr lang="en-US" dirty="0"/>
          </a:p>
          <a:p>
            <a:r>
              <a:rPr lang="en-US" dirty="0"/>
              <a:t>Spread_Favorite by far had the biggest effect on winning games</a:t>
            </a:r>
          </a:p>
          <a:p>
            <a:endParaRPr lang="en-US" dirty="0"/>
          </a:p>
          <a:p>
            <a:r>
              <a:rPr lang="en-US" dirty="0"/>
              <a:t>Miscalculation Rate .40</a:t>
            </a:r>
          </a:p>
          <a:p>
            <a:endParaRPr lang="en-US" dirty="0"/>
          </a:p>
          <a:p>
            <a:r>
              <a:rPr lang="en-US" dirty="0"/>
              <a:t>Generalized R2 value of .0477</a:t>
            </a:r>
          </a:p>
          <a:p>
            <a:endParaRPr lang="en-US" dirty="0"/>
          </a:p>
          <a:p>
            <a:r>
              <a:rPr lang="en-US" dirty="0"/>
              <a:t>Accuracy Rate of 60%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FAF181-4D31-20F7-CAD0-5712F9DFC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2195" y="3326191"/>
            <a:ext cx="3569805" cy="16013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DCE18A-8BD6-835E-888C-7ACC97985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84"/>
          <a:stretch/>
        </p:blipFill>
        <p:spPr>
          <a:xfrm>
            <a:off x="7248528" y="4998696"/>
            <a:ext cx="3208651" cy="17704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300D4A-905D-9BEC-EC5B-60DF0A7A1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120" y="1835296"/>
            <a:ext cx="4014150" cy="14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27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ADE31-458F-1E45-B983-D093B152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BBD98-5D61-6062-0374-1C83579DEE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 dirty="0"/>
              <a:t>Final Model</a:t>
            </a:r>
          </a:p>
          <a:p>
            <a:r>
              <a:rPr lang="en-US" dirty="0"/>
              <a:t>One split was created within the decision tree</a:t>
            </a:r>
          </a:p>
          <a:p>
            <a:endParaRPr lang="en-US" dirty="0"/>
          </a:p>
          <a:p>
            <a:r>
              <a:rPr lang="en-US" dirty="0"/>
              <a:t>It was split at Spread_Favorite when     &lt;-6.5</a:t>
            </a:r>
          </a:p>
          <a:p>
            <a:endParaRPr lang="en-US" dirty="0"/>
          </a:p>
          <a:p>
            <a:r>
              <a:rPr lang="en-US" dirty="0"/>
              <a:t>Miscalculation Rate .41</a:t>
            </a:r>
          </a:p>
          <a:p>
            <a:endParaRPr lang="en-US" dirty="0"/>
          </a:p>
          <a:p>
            <a:r>
              <a:rPr lang="en-US" dirty="0"/>
              <a:t>Generalized R2 value of .0181</a:t>
            </a:r>
          </a:p>
          <a:p>
            <a:endParaRPr lang="en-US" dirty="0"/>
          </a:p>
          <a:p>
            <a:r>
              <a:rPr lang="en-US" dirty="0"/>
              <a:t>Accuracy Rate of 59%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2E88F44-088E-C6E6-1569-DB0C962B0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600" y="4513115"/>
            <a:ext cx="4293382" cy="2332858"/>
          </a:xfrm>
          <a:prstGeom prst="rect">
            <a:avLst/>
          </a:prstGeom>
        </p:spPr>
      </p:pic>
      <p:pic>
        <p:nvPicPr>
          <p:cNvPr id="14" name="Picture 13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C69EE18C-5FD8-974F-2350-604FBFD57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791" y="2057401"/>
            <a:ext cx="3627001" cy="2329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3703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D920-AE97-4A7C-A705-8F10C93FC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Boosted Neural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71E07-52C4-52A6-2272-623F572493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 dirty="0"/>
              <a:t>Final Model</a:t>
            </a:r>
          </a:p>
          <a:p>
            <a:r>
              <a:rPr lang="en-US" dirty="0"/>
              <a:t>This model was created using the 7 independent variables</a:t>
            </a:r>
          </a:p>
          <a:p>
            <a:endParaRPr lang="en-US" dirty="0"/>
          </a:p>
          <a:p>
            <a:r>
              <a:rPr lang="en-US" dirty="0"/>
              <a:t>Boosted Neural Network, Number of Models = 100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Miscalculation Rate .40</a:t>
            </a:r>
          </a:p>
          <a:p>
            <a:endParaRPr lang="en-US" dirty="0"/>
          </a:p>
          <a:p>
            <a:r>
              <a:rPr lang="en-US" dirty="0"/>
              <a:t>Generalized R2 value of .0522</a:t>
            </a:r>
          </a:p>
          <a:p>
            <a:endParaRPr lang="en-US" dirty="0"/>
          </a:p>
          <a:p>
            <a:r>
              <a:rPr lang="en-US" dirty="0"/>
              <a:t>RASE value is .4818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D5B4A5-50F0-653F-C74A-DF72EE2120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67" t="9356" r="30833" b="25237"/>
          <a:stretch/>
        </p:blipFill>
        <p:spPr>
          <a:xfrm>
            <a:off x="7200900" y="1871380"/>
            <a:ext cx="4305300" cy="467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633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530FC-90B9-7459-E7B0-73E5020B5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comparison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1FCA93A4-AA29-FB93-A189-17DFBE8AD8C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33528788"/>
              </p:ext>
            </p:extLst>
          </p:nvPr>
        </p:nvGraphicFramePr>
        <p:xfrm>
          <a:off x="226942" y="2057399"/>
          <a:ext cx="6389758" cy="1889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902">
                  <a:extLst>
                    <a:ext uri="{9D8B030D-6E8A-4147-A177-3AD203B41FA5}">
                      <a16:colId xmlns:a16="http://schemas.microsoft.com/office/drawing/2014/main" val="4215407182"/>
                    </a:ext>
                  </a:extLst>
                </a:gridCol>
                <a:gridCol w="1686871">
                  <a:extLst>
                    <a:ext uri="{9D8B030D-6E8A-4147-A177-3AD203B41FA5}">
                      <a16:colId xmlns:a16="http://schemas.microsoft.com/office/drawing/2014/main" val="1924182145"/>
                    </a:ext>
                  </a:extLst>
                </a:gridCol>
                <a:gridCol w="1860934">
                  <a:extLst>
                    <a:ext uri="{9D8B030D-6E8A-4147-A177-3AD203B41FA5}">
                      <a16:colId xmlns:a16="http://schemas.microsoft.com/office/drawing/2014/main" val="2582891935"/>
                    </a:ext>
                  </a:extLst>
                </a:gridCol>
                <a:gridCol w="1068051">
                  <a:extLst>
                    <a:ext uri="{9D8B030D-6E8A-4147-A177-3AD203B41FA5}">
                      <a16:colId xmlns:a16="http://schemas.microsoft.com/office/drawing/2014/main" val="2464571092"/>
                    </a:ext>
                  </a:extLst>
                </a:gridCol>
              </a:tblGrid>
              <a:tr h="429614">
                <a:tc>
                  <a:txBody>
                    <a:bodyPr/>
                    <a:lstStyle/>
                    <a:p>
                      <a:r>
                        <a:rPr lang="en-US" sz="1600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R-Squared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Misclassification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534756"/>
                  </a:ext>
                </a:extLst>
              </a:tr>
              <a:tr h="600283">
                <a:tc>
                  <a:txBody>
                    <a:bodyPr/>
                    <a:lstStyle/>
                    <a:p>
                      <a:r>
                        <a:rPr lang="en-US" sz="1600" dirty="0"/>
                        <a:t>Logistic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.0477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.3982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.4824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11296"/>
                  </a:ext>
                </a:extLst>
              </a:tr>
              <a:tr h="429614">
                <a:tc>
                  <a:txBody>
                    <a:bodyPr/>
                    <a:lstStyle/>
                    <a:p>
                      <a:r>
                        <a:rPr lang="en-US" sz="1600" dirty="0"/>
                        <a:t>Decision Tree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.0181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.4142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.4892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139396"/>
                  </a:ext>
                </a:extLst>
              </a:tr>
              <a:tr h="429614">
                <a:tc>
                  <a:txBody>
                    <a:bodyPr/>
                    <a:lstStyle/>
                    <a:p>
                      <a:r>
                        <a:rPr lang="en-US" sz="1600" dirty="0"/>
                        <a:t>BNN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.0523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.4026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.4818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3246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A2A71FC-10C0-5234-DAD5-9CFE72D8AB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60" r="32331"/>
          <a:stretch/>
        </p:blipFill>
        <p:spPr>
          <a:xfrm>
            <a:off x="9584172" y="2057399"/>
            <a:ext cx="2249670" cy="18891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1F5E6F-05E9-211A-6143-F6097B03B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0" y="3366770"/>
            <a:ext cx="2249670" cy="21070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13D194-2D85-2714-F7FA-DC43B9A3A0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84" r="31858"/>
          <a:stretch/>
        </p:blipFill>
        <p:spPr>
          <a:xfrm>
            <a:off x="9584171" y="4415398"/>
            <a:ext cx="2249670" cy="2116906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8925A89-FFEC-2E6D-ADCF-9D06421D90BB}"/>
              </a:ext>
            </a:extLst>
          </p:cNvPr>
          <p:cNvSpPr txBox="1">
            <a:spLocks/>
          </p:cNvSpPr>
          <p:nvPr/>
        </p:nvSpPr>
        <p:spPr>
          <a:xfrm>
            <a:off x="226942" y="4191000"/>
            <a:ext cx="6389758" cy="2527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Boosted Neural Network has the highest R-Squared value of 0.0523.</a:t>
            </a:r>
          </a:p>
          <a:p>
            <a:endParaRPr lang="en-US" dirty="0"/>
          </a:p>
          <a:p>
            <a:r>
              <a:rPr lang="en-US" dirty="0"/>
              <a:t>The Boosted Neural Network is the best prediction model with its higher Area Under the Curve value of 0.6021.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82B1F7-DE40-96E1-958A-DB7B84473B95}"/>
              </a:ext>
            </a:extLst>
          </p:cNvPr>
          <p:cNvSpPr txBox="1"/>
          <p:nvPr/>
        </p:nvSpPr>
        <p:spPr>
          <a:xfrm>
            <a:off x="9584171" y="1778000"/>
            <a:ext cx="1731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/>
              <a:t>Logistic Regression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281B23-E590-9058-F2BC-30B843707576}"/>
              </a:ext>
            </a:extLst>
          </p:cNvPr>
          <p:cNvSpPr txBox="1"/>
          <p:nvPr/>
        </p:nvSpPr>
        <p:spPr>
          <a:xfrm>
            <a:off x="7200900" y="3089771"/>
            <a:ext cx="1731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/>
              <a:t>Decision Tree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11B820-C07B-2F23-0995-D0786B5D3F0D}"/>
              </a:ext>
            </a:extLst>
          </p:cNvPr>
          <p:cNvSpPr txBox="1"/>
          <p:nvPr/>
        </p:nvSpPr>
        <p:spPr>
          <a:xfrm>
            <a:off x="9584171" y="4124758"/>
            <a:ext cx="1994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err="1"/>
              <a:t>BoostedNeural</a:t>
            </a:r>
            <a:r>
              <a:rPr lang="en-US" sz="1200" u="sng" dirty="0"/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2348876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3A950-AEAE-EC7F-4D02-DA66B9CF9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D5852-DCDF-8AD8-FE9D-BFFBFD831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Model predictive performance was bad</a:t>
            </a:r>
          </a:p>
          <a:p>
            <a:pPr>
              <a:lnSpc>
                <a:spcPct val="200000"/>
              </a:lnSpc>
            </a:pPr>
            <a:r>
              <a:rPr lang="en-US" dirty="0"/>
              <a:t>Source data needs reevaluation</a:t>
            </a:r>
          </a:p>
          <a:p>
            <a:pPr>
              <a:lnSpc>
                <a:spcPct val="200000"/>
              </a:lnSpc>
            </a:pPr>
            <a:r>
              <a:rPr lang="en-US" dirty="0"/>
              <a:t>We still </a:t>
            </a:r>
            <a:r>
              <a:rPr lang="en-US"/>
              <a:t>learned something!</a:t>
            </a:r>
            <a:endParaRPr lang="en-US" dirty="0"/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91056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183</TotalTime>
  <Words>685</Words>
  <Application>Microsoft Macintosh PowerPoint</Application>
  <PresentationFormat>Widescreen</PresentationFormat>
  <Paragraphs>150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Vapor Trail</vt:lpstr>
      <vt:lpstr>Predicting NFL Matchups</vt:lpstr>
      <vt:lpstr>Business problem description</vt:lpstr>
      <vt:lpstr>Data overview</vt:lpstr>
      <vt:lpstr>Modeling techniques</vt:lpstr>
      <vt:lpstr>Logistic regression</vt:lpstr>
      <vt:lpstr>Decision tree</vt:lpstr>
      <vt:lpstr>Boosted Neural network</vt:lpstr>
      <vt:lpstr>Model comparison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Predicting NFL Matchups</dc:title>
  <dc:creator>Jim Monk</dc:creator>
  <cp:lastModifiedBy>Kubiak, Adam</cp:lastModifiedBy>
  <cp:revision>12</cp:revision>
  <dcterms:created xsi:type="dcterms:W3CDTF">2022-05-02T19:29:20Z</dcterms:created>
  <dcterms:modified xsi:type="dcterms:W3CDTF">2022-05-05T02:23:43Z</dcterms:modified>
</cp:coreProperties>
</file>